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5"/>
  </p:notesMasterIdLst>
  <p:handoutMasterIdLst>
    <p:handoutMasterId r:id="rId236"/>
  </p:handoutMasterIdLst>
  <p:sldIdLst>
    <p:sldId id="256" r:id="rId2"/>
    <p:sldId id="257" r:id="rId3"/>
    <p:sldId id="335" r:id="rId4"/>
    <p:sldId id="336" r:id="rId5"/>
    <p:sldId id="337" r:id="rId6"/>
    <p:sldId id="338" r:id="rId7"/>
    <p:sldId id="390" r:id="rId8"/>
    <p:sldId id="369" r:id="rId9"/>
    <p:sldId id="459" r:id="rId10"/>
    <p:sldId id="458" r:id="rId11"/>
    <p:sldId id="404" r:id="rId12"/>
    <p:sldId id="407" r:id="rId13"/>
    <p:sldId id="408" r:id="rId14"/>
    <p:sldId id="409" r:id="rId15"/>
    <p:sldId id="410" r:id="rId16"/>
    <p:sldId id="411" r:id="rId17"/>
    <p:sldId id="412" r:id="rId18"/>
    <p:sldId id="413" r:id="rId19"/>
    <p:sldId id="427" r:id="rId20"/>
    <p:sldId id="415" r:id="rId21"/>
    <p:sldId id="416" r:id="rId22"/>
    <p:sldId id="417" r:id="rId23"/>
    <p:sldId id="418" r:id="rId24"/>
    <p:sldId id="422" r:id="rId25"/>
    <p:sldId id="468" r:id="rId26"/>
    <p:sldId id="425" r:id="rId27"/>
    <p:sldId id="426" r:id="rId28"/>
    <p:sldId id="469" r:id="rId29"/>
    <p:sldId id="462" r:id="rId30"/>
    <p:sldId id="463" r:id="rId31"/>
    <p:sldId id="470" r:id="rId32"/>
    <p:sldId id="471" r:id="rId33"/>
    <p:sldId id="466" r:id="rId34"/>
    <p:sldId id="371" r:id="rId35"/>
    <p:sldId id="291" r:id="rId36"/>
    <p:sldId id="372" r:id="rId37"/>
    <p:sldId id="374" r:id="rId38"/>
    <p:sldId id="375" r:id="rId39"/>
    <p:sldId id="339" r:id="rId40"/>
    <p:sldId id="428" r:id="rId41"/>
    <p:sldId id="429" r:id="rId42"/>
    <p:sldId id="430" r:id="rId43"/>
    <p:sldId id="431" r:id="rId44"/>
    <p:sldId id="432" r:id="rId45"/>
    <p:sldId id="433" r:id="rId46"/>
    <p:sldId id="436" r:id="rId47"/>
    <p:sldId id="271" r:id="rId48"/>
    <p:sldId id="370" r:id="rId49"/>
    <p:sldId id="292" r:id="rId50"/>
    <p:sldId id="340" r:id="rId51"/>
    <p:sldId id="341" r:id="rId52"/>
    <p:sldId id="386" r:id="rId53"/>
    <p:sldId id="380" r:id="rId54"/>
    <p:sldId id="382" r:id="rId55"/>
    <p:sldId id="383" r:id="rId56"/>
    <p:sldId id="388" r:id="rId57"/>
    <p:sldId id="387" r:id="rId58"/>
    <p:sldId id="385" r:id="rId59"/>
    <p:sldId id="437" r:id="rId60"/>
    <p:sldId id="438" r:id="rId61"/>
    <p:sldId id="439" r:id="rId62"/>
    <p:sldId id="441" r:id="rId63"/>
    <p:sldId id="443" r:id="rId64"/>
    <p:sldId id="444" r:id="rId65"/>
    <p:sldId id="446" r:id="rId66"/>
    <p:sldId id="389" r:id="rId67"/>
    <p:sldId id="394" r:id="rId68"/>
    <p:sldId id="395" r:id="rId69"/>
    <p:sldId id="396" r:id="rId70"/>
    <p:sldId id="398" r:id="rId71"/>
    <p:sldId id="399" r:id="rId72"/>
    <p:sldId id="400" r:id="rId73"/>
    <p:sldId id="401" r:id="rId74"/>
    <p:sldId id="402" r:id="rId75"/>
    <p:sldId id="460" r:id="rId76"/>
    <p:sldId id="452" r:id="rId77"/>
    <p:sldId id="447" r:id="rId78"/>
    <p:sldId id="449" r:id="rId79"/>
    <p:sldId id="453" r:id="rId80"/>
    <p:sldId id="456" r:id="rId81"/>
    <p:sldId id="454" r:id="rId82"/>
    <p:sldId id="455" r:id="rId83"/>
    <p:sldId id="451" r:id="rId84"/>
    <p:sldId id="295" r:id="rId85"/>
    <p:sldId id="450" r:id="rId86"/>
    <p:sldId id="287" r:id="rId87"/>
    <p:sldId id="284" r:id="rId88"/>
    <p:sldId id="457" r:id="rId89"/>
    <p:sldId id="281" r:id="rId90"/>
    <p:sldId id="289" r:id="rId91"/>
    <p:sldId id="290" r:id="rId92"/>
    <p:sldId id="272" r:id="rId93"/>
    <p:sldId id="353" r:id="rId94"/>
    <p:sldId id="300" r:id="rId95"/>
    <p:sldId id="301" r:id="rId96"/>
    <p:sldId id="302" r:id="rId97"/>
    <p:sldId id="354" r:id="rId98"/>
    <p:sldId id="304" r:id="rId99"/>
    <p:sldId id="361" r:id="rId100"/>
    <p:sldId id="305" r:id="rId101"/>
    <p:sldId id="273" r:id="rId102"/>
    <p:sldId id="306" r:id="rId103"/>
    <p:sldId id="363" r:id="rId104"/>
    <p:sldId id="307" r:id="rId105"/>
    <p:sldId id="274" r:id="rId106"/>
    <p:sldId id="348" r:id="rId107"/>
    <p:sldId id="349" r:id="rId108"/>
    <p:sldId id="331" r:id="rId109"/>
    <p:sldId id="275" r:id="rId110"/>
    <p:sldId id="367" r:id="rId111"/>
    <p:sldId id="352" r:id="rId112"/>
    <p:sldId id="316" r:id="rId113"/>
    <p:sldId id="318" r:id="rId114"/>
    <p:sldId id="320" r:id="rId115"/>
    <p:sldId id="276" r:id="rId116"/>
    <p:sldId id="321" r:id="rId117"/>
    <p:sldId id="332" r:id="rId118"/>
    <p:sldId id="472" r:id="rId119"/>
    <p:sldId id="473" r:id="rId120"/>
    <p:sldId id="474" r:id="rId121"/>
    <p:sldId id="483" r:id="rId122"/>
    <p:sldId id="484" r:id="rId123"/>
    <p:sldId id="477" r:id="rId124"/>
    <p:sldId id="485" r:id="rId125"/>
    <p:sldId id="479" r:id="rId126"/>
    <p:sldId id="480" r:id="rId127"/>
    <p:sldId id="481" r:id="rId128"/>
    <p:sldId id="482" r:id="rId129"/>
    <p:sldId id="486" r:id="rId130"/>
    <p:sldId id="487" r:id="rId131"/>
    <p:sldId id="488" r:id="rId132"/>
    <p:sldId id="489" r:id="rId133"/>
    <p:sldId id="490" r:id="rId134"/>
    <p:sldId id="491" r:id="rId135"/>
    <p:sldId id="492" r:id="rId136"/>
    <p:sldId id="493" r:id="rId137"/>
    <p:sldId id="494" r:id="rId138"/>
    <p:sldId id="495" r:id="rId139"/>
    <p:sldId id="496" r:id="rId140"/>
    <p:sldId id="498" r:id="rId141"/>
    <p:sldId id="499" r:id="rId142"/>
    <p:sldId id="500" r:id="rId143"/>
    <p:sldId id="501" r:id="rId144"/>
    <p:sldId id="503" r:id="rId145"/>
    <p:sldId id="504" r:id="rId146"/>
    <p:sldId id="506" r:id="rId147"/>
    <p:sldId id="507" r:id="rId148"/>
    <p:sldId id="508" r:id="rId149"/>
    <p:sldId id="509" r:id="rId150"/>
    <p:sldId id="510" r:id="rId151"/>
    <p:sldId id="511" r:id="rId152"/>
    <p:sldId id="773" r:id="rId153"/>
    <p:sldId id="774" r:id="rId154"/>
    <p:sldId id="775" r:id="rId155"/>
    <p:sldId id="776" r:id="rId156"/>
    <p:sldId id="777" r:id="rId157"/>
    <p:sldId id="778" r:id="rId158"/>
    <p:sldId id="779" r:id="rId159"/>
    <p:sldId id="780" r:id="rId160"/>
    <p:sldId id="782" r:id="rId161"/>
    <p:sldId id="781" r:id="rId162"/>
    <p:sldId id="783" r:id="rId163"/>
    <p:sldId id="784" r:id="rId164"/>
    <p:sldId id="785" r:id="rId165"/>
    <p:sldId id="786" r:id="rId166"/>
    <p:sldId id="787" r:id="rId167"/>
    <p:sldId id="788" r:id="rId168"/>
    <p:sldId id="789" r:id="rId169"/>
    <p:sldId id="790" r:id="rId170"/>
    <p:sldId id="791" r:id="rId171"/>
    <p:sldId id="792" r:id="rId172"/>
    <p:sldId id="793" r:id="rId173"/>
    <p:sldId id="794" r:id="rId174"/>
    <p:sldId id="795" r:id="rId175"/>
    <p:sldId id="796" r:id="rId176"/>
    <p:sldId id="797" r:id="rId177"/>
    <p:sldId id="798" r:id="rId178"/>
    <p:sldId id="799" r:id="rId179"/>
    <p:sldId id="800" r:id="rId180"/>
    <p:sldId id="801" r:id="rId181"/>
    <p:sldId id="802" r:id="rId182"/>
    <p:sldId id="803" r:id="rId183"/>
    <p:sldId id="804" r:id="rId184"/>
    <p:sldId id="805" r:id="rId185"/>
    <p:sldId id="806" r:id="rId186"/>
    <p:sldId id="807" r:id="rId187"/>
    <p:sldId id="808" r:id="rId188"/>
    <p:sldId id="809" r:id="rId189"/>
    <p:sldId id="810" r:id="rId190"/>
    <p:sldId id="811" r:id="rId191"/>
    <p:sldId id="812" r:id="rId192"/>
    <p:sldId id="625" r:id="rId193"/>
    <p:sldId id="626" r:id="rId194"/>
    <p:sldId id="627" r:id="rId195"/>
    <p:sldId id="628" r:id="rId196"/>
    <p:sldId id="813" r:id="rId197"/>
    <p:sldId id="814" r:id="rId198"/>
    <p:sldId id="815" r:id="rId199"/>
    <p:sldId id="816" r:id="rId200"/>
    <p:sldId id="817" r:id="rId201"/>
    <p:sldId id="818" r:id="rId202"/>
    <p:sldId id="819" r:id="rId203"/>
    <p:sldId id="820" r:id="rId204"/>
    <p:sldId id="821" r:id="rId205"/>
    <p:sldId id="822" r:id="rId206"/>
    <p:sldId id="823" r:id="rId207"/>
    <p:sldId id="824" r:id="rId208"/>
    <p:sldId id="825" r:id="rId209"/>
    <p:sldId id="826" r:id="rId210"/>
    <p:sldId id="827" r:id="rId211"/>
    <p:sldId id="828" r:id="rId212"/>
    <p:sldId id="829" r:id="rId213"/>
    <p:sldId id="830" r:id="rId214"/>
    <p:sldId id="831" r:id="rId215"/>
    <p:sldId id="832" r:id="rId216"/>
    <p:sldId id="833" r:id="rId217"/>
    <p:sldId id="834" r:id="rId218"/>
    <p:sldId id="835" r:id="rId219"/>
    <p:sldId id="836" r:id="rId220"/>
    <p:sldId id="837" r:id="rId221"/>
    <p:sldId id="838" r:id="rId222"/>
    <p:sldId id="839" r:id="rId223"/>
    <p:sldId id="840" r:id="rId224"/>
    <p:sldId id="841" r:id="rId225"/>
    <p:sldId id="842" r:id="rId226"/>
    <p:sldId id="843" r:id="rId227"/>
    <p:sldId id="845" r:id="rId228"/>
    <p:sldId id="846" r:id="rId229"/>
    <p:sldId id="747" r:id="rId230"/>
    <p:sldId id="847" r:id="rId231"/>
    <p:sldId id="848" r:id="rId232"/>
    <p:sldId id="280" r:id="rId233"/>
    <p:sldId id="270" r:id="rId2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818"/>
    <a:srgbClr val="D7EB15"/>
    <a:srgbClr val="2DA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9" autoAdjust="0"/>
    <p:restoredTop sz="75290" autoAdjust="0"/>
  </p:normalViewPr>
  <p:slideViewPr>
    <p:cSldViewPr snapToGrid="0">
      <p:cViewPr varScale="1">
        <p:scale>
          <a:sx n="42" d="100"/>
          <a:sy n="42" d="100"/>
        </p:scale>
        <p:origin x="711" y="51"/>
      </p:cViewPr>
      <p:guideLst/>
    </p:cSldViewPr>
  </p:slideViewPr>
  <p:notesTextViewPr>
    <p:cViewPr>
      <p:scale>
        <a:sx n="3" d="2"/>
        <a:sy n="3" d="2"/>
      </p:scale>
      <p:origin x="0" y="0"/>
    </p:cViewPr>
  </p:notesTextViewPr>
  <p:notesViewPr>
    <p:cSldViewPr snapToGrid="0">
      <p:cViewPr varScale="1">
        <p:scale>
          <a:sx n="100" d="100"/>
          <a:sy n="100" d="100"/>
        </p:scale>
        <p:origin x="3552"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handoutMaster" Target="handoutMasters/handout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27EBD04D-874C-49C0-A254-2A6F45D9B041}" type="datetimeFigureOut">
              <a:rPr lang="he-IL" smtClean="0"/>
              <a:t>כ"ז/חשון/תשע"ו</a:t>
            </a:fld>
            <a:endParaRPr lang="he-I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6B3B52A5-3A80-43A8-9709-679840832DFE}" type="slidenum">
              <a:rPr lang="he-IL" smtClean="0"/>
              <a:t>‹#›</a:t>
            </a:fld>
            <a:endParaRPr lang="he-IL"/>
          </a:p>
        </p:txBody>
      </p:sp>
    </p:spTree>
    <p:extLst>
      <p:ext uri="{BB962C8B-B14F-4D97-AF65-F5344CB8AC3E}">
        <p14:creationId xmlns:p14="http://schemas.microsoft.com/office/powerpoint/2010/main" val="2305725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152EAC69-3F1D-4539-9CD1-68DDFAB6C1FB}" type="datetimeFigureOut">
              <a:rPr lang="he-IL" smtClean="0"/>
              <a:t>כ"ז/חשון/תשע"ו</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EB2C444-7E63-4103-85FA-1FE31E2158B2}" type="slidenum">
              <a:rPr lang="he-IL" smtClean="0"/>
              <a:t>‹#›</a:t>
            </a:fld>
            <a:endParaRPr lang="he-IL"/>
          </a:p>
        </p:txBody>
      </p:sp>
    </p:spTree>
    <p:extLst>
      <p:ext uri="{BB962C8B-B14F-4D97-AF65-F5344CB8AC3E}">
        <p14:creationId xmlns:p14="http://schemas.microsoft.com/office/powerpoint/2010/main" val="343710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app on Desktop, Phone and RPi2</a:t>
            </a:r>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10</a:t>
            </a:fld>
            <a:endParaRPr lang="he-IL"/>
          </a:p>
        </p:txBody>
      </p:sp>
    </p:spTree>
    <p:extLst>
      <p:ext uri="{BB962C8B-B14F-4D97-AF65-F5344CB8AC3E}">
        <p14:creationId xmlns:p14="http://schemas.microsoft.com/office/powerpoint/2010/main" val="3483000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a:p>
            <a:endParaRPr lang="he-IL" dirty="0"/>
          </a:p>
        </p:txBody>
      </p:sp>
      <p:sp>
        <p:nvSpPr>
          <p:cNvPr id="4" name="Slide Number Placeholder 3"/>
          <p:cNvSpPr>
            <a:spLocks noGrp="1"/>
          </p:cNvSpPr>
          <p:nvPr>
            <p:ph type="sldNum" sz="quarter" idx="10"/>
          </p:nvPr>
        </p:nvSpPr>
        <p:spPr/>
        <p:txBody>
          <a:bodyPr/>
          <a:lstStyle/>
          <a:p>
            <a:fld id="{23CA0AAC-424A-4693-9173-3ED2E9BFC70A}"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10986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23073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50019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11/9/2015 11:45 AM</a:t>
            </a:fld>
            <a:endParaRPr lang="en-US" dirty="0">
              <a:solidFill>
                <a:prstClr val="black"/>
              </a:solidFill>
            </a:endParaRPr>
          </a:p>
        </p:txBody>
      </p:sp>
    </p:spTree>
    <p:extLst>
      <p:ext uri="{BB962C8B-B14F-4D97-AF65-F5344CB8AC3E}">
        <p14:creationId xmlns:p14="http://schemas.microsoft.com/office/powerpoint/2010/main" val="358978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11/9/2015 11:45 AM</a:t>
            </a:fld>
            <a:endParaRPr lang="en-US" dirty="0">
              <a:solidFill>
                <a:prstClr val="black"/>
              </a:solidFill>
            </a:endParaRPr>
          </a:p>
        </p:txBody>
      </p:sp>
    </p:spTree>
    <p:extLst>
      <p:ext uri="{BB962C8B-B14F-4D97-AF65-F5344CB8AC3E}">
        <p14:creationId xmlns:p14="http://schemas.microsoft.com/office/powerpoint/2010/main" val="265257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11/9/2015 11:45 AM</a:t>
            </a:fld>
            <a:endParaRPr lang="en-US" dirty="0">
              <a:solidFill>
                <a:prstClr val="black"/>
              </a:solidFill>
            </a:endParaRPr>
          </a:p>
        </p:txBody>
      </p:sp>
    </p:spTree>
    <p:extLst>
      <p:ext uri="{BB962C8B-B14F-4D97-AF65-F5344CB8AC3E}">
        <p14:creationId xmlns:p14="http://schemas.microsoft.com/office/powerpoint/2010/main" val="229400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3455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11/9/2015 11:45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4002098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407187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Start talking about server side scripts</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In addition to creating a REST</a:t>
            </a:r>
            <a:r>
              <a:rPr lang="en-US" sz="1200" kern="1200" baseline="0" dirty="0" smtClean="0">
                <a:solidFill>
                  <a:schemeClr val="tx1"/>
                </a:solidFill>
                <a:effectLst/>
                <a:latin typeface="Segoe UI" pitchFamily="34" charset="0"/>
                <a:ea typeface="+mn-ea"/>
                <a:cs typeface="+mn-cs"/>
              </a:rPr>
              <a:t> API when you generate a table, Mobile Services also creates scripts which intercept CRUD requests against your table</a:t>
            </a:r>
          </a:p>
          <a:p>
            <a:pPr marL="171450" lvl="0" indent="-171450">
              <a:buFont typeface="Arial" pitchFamily="34" charset="0"/>
              <a:buChar char="•"/>
            </a:pPr>
            <a:r>
              <a:rPr lang="en-US" sz="1200" kern="1200" baseline="0" dirty="0" smtClean="0">
                <a:solidFill>
                  <a:schemeClr val="tx1"/>
                </a:solidFill>
                <a:effectLst/>
                <a:latin typeface="Segoe UI" pitchFamily="34" charset="0"/>
                <a:ea typeface="+mn-ea"/>
                <a:cs typeface="+mn-cs"/>
              </a:rPr>
              <a:t>As Mobile Services is built off of Node.js, these scripts are Node style scripts</a:t>
            </a:r>
          </a:p>
          <a:p>
            <a:pPr marL="171450" lvl="0" indent="-171450">
              <a:buFont typeface="Arial" pitchFamily="34" charset="0"/>
              <a:buChar char="•"/>
            </a:pPr>
            <a:r>
              <a:rPr lang="en-US" sz="1200" kern="1200" baseline="0" dirty="0" smtClean="0">
                <a:solidFill>
                  <a:schemeClr val="tx1"/>
                </a:solidFill>
                <a:effectLst/>
                <a:latin typeface="Segoe UI" pitchFamily="34" charset="0"/>
                <a:ea typeface="+mn-ea"/>
                <a:cs typeface="+mn-cs"/>
              </a:rPr>
              <a:t>By default these scripts just pass through whatever you have sent over to SQL DB</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However, you can customize your own logic in these scripts</a:t>
            </a:r>
            <a:r>
              <a:rPr lang="en-US" sz="1200" kern="1200" baseline="0" dirty="0" smtClean="0">
                <a:solidFill>
                  <a:schemeClr val="tx1"/>
                </a:solidFill>
                <a:effectLst/>
                <a:latin typeface="Segoe UI" pitchFamily="34" charset="0"/>
                <a:ea typeface="+mn-ea"/>
                <a:cs typeface="+mn-cs"/>
              </a:rPr>
              <a:t> to do whatever you want</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dirty="0" smtClean="0"/>
          </a:p>
          <a:p>
            <a:endParaRPr lang="en-US" dirty="0" smtClean="0"/>
          </a:p>
          <a:p>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90</a:t>
            </a:fld>
            <a:endParaRPr lang="he-IL"/>
          </a:p>
        </p:txBody>
      </p:sp>
    </p:spTree>
    <p:extLst>
      <p:ext uri="{BB962C8B-B14F-4D97-AF65-F5344CB8AC3E}">
        <p14:creationId xmlns:p14="http://schemas.microsoft.com/office/powerpoint/2010/main" val="315222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3CA0AAC-424A-4693-9173-3ED2E9BFC70A}" type="slidenum">
              <a:rPr lang="en-US" smtClean="0"/>
              <a:t>41</a:t>
            </a:fld>
            <a:endParaRPr lang="en-US"/>
          </a:p>
        </p:txBody>
      </p:sp>
    </p:spTree>
    <p:extLst>
      <p:ext uri="{BB962C8B-B14F-4D97-AF65-F5344CB8AC3E}">
        <p14:creationId xmlns:p14="http://schemas.microsoft.com/office/powerpoint/2010/main" val="71623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API</a:t>
            </a:r>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100</a:t>
            </a:fld>
            <a:endParaRPr lang="he-IL"/>
          </a:p>
        </p:txBody>
      </p:sp>
    </p:spTree>
    <p:extLst>
      <p:ext uri="{BB962C8B-B14F-4D97-AF65-F5344CB8AC3E}">
        <p14:creationId xmlns:p14="http://schemas.microsoft.com/office/powerpoint/2010/main" val="2095716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smtClean="0">
                <a:solidFill>
                  <a:schemeClr val="tx1"/>
                </a:solidFill>
                <a:effectLst/>
                <a:latin typeface="Segoe UI" pitchFamily="34" charset="0"/>
                <a:ea typeface="+mn-ea"/>
                <a:cs typeface="+mn-cs"/>
              </a:rPr>
              <a:t>Slide Objectives:</a:t>
            </a:r>
            <a:endParaRPr lang="en-US" sz="8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800" kern="1200" dirty="0" smtClean="0">
                <a:solidFill>
                  <a:schemeClr val="tx1"/>
                </a:solidFill>
                <a:effectLst/>
                <a:latin typeface="Segoe UI" pitchFamily="34" charset="0"/>
                <a:ea typeface="+mn-ea"/>
                <a:cs typeface="+mn-cs"/>
              </a:rPr>
              <a:t>Detail </a:t>
            </a:r>
            <a:r>
              <a:rPr lang="en-US" sz="800" kern="1200" dirty="0" err="1" smtClean="0">
                <a:solidFill>
                  <a:schemeClr val="tx1"/>
                </a:solidFill>
                <a:effectLst/>
                <a:latin typeface="Segoe UI" pitchFamily="34" charset="0"/>
                <a:ea typeface="+mn-ea"/>
                <a:cs typeface="+mn-cs"/>
              </a:rPr>
              <a:t>Auth</a:t>
            </a:r>
            <a:r>
              <a:rPr lang="en-US" sz="8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800" kern="1200" dirty="0" smtClean="0">
              <a:solidFill>
                <a:schemeClr val="tx1"/>
              </a:solidFill>
              <a:effectLst/>
              <a:latin typeface="Segoe UI" pitchFamily="34" charset="0"/>
              <a:ea typeface="+mn-ea"/>
              <a:cs typeface="+mn-cs"/>
            </a:endParaRPr>
          </a:p>
          <a:p>
            <a:r>
              <a:rPr lang="en-US" sz="800" b="1" kern="1200" dirty="0" smtClean="0">
                <a:solidFill>
                  <a:schemeClr val="tx1"/>
                </a:solidFill>
                <a:effectLst/>
                <a:latin typeface="Segoe UI" pitchFamily="34" charset="0"/>
                <a:ea typeface="+mn-ea"/>
                <a:cs typeface="+mn-cs"/>
              </a:rPr>
              <a:t>Speaking Points:</a:t>
            </a:r>
          </a:p>
          <a:p>
            <a:endParaRPr lang="en-US" sz="8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8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800" kern="1200" baseline="0" dirty="0" err="1" smtClean="0">
                <a:solidFill>
                  <a:schemeClr val="tx1"/>
                </a:solidFill>
                <a:effectLst/>
                <a:latin typeface="Segoe UI" pitchFamily="34" charset="0"/>
                <a:ea typeface="+mn-ea"/>
                <a:cs typeface="+mn-cs"/>
              </a:rPr>
              <a:t>auth</a:t>
            </a:r>
            <a:r>
              <a:rPr lang="en-US" sz="800" kern="1200" baseline="0" dirty="0" smtClean="0">
                <a:solidFill>
                  <a:schemeClr val="tx1"/>
                </a:solidFill>
                <a:effectLst/>
                <a:latin typeface="Segoe UI" pitchFamily="34" charset="0"/>
                <a:ea typeface="+mn-ea"/>
                <a:cs typeface="+mn-cs"/>
              </a:rPr>
              <a:t> polices on you CRUD operations</a:t>
            </a:r>
            <a:endParaRPr lang="en-US" sz="8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800" kern="1200" dirty="0" smtClean="0">
              <a:solidFill>
                <a:schemeClr val="tx1"/>
              </a:solidFill>
              <a:effectLst/>
              <a:latin typeface="Segoe UI" pitchFamily="34" charset="0"/>
              <a:ea typeface="+mn-ea"/>
              <a:cs typeface="+mn-cs"/>
            </a:endParaRPr>
          </a:p>
          <a:p>
            <a:r>
              <a:rPr lang="en-US" sz="800" b="1" kern="1200" dirty="0" smtClean="0">
                <a:solidFill>
                  <a:schemeClr val="tx1"/>
                </a:solidFill>
                <a:effectLst/>
                <a:latin typeface="Segoe UI" pitchFamily="34" charset="0"/>
                <a:ea typeface="+mn-ea"/>
                <a:cs typeface="+mn-cs"/>
              </a:rPr>
              <a:t>Notes:</a:t>
            </a:r>
            <a:r>
              <a:rPr lang="en-US" sz="800" kern="1200" dirty="0" smtClean="0">
                <a:solidFill>
                  <a:schemeClr val="tx1"/>
                </a:solidFill>
                <a:effectLst/>
                <a:latin typeface="Segoe UI" pitchFamily="34" charset="0"/>
                <a:ea typeface="+mn-ea"/>
                <a:cs typeface="+mn-cs"/>
              </a:rPr>
              <a:t> </a:t>
            </a:r>
            <a:endParaRPr lang="en-US" dirty="0" smtClean="0">
              <a:effectLst/>
            </a:endParaRPr>
          </a:p>
          <a:p>
            <a:endParaRPr lang="en-US" dirty="0" smtClean="0"/>
          </a:p>
          <a:p>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102</a:t>
            </a:fld>
            <a:endParaRPr lang="he-IL"/>
          </a:p>
        </p:txBody>
      </p:sp>
    </p:spTree>
    <p:extLst>
      <p:ext uri="{BB962C8B-B14F-4D97-AF65-F5344CB8AC3E}">
        <p14:creationId xmlns:p14="http://schemas.microsoft.com/office/powerpoint/2010/main" val="2655201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Review</a:t>
            </a:r>
            <a:r>
              <a:rPr lang="en-US" sz="1600" kern="1200" baseline="0" dirty="0" smtClean="0">
                <a:solidFill>
                  <a:schemeClr val="tx1"/>
                </a:solidFill>
                <a:effectLst/>
                <a:latin typeface="Segoe UI" pitchFamily="34" charset="0"/>
                <a:ea typeface="+mn-ea"/>
                <a:cs typeface="+mn-cs"/>
              </a:rPr>
              <a:t> the flow of authenticating users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There is a fourth</a:t>
            </a:r>
            <a:r>
              <a:rPr lang="en-US" sz="1600" kern="1200" baseline="0" dirty="0" smtClean="0">
                <a:solidFill>
                  <a:schemeClr val="tx1"/>
                </a:solidFill>
                <a:effectLst/>
                <a:latin typeface="Segoe UI" pitchFamily="34" charset="0"/>
                <a:ea typeface="+mn-ea"/>
                <a:cs typeface="+mn-cs"/>
              </a:rPr>
              <a:t> mode of authorization which is “Only authenticated users”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You’ve got a couple options</a:t>
            </a:r>
            <a:r>
              <a:rPr lang="en-US" sz="1600" kern="1200" baseline="0" dirty="0" smtClean="0">
                <a:solidFill>
                  <a:schemeClr val="tx1"/>
                </a:solidFill>
                <a:effectLst/>
                <a:latin typeface="Segoe UI" pitchFamily="34" charset="0"/>
                <a:ea typeface="+mn-ea"/>
                <a:cs typeface="+mn-cs"/>
              </a:rPr>
              <a:t> when it comes to authenticating your users.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First, Mobile Services has built in support for handling authentication with several popular providers.</a:t>
            </a:r>
          </a:p>
          <a:p>
            <a:pPr marL="780943" lvl="1" indent="-171450">
              <a:buFont typeface="Arial" pitchFamily="34" charset="0"/>
              <a:buChar char="•"/>
            </a:pPr>
            <a:r>
              <a:rPr lang="en-US" sz="1600" kern="1200" baseline="0" dirty="0" smtClean="0">
                <a:solidFill>
                  <a:schemeClr val="tx1"/>
                </a:solidFill>
                <a:effectLst/>
                <a:latin typeface="Segoe UI" pitchFamily="34" charset="0"/>
                <a:ea typeface="+mn-ea"/>
                <a:cs typeface="+mn-cs"/>
              </a:rPr>
              <a:t>To use this method, you call a login method from the Mobile Services SDK</a:t>
            </a:r>
          </a:p>
          <a:p>
            <a:pPr marL="780943" lvl="1" indent="-171450">
              <a:buFont typeface="Arial" pitchFamily="34" charset="0"/>
              <a:buChar char="•"/>
            </a:pPr>
            <a:r>
              <a:rPr lang="en-US" sz="1600" kern="1200" baseline="0" dirty="0" smtClean="0">
                <a:solidFill>
                  <a:schemeClr val="tx1"/>
                </a:solidFill>
                <a:effectLst/>
                <a:latin typeface="Segoe UI" pitchFamily="34" charset="0"/>
                <a:ea typeface="+mn-ea"/>
                <a:cs typeface="+mn-cs"/>
              </a:rPr>
              <a:t>This opens a </a:t>
            </a:r>
            <a:r>
              <a:rPr lang="en-US" sz="1600" kern="1200" baseline="0" dirty="0" err="1" smtClean="0">
                <a:solidFill>
                  <a:schemeClr val="tx1"/>
                </a:solidFill>
                <a:effectLst/>
                <a:latin typeface="Segoe UI" pitchFamily="34" charset="0"/>
                <a:ea typeface="+mn-ea"/>
                <a:cs typeface="+mn-cs"/>
              </a:rPr>
              <a:t>webview</a:t>
            </a:r>
            <a:r>
              <a:rPr lang="en-US" sz="1600" kern="1200" baseline="0" dirty="0" smtClean="0">
                <a:solidFill>
                  <a:schemeClr val="tx1"/>
                </a:solidFill>
                <a:effectLst/>
                <a:latin typeface="Segoe UI" pitchFamily="34" charset="0"/>
                <a:ea typeface="+mn-ea"/>
                <a:cs typeface="+mn-cs"/>
              </a:rPr>
              <a:t> which goes to a URL in your Mobile Service which in turn directs you to whichever provider you selected</a:t>
            </a:r>
          </a:p>
          <a:p>
            <a:pPr marL="1390437" lvl="2" indent="-171450">
              <a:buFont typeface="Arial" pitchFamily="34" charset="0"/>
              <a:buChar char="•"/>
            </a:pPr>
            <a:r>
              <a:rPr lang="en-US" sz="1600" kern="1200" baseline="0" dirty="0" smtClean="0">
                <a:solidFill>
                  <a:schemeClr val="tx1"/>
                </a:solidFill>
                <a:effectLst/>
                <a:latin typeface="Segoe UI" pitchFamily="34" charset="0"/>
                <a:ea typeface="+mn-ea"/>
                <a:cs typeface="+mn-cs"/>
              </a:rPr>
              <a:t>Facebook</a:t>
            </a:r>
          </a:p>
          <a:p>
            <a:pPr marL="1390437" lvl="2" indent="-171450">
              <a:buFont typeface="Arial" pitchFamily="34" charset="0"/>
              <a:buChar char="•"/>
            </a:pPr>
            <a:r>
              <a:rPr lang="en-US" sz="1600" kern="1200" baseline="0" dirty="0" smtClean="0">
                <a:solidFill>
                  <a:schemeClr val="tx1"/>
                </a:solidFill>
                <a:effectLst/>
                <a:latin typeface="Segoe UI" pitchFamily="34" charset="0"/>
                <a:ea typeface="+mn-ea"/>
                <a:cs typeface="+mn-cs"/>
              </a:rPr>
              <a:t>Google</a:t>
            </a:r>
          </a:p>
          <a:p>
            <a:pPr marL="1390437" lvl="2" indent="-171450">
              <a:buFont typeface="Arial" pitchFamily="34" charset="0"/>
              <a:buChar char="•"/>
            </a:pPr>
            <a:r>
              <a:rPr lang="en-US" sz="1600" kern="1200" baseline="0" dirty="0" smtClean="0">
                <a:solidFill>
                  <a:schemeClr val="tx1"/>
                </a:solidFill>
                <a:effectLst/>
                <a:latin typeface="Segoe UI" pitchFamily="34" charset="0"/>
                <a:ea typeface="+mn-ea"/>
                <a:cs typeface="+mn-cs"/>
              </a:rPr>
              <a:t>Microsoft</a:t>
            </a:r>
          </a:p>
          <a:p>
            <a:pPr marL="1390437" lvl="2" indent="-171450">
              <a:buFont typeface="Arial" pitchFamily="34" charset="0"/>
              <a:buChar char="•"/>
            </a:pPr>
            <a:r>
              <a:rPr lang="en-US" sz="1600" kern="1200" baseline="0" dirty="0" smtClean="0">
                <a:solidFill>
                  <a:schemeClr val="tx1"/>
                </a:solidFill>
                <a:effectLst/>
                <a:latin typeface="Segoe UI" pitchFamily="34" charset="0"/>
                <a:ea typeface="+mn-ea"/>
                <a:cs typeface="+mn-cs"/>
              </a:rPr>
              <a:t>Twitter</a:t>
            </a:r>
          </a:p>
          <a:p>
            <a:pPr marL="780943" lvl="1" indent="-171450">
              <a:buFont typeface="Arial" pitchFamily="34" charset="0"/>
              <a:buChar char="•"/>
            </a:pPr>
            <a:r>
              <a:rPr lang="en-US" sz="1600" kern="1200" baseline="0" dirty="0" smtClean="0">
                <a:solidFill>
                  <a:schemeClr val="tx1"/>
                </a:solidFill>
                <a:effectLst/>
                <a:latin typeface="Segoe UI" pitchFamily="34" charset="0"/>
                <a:ea typeface="+mn-ea"/>
                <a:cs typeface="+mn-cs"/>
              </a:rPr>
              <a:t>When the user finishes logging in, they are handed back to your Mobile Service</a:t>
            </a:r>
          </a:p>
          <a:p>
            <a:pPr marL="780943" lvl="1" indent="-171450">
              <a:buFont typeface="Arial" pitchFamily="34" charset="0"/>
              <a:buChar char="•"/>
            </a:pPr>
            <a:r>
              <a:rPr lang="en-US" sz="1600" kern="1200" baseline="0" dirty="0" smtClean="0">
                <a:solidFill>
                  <a:schemeClr val="tx1"/>
                </a:solidFill>
                <a:effectLst/>
                <a:latin typeface="Segoe UI" pitchFamily="34" charset="0"/>
                <a:ea typeface="+mn-ea"/>
                <a:cs typeface="+mn-cs"/>
              </a:rPr>
              <a:t>The Mobile Service then returns to your app with a User ID and an </a:t>
            </a:r>
            <a:r>
              <a:rPr lang="en-US" sz="1600" kern="1200" baseline="0" dirty="0" err="1" smtClean="0">
                <a:solidFill>
                  <a:schemeClr val="tx1"/>
                </a:solidFill>
                <a:effectLst/>
                <a:latin typeface="Segoe UI" pitchFamily="34" charset="0"/>
                <a:ea typeface="+mn-ea"/>
                <a:cs typeface="+mn-cs"/>
              </a:rPr>
              <a:t>Auth</a:t>
            </a:r>
            <a:r>
              <a:rPr lang="en-US" sz="1600" kern="1200" baseline="0" dirty="0" smtClean="0">
                <a:solidFill>
                  <a:schemeClr val="tx1"/>
                </a:solidFill>
                <a:effectLst/>
                <a:latin typeface="Segoe UI" pitchFamily="34" charset="0"/>
                <a:ea typeface="+mn-ea"/>
                <a:cs typeface="+mn-cs"/>
              </a:rPr>
              <a:t> Token</a:t>
            </a:r>
          </a:p>
          <a:p>
            <a:pPr marL="1390437" lvl="2" indent="-171450">
              <a:buFont typeface="Arial" pitchFamily="34" charset="0"/>
              <a:buChar char="•"/>
            </a:pPr>
            <a:r>
              <a:rPr lang="en-US" sz="1600" kern="1200" baseline="0" dirty="0" smtClean="0">
                <a:solidFill>
                  <a:schemeClr val="tx1"/>
                </a:solidFill>
                <a:effectLst/>
                <a:latin typeface="Segoe UI" pitchFamily="34" charset="0"/>
                <a:ea typeface="+mn-ea"/>
                <a:cs typeface="+mn-cs"/>
              </a:rPr>
              <a:t>The </a:t>
            </a:r>
            <a:r>
              <a:rPr lang="en-US" sz="1600" kern="1200" baseline="0" dirty="0" err="1" smtClean="0">
                <a:solidFill>
                  <a:schemeClr val="tx1"/>
                </a:solidFill>
                <a:effectLst/>
                <a:latin typeface="Segoe UI" pitchFamily="34" charset="0"/>
                <a:ea typeface="+mn-ea"/>
                <a:cs typeface="+mn-cs"/>
              </a:rPr>
              <a:t>Auth</a:t>
            </a:r>
            <a:r>
              <a:rPr lang="en-US" sz="1600" kern="1200" baseline="0" dirty="0" smtClean="0">
                <a:solidFill>
                  <a:schemeClr val="tx1"/>
                </a:solidFill>
                <a:effectLst/>
                <a:latin typeface="Segoe UI" pitchFamily="34" charset="0"/>
                <a:ea typeface="+mn-ea"/>
                <a:cs typeface="+mn-cs"/>
              </a:rPr>
              <a:t> token is important because it’s basically your User ID with some other information that has been signed by the Master Key of your service.</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The alternative flow is to use a native SDK to authenticate your user.</a:t>
            </a:r>
          </a:p>
          <a:p>
            <a:pPr marL="780943" lvl="1" indent="-171450">
              <a:buFont typeface="Arial" pitchFamily="34" charset="0"/>
              <a:buChar char="•"/>
            </a:pPr>
            <a:r>
              <a:rPr lang="en-US" sz="1600" kern="1200" baseline="0" dirty="0" smtClean="0">
                <a:solidFill>
                  <a:schemeClr val="tx1"/>
                </a:solidFill>
                <a:effectLst/>
                <a:latin typeface="Segoe UI" pitchFamily="34" charset="0"/>
                <a:ea typeface="+mn-ea"/>
                <a:cs typeface="+mn-cs"/>
              </a:rPr>
              <a:t>This gives you back a provider token</a:t>
            </a:r>
          </a:p>
          <a:p>
            <a:pPr marL="780943" lvl="1" indent="-171450">
              <a:buFont typeface="Arial" pitchFamily="34" charset="0"/>
              <a:buChar char="•"/>
            </a:pPr>
            <a:r>
              <a:rPr lang="en-US" sz="1600" kern="1200" baseline="0" dirty="0" smtClean="0">
                <a:solidFill>
                  <a:schemeClr val="tx1"/>
                </a:solidFill>
                <a:effectLst/>
                <a:latin typeface="Segoe UI" pitchFamily="34" charset="0"/>
                <a:ea typeface="+mn-ea"/>
                <a:cs typeface="+mn-cs"/>
              </a:rPr>
              <a:t>This token can be sent to your Service through another background method which will return a User ID and </a:t>
            </a:r>
            <a:r>
              <a:rPr lang="en-US" sz="1600" kern="1200" baseline="0" dirty="0" err="1" smtClean="0">
                <a:solidFill>
                  <a:schemeClr val="tx1"/>
                </a:solidFill>
                <a:effectLst/>
                <a:latin typeface="Segoe UI" pitchFamily="34" charset="0"/>
                <a:ea typeface="+mn-ea"/>
                <a:cs typeface="+mn-cs"/>
              </a:rPr>
              <a:t>Auth</a:t>
            </a:r>
            <a:r>
              <a:rPr lang="en-US" sz="1600" kern="1200" baseline="0" dirty="0" smtClean="0">
                <a:solidFill>
                  <a:schemeClr val="tx1"/>
                </a:solidFill>
                <a:effectLst/>
                <a:latin typeface="Segoe UI" pitchFamily="34" charset="0"/>
                <a:ea typeface="+mn-ea"/>
                <a:cs typeface="+mn-cs"/>
              </a:rPr>
              <a:t> Token</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Once you’ve got a User ID and token, you can then hit your API and the security layer will check to make sure that User ID and token are valid and unexpired</a:t>
            </a:r>
            <a:endParaRPr lang="en-US" sz="16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endParaRPr lang="en-US" sz="16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EB2C444-7E63-4103-85FA-1FE31E2158B2}" type="slidenum">
              <a:rPr lang="he-IL" smtClean="0"/>
              <a:t>103</a:t>
            </a:fld>
            <a:endParaRPr lang="he-IL"/>
          </a:p>
        </p:txBody>
      </p:sp>
    </p:spTree>
    <p:extLst>
      <p:ext uri="{BB962C8B-B14F-4D97-AF65-F5344CB8AC3E}">
        <p14:creationId xmlns:p14="http://schemas.microsoft.com/office/powerpoint/2010/main" val="3572207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Toast</a:t>
            </a:r>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114</a:t>
            </a:fld>
            <a:endParaRPr lang="he-IL"/>
          </a:p>
        </p:txBody>
      </p:sp>
    </p:spTree>
    <p:extLst>
      <p:ext uri="{BB962C8B-B14F-4D97-AF65-F5344CB8AC3E}">
        <p14:creationId xmlns:p14="http://schemas.microsoft.com/office/powerpoint/2010/main" val="286008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119</a:t>
            </a:fld>
            <a:endParaRPr lang="en-US" dirty="0">
              <a:solidFill>
                <a:prstClr val="black"/>
              </a:solidFill>
              <a:latin typeface="Arial"/>
            </a:endParaRPr>
          </a:p>
        </p:txBody>
      </p:sp>
    </p:spTree>
    <p:extLst>
      <p:ext uri="{BB962C8B-B14F-4D97-AF65-F5344CB8AC3E}">
        <p14:creationId xmlns:p14="http://schemas.microsoft.com/office/powerpoint/2010/main" val="56680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120</a:t>
            </a:fld>
            <a:endParaRPr lang="en-US">
              <a:solidFill>
                <a:prstClr val="black"/>
              </a:solidFill>
              <a:latin typeface="Arial"/>
            </a:endParaRPr>
          </a:p>
        </p:txBody>
      </p:sp>
    </p:spTree>
    <p:extLst>
      <p:ext uri="{BB962C8B-B14F-4D97-AF65-F5344CB8AC3E}">
        <p14:creationId xmlns:p14="http://schemas.microsoft.com/office/powerpoint/2010/main" val="603587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on top of the UWP, you build your universal Windows app.</a:t>
            </a:r>
          </a:p>
          <a:p>
            <a:r>
              <a:rPr lang="en-GB" dirty="0" smtClean="0"/>
              <a:t>Unlike in Windows 8.1, where a universal 8.1 app creates separate binaries for PC and for Phone, with UWP it truly is a single app package that can run</a:t>
            </a:r>
            <a:r>
              <a:rPr lang="en-GB" baseline="0" dirty="0" smtClean="0"/>
              <a:t> on any UWP device.</a:t>
            </a:r>
          </a:p>
          <a:p>
            <a:r>
              <a:rPr lang="en-GB" baseline="0" dirty="0" smtClean="0"/>
              <a:t>The runtime on each device family is able to run UWP apps whatever the device.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123</a:t>
            </a:fld>
            <a:endParaRPr lang="en-US"/>
          </a:p>
        </p:txBody>
      </p:sp>
    </p:spTree>
    <p:extLst>
      <p:ext uri="{BB962C8B-B14F-4D97-AF65-F5344CB8AC3E}">
        <p14:creationId xmlns:p14="http://schemas.microsoft.com/office/powerpoint/2010/main" val="2499813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Toast</a:t>
            </a:r>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124</a:t>
            </a:fld>
            <a:endParaRPr lang="he-IL"/>
          </a:p>
        </p:txBody>
      </p:sp>
    </p:spTree>
    <p:extLst>
      <p:ext uri="{BB962C8B-B14F-4D97-AF65-F5344CB8AC3E}">
        <p14:creationId xmlns:p14="http://schemas.microsoft.com/office/powerpoint/2010/main" val="1590099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provisioning 1 TB for Amazon EBS storage provide better performance since EBC is shared with others and taking the maximum will remove the I/O pressure</a:t>
            </a:r>
            <a:r>
              <a:rPr lang="en-US" baseline="0" dirty="0" smtClean="0"/>
              <a:t> of other clients.</a:t>
            </a:r>
          </a:p>
          <a:p>
            <a:r>
              <a:rPr lang="en-US" baseline="0" dirty="0" smtClean="0"/>
              <a:t>Use S3 or Azure storage because they are High Available by default.</a:t>
            </a:r>
          </a:p>
          <a:p>
            <a:r>
              <a:rPr lang="en-US" dirty="0" smtClean="0"/>
              <a:t>failover web site </a:t>
            </a:r>
            <a:r>
              <a:rPr lang="en-US" dirty="0" smtClean="0">
                <a:sym typeface="Wingdings" panose="05000000000000000000" pitchFamily="2" charset="2"/>
              </a:rPr>
              <a:t> for web application you can use routing services like route 53 to route a web</a:t>
            </a:r>
            <a:r>
              <a:rPr lang="en-US" baseline="0" dirty="0" smtClean="0">
                <a:sym typeface="Wingdings" panose="05000000000000000000" pitchFamily="2" charset="2"/>
              </a:rPr>
              <a:t> request to a storage instead of a running service if the service is offline.</a:t>
            </a:r>
            <a:endParaRPr lang="en-US" dirty="0"/>
          </a:p>
        </p:txBody>
      </p:sp>
      <p:sp>
        <p:nvSpPr>
          <p:cNvPr id="4" name="Slide Number Placeholder 3"/>
          <p:cNvSpPr>
            <a:spLocks noGrp="1"/>
          </p:cNvSpPr>
          <p:nvPr>
            <p:ph type="sldNum" sz="quarter" idx="10"/>
          </p:nvPr>
        </p:nvSpPr>
        <p:spPr/>
        <p:txBody>
          <a:bodyPr/>
          <a:lstStyle/>
          <a:p>
            <a:fld id="{23CA0AAC-424A-4693-9173-3ED2E9BFC70A}" type="slidenum">
              <a:rPr lang="en-US" smtClean="0"/>
              <a:t>43</a:t>
            </a:fld>
            <a:endParaRPr lang="en-US"/>
          </a:p>
        </p:txBody>
      </p:sp>
    </p:spTree>
    <p:extLst>
      <p:ext uri="{BB962C8B-B14F-4D97-AF65-F5344CB8AC3E}">
        <p14:creationId xmlns:p14="http://schemas.microsoft.com/office/powerpoint/2010/main" val="89448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regions as of Oct. 2015 (more than AWS and Google combined)</a:t>
            </a:r>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49</a:t>
            </a:fld>
            <a:endParaRPr lang="he-IL"/>
          </a:p>
        </p:txBody>
      </p:sp>
    </p:spTree>
    <p:extLst>
      <p:ext uri="{BB962C8B-B14F-4D97-AF65-F5344CB8AC3E}">
        <p14:creationId xmlns:p14="http://schemas.microsoft.com/office/powerpoint/2010/main" val="220967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Bryon</a:t>
            </a:r>
          </a:p>
          <a:p>
            <a:endParaRPr lang="en-US" sz="1000" dirty="0" smtClean="0"/>
          </a:p>
          <a:p>
            <a:r>
              <a:rPr lang="en-US" sz="1000" dirty="0" smtClean="0"/>
              <a:t>Because these are backed by Azure</a:t>
            </a:r>
            <a:r>
              <a:rPr lang="en-US" sz="1000" baseline="0" dirty="0" smtClean="0"/>
              <a:t> storage.  We end up doing triplicate copies of everything.  So every write that is made to the storage is triplicate copied onto the machines before we come back and say its done.  This gives you that high durability that Azure storage promises.  </a:t>
            </a:r>
          </a:p>
          <a:p>
            <a:endParaRPr lang="en-US" sz="1000" baseline="0" dirty="0" smtClean="0"/>
          </a:p>
          <a:p>
            <a:r>
              <a:rPr lang="en-US" sz="1000" baseline="0" dirty="0" smtClean="0"/>
              <a:t>1TB per disk and we allow for up to 64 disk.  Striped.</a:t>
            </a:r>
          </a:p>
          <a:p>
            <a:endParaRPr lang="en-US" sz="1000" baseline="0" dirty="0" smtClean="0"/>
          </a:p>
          <a:p>
            <a:r>
              <a:rPr lang="en-US" sz="1000" baseline="0" dirty="0" smtClean="0"/>
              <a:t>500 IOPS – 32,000 IOPS total</a:t>
            </a:r>
          </a:p>
          <a:p>
            <a:endParaRPr lang="en-US" sz="1000" baseline="0" dirty="0" smtClean="0"/>
          </a:p>
          <a:p>
            <a:r>
              <a:rPr lang="en-US" sz="1000" baseline="0" dirty="0" smtClean="0"/>
              <a:t>This is for standard spinning disk.  You may have also heard that we are now offering </a:t>
            </a:r>
            <a:r>
              <a:rPr lang="en-US" sz="1000" baseline="0" dirty="0" err="1" smtClean="0"/>
              <a:t>perimium</a:t>
            </a:r>
            <a:r>
              <a:rPr lang="en-US" sz="1000" baseline="0" dirty="0" smtClean="0"/>
              <a:t> storage which is based on SSD disks.  Premium storage bumps up the maximum IOPS quite a bit and we’ll be talking about that in a few minutes.</a:t>
            </a:r>
            <a:endParaRPr lang="en-US" sz="1000"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solidFill>
                  <a:prstClr val="black"/>
                </a:solidFill>
              </a:rPr>
              <a:pPr/>
              <a:t>11/9/2015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6923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Bryon Surace</a:t>
            </a:r>
          </a:p>
          <a:p>
            <a:endParaRPr lang="en-US" dirty="0"/>
          </a:p>
          <a:p>
            <a:r>
              <a:rPr lang="en-US" dirty="0" smtClean="0"/>
              <a:t>So</a:t>
            </a:r>
            <a:r>
              <a:rPr lang="en-US" baseline="0" dirty="0" smtClean="0"/>
              <a:t> when you’re creating and deploying your application, you want to consider High Availability.  </a:t>
            </a:r>
          </a:p>
          <a:p>
            <a:endParaRPr lang="en-US" baseline="0" dirty="0" smtClean="0"/>
          </a:p>
          <a:p>
            <a:r>
              <a:rPr lang="en-US" baseline="0" dirty="0" smtClean="0"/>
              <a:t>SQL is the example but it works on Linux as well</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06584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Bryon Surace</a:t>
            </a:r>
          </a:p>
          <a:p>
            <a:endParaRPr lang="en-US" dirty="0" smtClean="0"/>
          </a:p>
          <a:p>
            <a:r>
              <a:rPr lang="en-US" dirty="0" smtClean="0"/>
              <a:t>Client Affinity – isn’t a full layer7</a:t>
            </a:r>
            <a:r>
              <a:rPr lang="en-US" baseline="0" dirty="0" smtClean="0"/>
              <a:t> </a:t>
            </a:r>
            <a:r>
              <a:rPr lang="en-US" baseline="0" dirty="0" err="1" smtClean="0"/>
              <a:t>swtich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55</a:t>
            </a:fld>
            <a:endParaRPr lang="en-US"/>
          </a:p>
        </p:txBody>
      </p:sp>
    </p:spTree>
    <p:extLst>
      <p:ext uri="{BB962C8B-B14F-4D97-AF65-F5344CB8AC3E}">
        <p14:creationId xmlns:p14="http://schemas.microsoft.com/office/powerpoint/2010/main" val="229263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Corey</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20147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903370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ome Slide">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6" y="0"/>
            <a:ext cx="12224616" cy="6858000"/>
          </a:xfrm>
          <a:prstGeom prst="rect">
            <a:avLst/>
          </a:prstGeom>
        </p:spPr>
      </p:pic>
      <p:sp>
        <p:nvSpPr>
          <p:cNvPr id="11" name="Rectangle 10"/>
          <p:cNvSpPr/>
          <p:nvPr/>
        </p:nvSpPr>
        <p:spPr>
          <a:xfrm>
            <a:off x="128462" y="6269981"/>
            <a:ext cx="1700338" cy="377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61300" y="5456066"/>
            <a:ext cx="3721918" cy="942201"/>
            <a:chOff x="309308" y="5349875"/>
            <a:chExt cx="4520319" cy="1144316"/>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08" y="5349875"/>
              <a:ext cx="3309941" cy="6778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48" y="6204953"/>
              <a:ext cx="3919179" cy="289238"/>
            </a:xfrm>
            <a:prstGeom prst="rect">
              <a:avLst/>
            </a:prstGeom>
          </p:spPr>
        </p:pic>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060" y="0"/>
            <a:ext cx="4034940" cy="2980491"/>
          </a:xfrm>
          <a:prstGeom prst="rect">
            <a:avLst/>
          </a:prstGeom>
        </p:spPr>
      </p:pic>
      <p:sp>
        <p:nvSpPr>
          <p:cNvPr id="7" name="Title 1"/>
          <p:cNvSpPr>
            <a:spLocks noGrp="1"/>
          </p:cNvSpPr>
          <p:nvPr>
            <p:ph type="ctrTitle"/>
          </p:nvPr>
        </p:nvSpPr>
        <p:spPr>
          <a:xfrm>
            <a:off x="1165412" y="1980986"/>
            <a:ext cx="9653513" cy="2387600"/>
          </a:xfrm>
        </p:spPr>
        <p:txBody>
          <a:bodyPr anchor="ctr"/>
          <a:lstStyle>
            <a:lvl1pPr algn="ctr" rtl="0">
              <a:defRPr sz="6000">
                <a:solidFill>
                  <a:srgbClr val="353839"/>
                </a:solidFill>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81387" y="4802749"/>
            <a:ext cx="3331802"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0070812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a:defRPr/>
            </a:lvl1p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085FC55E-D7AA-4507-97DA-CFE96CCDFE05}" type="slidenum">
              <a:rPr lang="en-US" smtClean="0"/>
              <a:t>‹#›</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
        <p:nvSpPr>
          <p:cNvPr id="18" name="Freeform 17"/>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431157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4306" y="6452734"/>
            <a:ext cx="963468" cy="365125"/>
          </a:xfrm>
          <a:prstGeom prst="rect">
            <a:avLst/>
          </a:prstGeom>
        </p:spPr>
        <p:txBody>
          <a:bodyPr/>
          <a:lstStyle/>
          <a:p>
            <a:fld id="{7C32ED1F-6DFA-4270-B667-C6B2573DD165}" type="datetimeFigureOut">
              <a:rPr lang="en-US" smtClean="0"/>
              <a:t>11/9/2015</a:t>
            </a:fld>
            <a:endParaRPr lang="en-US"/>
          </a:p>
        </p:txBody>
      </p:sp>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6917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122" y="2620524"/>
            <a:ext cx="6094878" cy="391896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9122" y="2620524"/>
            <a:ext cx="6094878" cy="3918960"/>
          </a:xfrm>
          <a:prstGeom prst="rect">
            <a:avLst/>
          </a:prstGeom>
        </p:spPr>
      </p:pic>
      <p:sp>
        <p:nvSpPr>
          <p:cNvPr id="15" name="Freeform 14"/>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6" name="Freeform 15"/>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4742189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Question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71" y="1649096"/>
            <a:ext cx="5068257" cy="324888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1871" y="1649096"/>
            <a:ext cx="5068257" cy="3248883"/>
          </a:xfrm>
          <a:prstGeom prst="rect">
            <a:avLst/>
          </a:prstGeom>
        </p:spPr>
      </p:pic>
      <p:sp>
        <p:nvSpPr>
          <p:cNvPr id="11" name="Freeform 10"/>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14"/>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7461978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sp>
        <p:nvSpPr>
          <p:cNvPr id="6" name="TextBox 5"/>
          <p:cNvSpPr txBox="1"/>
          <p:nvPr/>
        </p:nvSpPr>
        <p:spPr>
          <a:xfrm>
            <a:off x="294619" y="952500"/>
            <a:ext cx="2642557" cy="1107996"/>
          </a:xfrm>
          <a:prstGeom prst="rect">
            <a:avLst/>
          </a:prstGeom>
          <a:noFill/>
        </p:spPr>
        <p:txBody>
          <a:bodyPr wrap="square" rtlCol="0">
            <a:spAutoFit/>
          </a:bodyPr>
          <a:lstStyle/>
          <a:p>
            <a:r>
              <a:rPr lang="en-US" sz="6600" b="1" dirty="0" smtClean="0">
                <a:solidFill>
                  <a:srgbClr val="353839"/>
                </a:solidFill>
              </a:rPr>
              <a:t>Demo</a:t>
            </a:r>
            <a:endParaRPr lang="en-US" sz="6600" b="1" dirty="0">
              <a:solidFill>
                <a:srgbClr val="353839"/>
              </a:solidFill>
            </a:endParaRPr>
          </a:p>
        </p:txBody>
      </p:sp>
    </p:spTree>
    <p:extLst>
      <p:ext uri="{BB962C8B-B14F-4D97-AF65-F5344CB8AC3E}">
        <p14:creationId xmlns:p14="http://schemas.microsoft.com/office/powerpoint/2010/main" val="184410897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9" indent="0">
              <a:buNone/>
              <a:defRPr sz="1961"/>
            </a:lvl2pPr>
            <a:lvl3pPr marL="219403" indent="0">
              <a:buNone/>
              <a:defRPr sz="1961"/>
            </a:lvl3pPr>
            <a:lvl4pPr marL="466815" indent="0">
              <a:buNone/>
              <a:defRPr sz="1765"/>
            </a:lvl4pPr>
            <a:lvl5pPr marL="725117"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5439443" y="6567022"/>
            <a:ext cx="131311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smtClean="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78781491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40411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3270449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3" name="Freeform 22"/>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pPr rtl="0"/>
            <a:endParaRPr lang="en-US"/>
          </a:p>
        </p:txBody>
      </p:sp>
      <p:sp>
        <p:nvSpPr>
          <p:cNvPr id="24" name="Freeform 23"/>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pPr rtl="0"/>
            <a:endParaRPr lang="en-US"/>
          </a:p>
        </p:txBody>
      </p:sp>
      <p:sp>
        <p:nvSpPr>
          <p:cNvPr id="2" name="Title 1"/>
          <p:cNvSpPr>
            <a:spLocks noGrp="1"/>
          </p:cNvSpPr>
          <p:nvPr>
            <p:ph type="title"/>
          </p:nvPr>
        </p:nvSpPr>
        <p:spPr>
          <a:xfrm>
            <a:off x="838200" y="1"/>
            <a:ext cx="10363200" cy="723899"/>
          </a:xfrm>
        </p:spPr>
        <p:txBody>
          <a:bodyPr/>
          <a:lstStyle>
            <a:lvl1pPr algn="l" rt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838200" y="966942"/>
            <a:ext cx="10363200" cy="5186363"/>
          </a:xfrm>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lvl1pPr rtl="0">
              <a:defRPr/>
            </a:lvl1pPr>
          </a:lstStyle>
          <a:p>
            <a:pPr algn="l"/>
            <a:fld id="{085FC55E-D7AA-4507-97DA-CFE96CCDFE05}" type="slidenum">
              <a:rPr lang="en-US" smtClean="0"/>
              <a:pPr algn="l"/>
              <a:t>‹#›</a:t>
            </a:fld>
            <a:endParaRPr lang="en-US" dirty="0"/>
          </a:p>
        </p:txBody>
      </p:sp>
      <p:grpSp>
        <p:nvGrpSpPr>
          <p:cNvPr id="14" name="Group 13"/>
          <p:cNvGrpSpPr/>
          <p:nvPr/>
        </p:nvGrpSpPr>
        <p:grpSpPr>
          <a:xfrm>
            <a:off x="93165" y="141109"/>
            <a:ext cx="557215" cy="456050"/>
            <a:chOff x="10802938" y="304006"/>
            <a:chExt cx="550862" cy="450850"/>
          </a:xfrm>
        </p:grpSpPr>
        <p:sp>
          <p:nvSpPr>
            <p:cNvPr id="15" name="Freeform 14"/>
            <p:cNvSpPr>
              <a:spLocks/>
            </p:cNvSpPr>
            <p:nvPr/>
          </p:nvSpPr>
          <p:spPr bwMode="auto">
            <a:xfrm>
              <a:off x="11002963" y="304006"/>
              <a:ext cx="350837" cy="290513"/>
            </a:xfrm>
            <a:custGeom>
              <a:avLst/>
              <a:gdLst>
                <a:gd name="T0" fmla="*/ 7 w 221"/>
                <a:gd name="T1" fmla="*/ 2 h 146"/>
                <a:gd name="T2" fmla="*/ 7 w 221"/>
                <a:gd name="T3" fmla="*/ 2 h 146"/>
                <a:gd name="T4" fmla="*/ 2 w 221"/>
                <a:gd name="T5" fmla="*/ 0 h 146"/>
                <a:gd name="T6" fmla="*/ 0 w 221"/>
                <a:gd name="T7" fmla="*/ 2 h 146"/>
                <a:gd name="T8" fmla="*/ 0 w 221"/>
                <a:gd name="T9" fmla="*/ 6 h 146"/>
                <a:gd name="T10" fmla="*/ 64 w 221"/>
                <a:gd name="T11" fmla="*/ 140 h 146"/>
                <a:gd name="T12" fmla="*/ 64 w 221"/>
                <a:gd name="T13" fmla="*/ 140 h 146"/>
                <a:gd name="T14" fmla="*/ 69 w 221"/>
                <a:gd name="T15" fmla="*/ 146 h 146"/>
                <a:gd name="T16" fmla="*/ 74 w 221"/>
                <a:gd name="T17" fmla="*/ 146 h 146"/>
                <a:gd name="T18" fmla="*/ 76 w 221"/>
                <a:gd name="T19" fmla="*/ 146 h 146"/>
                <a:gd name="T20" fmla="*/ 81 w 221"/>
                <a:gd name="T21" fmla="*/ 144 h 146"/>
                <a:gd name="T22" fmla="*/ 216 w 221"/>
                <a:gd name="T23" fmla="*/ 30 h 146"/>
                <a:gd name="T24" fmla="*/ 216 w 221"/>
                <a:gd name="T25" fmla="*/ 30 h 146"/>
                <a:gd name="T26" fmla="*/ 221 w 221"/>
                <a:gd name="T27" fmla="*/ 26 h 146"/>
                <a:gd name="T28" fmla="*/ 219 w 221"/>
                <a:gd name="T29" fmla="*/ 24 h 146"/>
                <a:gd name="T30" fmla="*/ 214 w 221"/>
                <a:gd name="T31" fmla="*/ 26 h 146"/>
                <a:gd name="T32" fmla="*/ 125 w 221"/>
                <a:gd name="T33" fmla="*/ 52 h 146"/>
                <a:gd name="T34" fmla="*/ 125 w 221"/>
                <a:gd name="T35" fmla="*/ 52 h 146"/>
                <a:gd name="T36" fmla="*/ 118 w 221"/>
                <a:gd name="T37" fmla="*/ 54 h 146"/>
                <a:gd name="T38" fmla="*/ 108 w 221"/>
                <a:gd name="T39" fmla="*/ 52 h 146"/>
                <a:gd name="T40" fmla="*/ 98 w 221"/>
                <a:gd name="T41" fmla="*/ 50 h 146"/>
                <a:gd name="T42" fmla="*/ 7 w 221"/>
                <a:gd name="T4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146">
                  <a:moveTo>
                    <a:pt x="7" y="2"/>
                  </a:moveTo>
                  <a:lnTo>
                    <a:pt x="7" y="2"/>
                  </a:lnTo>
                  <a:lnTo>
                    <a:pt x="2" y="0"/>
                  </a:lnTo>
                  <a:lnTo>
                    <a:pt x="0" y="2"/>
                  </a:lnTo>
                  <a:lnTo>
                    <a:pt x="0" y="6"/>
                  </a:lnTo>
                  <a:lnTo>
                    <a:pt x="64" y="140"/>
                  </a:lnTo>
                  <a:lnTo>
                    <a:pt x="64" y="140"/>
                  </a:lnTo>
                  <a:lnTo>
                    <a:pt x="69" y="146"/>
                  </a:lnTo>
                  <a:lnTo>
                    <a:pt x="74" y="146"/>
                  </a:lnTo>
                  <a:lnTo>
                    <a:pt x="76" y="146"/>
                  </a:lnTo>
                  <a:lnTo>
                    <a:pt x="81" y="144"/>
                  </a:lnTo>
                  <a:lnTo>
                    <a:pt x="216" y="30"/>
                  </a:lnTo>
                  <a:lnTo>
                    <a:pt x="216" y="30"/>
                  </a:lnTo>
                  <a:lnTo>
                    <a:pt x="221" y="26"/>
                  </a:lnTo>
                  <a:lnTo>
                    <a:pt x="219" y="24"/>
                  </a:lnTo>
                  <a:lnTo>
                    <a:pt x="214" y="26"/>
                  </a:lnTo>
                  <a:lnTo>
                    <a:pt x="125" y="52"/>
                  </a:lnTo>
                  <a:lnTo>
                    <a:pt x="125" y="52"/>
                  </a:lnTo>
                  <a:lnTo>
                    <a:pt x="118" y="54"/>
                  </a:lnTo>
                  <a:lnTo>
                    <a:pt x="108" y="52"/>
                  </a:lnTo>
                  <a:lnTo>
                    <a:pt x="98" y="50"/>
                  </a:lnTo>
                  <a:lnTo>
                    <a:pt x="7" y="2"/>
                  </a:lnTo>
                  <a:close/>
                </a:path>
              </a:pathLst>
            </a:custGeom>
            <a:solidFill>
              <a:srgbClr val="509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sp>
          <p:nvSpPr>
            <p:cNvPr id="16" name="Freeform 9"/>
            <p:cNvSpPr>
              <a:spLocks/>
            </p:cNvSpPr>
            <p:nvPr/>
          </p:nvSpPr>
          <p:spPr bwMode="auto">
            <a:xfrm>
              <a:off x="10802938" y="402431"/>
              <a:ext cx="312737" cy="352425"/>
            </a:xfrm>
            <a:custGeom>
              <a:avLst/>
              <a:gdLst>
                <a:gd name="T0" fmla="*/ 138 w 197"/>
                <a:gd name="T1" fmla="*/ 6 h 176"/>
                <a:gd name="T2" fmla="*/ 138 w 197"/>
                <a:gd name="T3" fmla="*/ 6 h 176"/>
                <a:gd name="T4" fmla="*/ 138 w 197"/>
                <a:gd name="T5" fmla="*/ 2 h 176"/>
                <a:gd name="T6" fmla="*/ 136 w 197"/>
                <a:gd name="T7" fmla="*/ 0 h 176"/>
                <a:gd name="T8" fmla="*/ 131 w 197"/>
                <a:gd name="T9" fmla="*/ 4 h 176"/>
                <a:gd name="T10" fmla="*/ 5 w 197"/>
                <a:gd name="T11" fmla="*/ 104 h 176"/>
                <a:gd name="T12" fmla="*/ 5 w 197"/>
                <a:gd name="T13" fmla="*/ 104 h 176"/>
                <a:gd name="T14" fmla="*/ 0 w 197"/>
                <a:gd name="T15" fmla="*/ 108 h 176"/>
                <a:gd name="T16" fmla="*/ 0 w 197"/>
                <a:gd name="T17" fmla="*/ 112 h 176"/>
                <a:gd name="T18" fmla="*/ 2 w 197"/>
                <a:gd name="T19" fmla="*/ 114 h 176"/>
                <a:gd name="T20" fmla="*/ 7 w 197"/>
                <a:gd name="T21" fmla="*/ 116 h 176"/>
                <a:gd name="T22" fmla="*/ 190 w 197"/>
                <a:gd name="T23" fmla="*/ 174 h 176"/>
                <a:gd name="T24" fmla="*/ 190 w 197"/>
                <a:gd name="T25" fmla="*/ 174 h 176"/>
                <a:gd name="T26" fmla="*/ 195 w 197"/>
                <a:gd name="T27" fmla="*/ 176 h 176"/>
                <a:gd name="T28" fmla="*/ 197 w 197"/>
                <a:gd name="T29" fmla="*/ 174 h 176"/>
                <a:gd name="T30" fmla="*/ 192 w 197"/>
                <a:gd name="T31" fmla="*/ 170 h 176"/>
                <a:gd name="T32" fmla="*/ 128 w 197"/>
                <a:gd name="T33" fmla="*/ 116 h 176"/>
                <a:gd name="T34" fmla="*/ 128 w 197"/>
                <a:gd name="T35" fmla="*/ 116 h 176"/>
                <a:gd name="T36" fmla="*/ 123 w 197"/>
                <a:gd name="T37" fmla="*/ 110 h 176"/>
                <a:gd name="T38" fmla="*/ 121 w 197"/>
                <a:gd name="T39" fmla="*/ 102 h 176"/>
                <a:gd name="T40" fmla="*/ 121 w 197"/>
                <a:gd name="T41" fmla="*/ 94 h 176"/>
                <a:gd name="T42" fmla="*/ 138 w 197"/>
                <a:gd name="T43"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6">
                  <a:moveTo>
                    <a:pt x="138" y="6"/>
                  </a:moveTo>
                  <a:lnTo>
                    <a:pt x="138" y="6"/>
                  </a:lnTo>
                  <a:lnTo>
                    <a:pt x="138" y="2"/>
                  </a:lnTo>
                  <a:lnTo>
                    <a:pt x="136" y="0"/>
                  </a:lnTo>
                  <a:lnTo>
                    <a:pt x="131" y="4"/>
                  </a:lnTo>
                  <a:lnTo>
                    <a:pt x="5" y="104"/>
                  </a:lnTo>
                  <a:lnTo>
                    <a:pt x="5" y="104"/>
                  </a:lnTo>
                  <a:lnTo>
                    <a:pt x="0" y="108"/>
                  </a:lnTo>
                  <a:lnTo>
                    <a:pt x="0" y="112"/>
                  </a:lnTo>
                  <a:lnTo>
                    <a:pt x="2" y="114"/>
                  </a:lnTo>
                  <a:lnTo>
                    <a:pt x="7" y="116"/>
                  </a:lnTo>
                  <a:lnTo>
                    <a:pt x="190" y="174"/>
                  </a:lnTo>
                  <a:lnTo>
                    <a:pt x="190" y="174"/>
                  </a:lnTo>
                  <a:lnTo>
                    <a:pt x="195" y="176"/>
                  </a:lnTo>
                  <a:lnTo>
                    <a:pt x="197" y="174"/>
                  </a:lnTo>
                  <a:lnTo>
                    <a:pt x="192" y="170"/>
                  </a:lnTo>
                  <a:lnTo>
                    <a:pt x="128" y="116"/>
                  </a:lnTo>
                  <a:lnTo>
                    <a:pt x="128" y="116"/>
                  </a:lnTo>
                  <a:lnTo>
                    <a:pt x="123" y="110"/>
                  </a:lnTo>
                  <a:lnTo>
                    <a:pt x="121" y="102"/>
                  </a:lnTo>
                  <a:lnTo>
                    <a:pt x="121" y="94"/>
                  </a:lnTo>
                  <a:lnTo>
                    <a:pt x="138" y="6"/>
                  </a:lnTo>
                  <a:close/>
                </a:path>
              </a:pathLst>
            </a:custGeom>
            <a:solidFill>
              <a:srgbClr val="667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31800450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7" name="Freeform 26"/>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8" name="Freeform 27"/>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838200" y="0"/>
            <a:ext cx="9677400" cy="719667"/>
          </a:xfrm>
        </p:spPr>
        <p:txBody>
          <a:bodyPr/>
          <a:lstStyle>
            <a:lvl1pPr algn="l" rtl="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952500"/>
            <a:ext cx="4343400" cy="5050295"/>
          </a:xfrm>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96000" y="952500"/>
            <a:ext cx="5257800" cy="5050295"/>
          </a:xfrm>
        </p:spPr>
        <p:txBody>
          <a:bodyPr/>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085FC55E-D7AA-4507-97DA-CFE96CCDFE05}" type="slidenum">
              <a:rPr lang="en-US" smtClean="0"/>
              <a:t>‹#›</a:t>
            </a:fld>
            <a:endParaRPr lang="en-US"/>
          </a:p>
        </p:txBody>
      </p:sp>
      <p:grpSp>
        <p:nvGrpSpPr>
          <p:cNvPr id="11" name="Group 10"/>
          <p:cNvGrpSpPr/>
          <p:nvPr/>
        </p:nvGrpSpPr>
        <p:grpSpPr>
          <a:xfrm>
            <a:off x="93165" y="141109"/>
            <a:ext cx="557215" cy="456050"/>
            <a:chOff x="10802938" y="304006"/>
            <a:chExt cx="550862" cy="450850"/>
          </a:xfrm>
        </p:grpSpPr>
        <p:sp>
          <p:nvSpPr>
            <p:cNvPr id="12" name="Freeform 11"/>
            <p:cNvSpPr>
              <a:spLocks/>
            </p:cNvSpPr>
            <p:nvPr/>
          </p:nvSpPr>
          <p:spPr bwMode="auto">
            <a:xfrm>
              <a:off x="11002963" y="304006"/>
              <a:ext cx="350837" cy="290513"/>
            </a:xfrm>
            <a:custGeom>
              <a:avLst/>
              <a:gdLst>
                <a:gd name="T0" fmla="*/ 7 w 221"/>
                <a:gd name="T1" fmla="*/ 2 h 146"/>
                <a:gd name="T2" fmla="*/ 7 w 221"/>
                <a:gd name="T3" fmla="*/ 2 h 146"/>
                <a:gd name="T4" fmla="*/ 2 w 221"/>
                <a:gd name="T5" fmla="*/ 0 h 146"/>
                <a:gd name="T6" fmla="*/ 0 w 221"/>
                <a:gd name="T7" fmla="*/ 2 h 146"/>
                <a:gd name="T8" fmla="*/ 0 w 221"/>
                <a:gd name="T9" fmla="*/ 6 h 146"/>
                <a:gd name="T10" fmla="*/ 64 w 221"/>
                <a:gd name="T11" fmla="*/ 140 h 146"/>
                <a:gd name="T12" fmla="*/ 64 w 221"/>
                <a:gd name="T13" fmla="*/ 140 h 146"/>
                <a:gd name="T14" fmla="*/ 69 w 221"/>
                <a:gd name="T15" fmla="*/ 146 h 146"/>
                <a:gd name="T16" fmla="*/ 74 w 221"/>
                <a:gd name="T17" fmla="*/ 146 h 146"/>
                <a:gd name="T18" fmla="*/ 76 w 221"/>
                <a:gd name="T19" fmla="*/ 146 h 146"/>
                <a:gd name="T20" fmla="*/ 81 w 221"/>
                <a:gd name="T21" fmla="*/ 144 h 146"/>
                <a:gd name="T22" fmla="*/ 216 w 221"/>
                <a:gd name="T23" fmla="*/ 30 h 146"/>
                <a:gd name="T24" fmla="*/ 216 w 221"/>
                <a:gd name="T25" fmla="*/ 30 h 146"/>
                <a:gd name="T26" fmla="*/ 221 w 221"/>
                <a:gd name="T27" fmla="*/ 26 h 146"/>
                <a:gd name="T28" fmla="*/ 219 w 221"/>
                <a:gd name="T29" fmla="*/ 24 h 146"/>
                <a:gd name="T30" fmla="*/ 214 w 221"/>
                <a:gd name="T31" fmla="*/ 26 h 146"/>
                <a:gd name="T32" fmla="*/ 125 w 221"/>
                <a:gd name="T33" fmla="*/ 52 h 146"/>
                <a:gd name="T34" fmla="*/ 125 w 221"/>
                <a:gd name="T35" fmla="*/ 52 h 146"/>
                <a:gd name="T36" fmla="*/ 118 w 221"/>
                <a:gd name="T37" fmla="*/ 54 h 146"/>
                <a:gd name="T38" fmla="*/ 108 w 221"/>
                <a:gd name="T39" fmla="*/ 52 h 146"/>
                <a:gd name="T40" fmla="*/ 98 w 221"/>
                <a:gd name="T41" fmla="*/ 50 h 146"/>
                <a:gd name="T42" fmla="*/ 7 w 221"/>
                <a:gd name="T4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146">
                  <a:moveTo>
                    <a:pt x="7" y="2"/>
                  </a:moveTo>
                  <a:lnTo>
                    <a:pt x="7" y="2"/>
                  </a:lnTo>
                  <a:lnTo>
                    <a:pt x="2" y="0"/>
                  </a:lnTo>
                  <a:lnTo>
                    <a:pt x="0" y="2"/>
                  </a:lnTo>
                  <a:lnTo>
                    <a:pt x="0" y="6"/>
                  </a:lnTo>
                  <a:lnTo>
                    <a:pt x="64" y="140"/>
                  </a:lnTo>
                  <a:lnTo>
                    <a:pt x="64" y="140"/>
                  </a:lnTo>
                  <a:lnTo>
                    <a:pt x="69" y="146"/>
                  </a:lnTo>
                  <a:lnTo>
                    <a:pt x="74" y="146"/>
                  </a:lnTo>
                  <a:lnTo>
                    <a:pt x="76" y="146"/>
                  </a:lnTo>
                  <a:lnTo>
                    <a:pt x="81" y="144"/>
                  </a:lnTo>
                  <a:lnTo>
                    <a:pt x="216" y="30"/>
                  </a:lnTo>
                  <a:lnTo>
                    <a:pt x="216" y="30"/>
                  </a:lnTo>
                  <a:lnTo>
                    <a:pt x="221" y="26"/>
                  </a:lnTo>
                  <a:lnTo>
                    <a:pt x="219" y="24"/>
                  </a:lnTo>
                  <a:lnTo>
                    <a:pt x="214" y="26"/>
                  </a:lnTo>
                  <a:lnTo>
                    <a:pt x="125" y="52"/>
                  </a:lnTo>
                  <a:lnTo>
                    <a:pt x="125" y="52"/>
                  </a:lnTo>
                  <a:lnTo>
                    <a:pt x="118" y="54"/>
                  </a:lnTo>
                  <a:lnTo>
                    <a:pt x="108" y="52"/>
                  </a:lnTo>
                  <a:lnTo>
                    <a:pt x="98" y="50"/>
                  </a:lnTo>
                  <a:lnTo>
                    <a:pt x="7" y="2"/>
                  </a:lnTo>
                  <a:close/>
                </a:path>
              </a:pathLst>
            </a:custGeom>
            <a:solidFill>
              <a:srgbClr val="509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p:nvSpPr>
          <p:spPr bwMode="auto">
            <a:xfrm>
              <a:off x="10802938" y="402431"/>
              <a:ext cx="312737" cy="352425"/>
            </a:xfrm>
            <a:custGeom>
              <a:avLst/>
              <a:gdLst>
                <a:gd name="T0" fmla="*/ 138 w 197"/>
                <a:gd name="T1" fmla="*/ 6 h 176"/>
                <a:gd name="T2" fmla="*/ 138 w 197"/>
                <a:gd name="T3" fmla="*/ 6 h 176"/>
                <a:gd name="T4" fmla="*/ 138 w 197"/>
                <a:gd name="T5" fmla="*/ 2 h 176"/>
                <a:gd name="T6" fmla="*/ 136 w 197"/>
                <a:gd name="T7" fmla="*/ 0 h 176"/>
                <a:gd name="T8" fmla="*/ 131 w 197"/>
                <a:gd name="T9" fmla="*/ 4 h 176"/>
                <a:gd name="T10" fmla="*/ 5 w 197"/>
                <a:gd name="T11" fmla="*/ 104 h 176"/>
                <a:gd name="T12" fmla="*/ 5 w 197"/>
                <a:gd name="T13" fmla="*/ 104 h 176"/>
                <a:gd name="T14" fmla="*/ 0 w 197"/>
                <a:gd name="T15" fmla="*/ 108 h 176"/>
                <a:gd name="T16" fmla="*/ 0 w 197"/>
                <a:gd name="T17" fmla="*/ 112 h 176"/>
                <a:gd name="T18" fmla="*/ 2 w 197"/>
                <a:gd name="T19" fmla="*/ 114 h 176"/>
                <a:gd name="T20" fmla="*/ 7 w 197"/>
                <a:gd name="T21" fmla="*/ 116 h 176"/>
                <a:gd name="T22" fmla="*/ 190 w 197"/>
                <a:gd name="T23" fmla="*/ 174 h 176"/>
                <a:gd name="T24" fmla="*/ 190 w 197"/>
                <a:gd name="T25" fmla="*/ 174 h 176"/>
                <a:gd name="T26" fmla="*/ 195 w 197"/>
                <a:gd name="T27" fmla="*/ 176 h 176"/>
                <a:gd name="T28" fmla="*/ 197 w 197"/>
                <a:gd name="T29" fmla="*/ 174 h 176"/>
                <a:gd name="T30" fmla="*/ 192 w 197"/>
                <a:gd name="T31" fmla="*/ 170 h 176"/>
                <a:gd name="T32" fmla="*/ 128 w 197"/>
                <a:gd name="T33" fmla="*/ 116 h 176"/>
                <a:gd name="T34" fmla="*/ 128 w 197"/>
                <a:gd name="T35" fmla="*/ 116 h 176"/>
                <a:gd name="T36" fmla="*/ 123 w 197"/>
                <a:gd name="T37" fmla="*/ 110 h 176"/>
                <a:gd name="T38" fmla="*/ 121 w 197"/>
                <a:gd name="T39" fmla="*/ 102 h 176"/>
                <a:gd name="T40" fmla="*/ 121 w 197"/>
                <a:gd name="T41" fmla="*/ 94 h 176"/>
                <a:gd name="T42" fmla="*/ 138 w 197"/>
                <a:gd name="T43"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6">
                  <a:moveTo>
                    <a:pt x="138" y="6"/>
                  </a:moveTo>
                  <a:lnTo>
                    <a:pt x="138" y="6"/>
                  </a:lnTo>
                  <a:lnTo>
                    <a:pt x="138" y="2"/>
                  </a:lnTo>
                  <a:lnTo>
                    <a:pt x="136" y="0"/>
                  </a:lnTo>
                  <a:lnTo>
                    <a:pt x="131" y="4"/>
                  </a:lnTo>
                  <a:lnTo>
                    <a:pt x="5" y="104"/>
                  </a:lnTo>
                  <a:lnTo>
                    <a:pt x="5" y="104"/>
                  </a:lnTo>
                  <a:lnTo>
                    <a:pt x="0" y="108"/>
                  </a:lnTo>
                  <a:lnTo>
                    <a:pt x="0" y="112"/>
                  </a:lnTo>
                  <a:lnTo>
                    <a:pt x="2" y="114"/>
                  </a:lnTo>
                  <a:lnTo>
                    <a:pt x="7" y="116"/>
                  </a:lnTo>
                  <a:lnTo>
                    <a:pt x="190" y="174"/>
                  </a:lnTo>
                  <a:lnTo>
                    <a:pt x="190" y="174"/>
                  </a:lnTo>
                  <a:lnTo>
                    <a:pt x="195" y="176"/>
                  </a:lnTo>
                  <a:lnTo>
                    <a:pt x="197" y="174"/>
                  </a:lnTo>
                  <a:lnTo>
                    <a:pt x="192" y="170"/>
                  </a:lnTo>
                  <a:lnTo>
                    <a:pt x="128" y="116"/>
                  </a:lnTo>
                  <a:lnTo>
                    <a:pt x="128" y="116"/>
                  </a:lnTo>
                  <a:lnTo>
                    <a:pt x="123" y="110"/>
                  </a:lnTo>
                  <a:lnTo>
                    <a:pt x="121" y="102"/>
                  </a:lnTo>
                  <a:lnTo>
                    <a:pt x="121" y="94"/>
                  </a:lnTo>
                  <a:lnTo>
                    <a:pt x="138" y="6"/>
                  </a:lnTo>
                  <a:close/>
                </a:path>
              </a:pathLst>
            </a:custGeom>
            <a:solidFill>
              <a:srgbClr val="667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grpSp>
        <p:nvGrpSpPr>
          <p:cNvPr id="15" name="Group 14"/>
          <p:cNvGrpSpPr/>
          <p:nvPr/>
        </p:nvGrpSpPr>
        <p:grpSpPr>
          <a:xfrm>
            <a:off x="93165" y="141109"/>
            <a:ext cx="557215" cy="456050"/>
            <a:chOff x="10802938" y="304006"/>
            <a:chExt cx="550862" cy="450850"/>
          </a:xfrm>
        </p:grpSpPr>
        <p:sp>
          <p:nvSpPr>
            <p:cNvPr id="16" name="Freeform 15"/>
            <p:cNvSpPr>
              <a:spLocks/>
            </p:cNvSpPr>
            <p:nvPr/>
          </p:nvSpPr>
          <p:spPr bwMode="auto">
            <a:xfrm>
              <a:off x="11002963" y="304006"/>
              <a:ext cx="350837" cy="290513"/>
            </a:xfrm>
            <a:custGeom>
              <a:avLst/>
              <a:gdLst>
                <a:gd name="T0" fmla="*/ 7 w 221"/>
                <a:gd name="T1" fmla="*/ 2 h 146"/>
                <a:gd name="T2" fmla="*/ 7 w 221"/>
                <a:gd name="T3" fmla="*/ 2 h 146"/>
                <a:gd name="T4" fmla="*/ 2 w 221"/>
                <a:gd name="T5" fmla="*/ 0 h 146"/>
                <a:gd name="T6" fmla="*/ 0 w 221"/>
                <a:gd name="T7" fmla="*/ 2 h 146"/>
                <a:gd name="T8" fmla="*/ 0 w 221"/>
                <a:gd name="T9" fmla="*/ 6 h 146"/>
                <a:gd name="T10" fmla="*/ 64 w 221"/>
                <a:gd name="T11" fmla="*/ 140 h 146"/>
                <a:gd name="T12" fmla="*/ 64 w 221"/>
                <a:gd name="T13" fmla="*/ 140 h 146"/>
                <a:gd name="T14" fmla="*/ 69 w 221"/>
                <a:gd name="T15" fmla="*/ 146 h 146"/>
                <a:gd name="T16" fmla="*/ 74 w 221"/>
                <a:gd name="T17" fmla="*/ 146 h 146"/>
                <a:gd name="T18" fmla="*/ 76 w 221"/>
                <a:gd name="T19" fmla="*/ 146 h 146"/>
                <a:gd name="T20" fmla="*/ 81 w 221"/>
                <a:gd name="T21" fmla="*/ 144 h 146"/>
                <a:gd name="T22" fmla="*/ 216 w 221"/>
                <a:gd name="T23" fmla="*/ 30 h 146"/>
                <a:gd name="T24" fmla="*/ 216 w 221"/>
                <a:gd name="T25" fmla="*/ 30 h 146"/>
                <a:gd name="T26" fmla="*/ 221 w 221"/>
                <a:gd name="T27" fmla="*/ 26 h 146"/>
                <a:gd name="T28" fmla="*/ 219 w 221"/>
                <a:gd name="T29" fmla="*/ 24 h 146"/>
                <a:gd name="T30" fmla="*/ 214 w 221"/>
                <a:gd name="T31" fmla="*/ 26 h 146"/>
                <a:gd name="T32" fmla="*/ 125 w 221"/>
                <a:gd name="T33" fmla="*/ 52 h 146"/>
                <a:gd name="T34" fmla="*/ 125 w 221"/>
                <a:gd name="T35" fmla="*/ 52 h 146"/>
                <a:gd name="T36" fmla="*/ 118 w 221"/>
                <a:gd name="T37" fmla="*/ 54 h 146"/>
                <a:gd name="T38" fmla="*/ 108 w 221"/>
                <a:gd name="T39" fmla="*/ 52 h 146"/>
                <a:gd name="T40" fmla="*/ 98 w 221"/>
                <a:gd name="T41" fmla="*/ 50 h 146"/>
                <a:gd name="T42" fmla="*/ 7 w 221"/>
                <a:gd name="T4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146">
                  <a:moveTo>
                    <a:pt x="7" y="2"/>
                  </a:moveTo>
                  <a:lnTo>
                    <a:pt x="7" y="2"/>
                  </a:lnTo>
                  <a:lnTo>
                    <a:pt x="2" y="0"/>
                  </a:lnTo>
                  <a:lnTo>
                    <a:pt x="0" y="2"/>
                  </a:lnTo>
                  <a:lnTo>
                    <a:pt x="0" y="6"/>
                  </a:lnTo>
                  <a:lnTo>
                    <a:pt x="64" y="140"/>
                  </a:lnTo>
                  <a:lnTo>
                    <a:pt x="64" y="140"/>
                  </a:lnTo>
                  <a:lnTo>
                    <a:pt x="69" y="146"/>
                  </a:lnTo>
                  <a:lnTo>
                    <a:pt x="74" y="146"/>
                  </a:lnTo>
                  <a:lnTo>
                    <a:pt x="76" y="146"/>
                  </a:lnTo>
                  <a:lnTo>
                    <a:pt x="81" y="144"/>
                  </a:lnTo>
                  <a:lnTo>
                    <a:pt x="216" y="30"/>
                  </a:lnTo>
                  <a:lnTo>
                    <a:pt x="216" y="30"/>
                  </a:lnTo>
                  <a:lnTo>
                    <a:pt x="221" y="26"/>
                  </a:lnTo>
                  <a:lnTo>
                    <a:pt x="219" y="24"/>
                  </a:lnTo>
                  <a:lnTo>
                    <a:pt x="214" y="26"/>
                  </a:lnTo>
                  <a:lnTo>
                    <a:pt x="125" y="52"/>
                  </a:lnTo>
                  <a:lnTo>
                    <a:pt x="125" y="52"/>
                  </a:lnTo>
                  <a:lnTo>
                    <a:pt x="118" y="54"/>
                  </a:lnTo>
                  <a:lnTo>
                    <a:pt x="108" y="52"/>
                  </a:lnTo>
                  <a:lnTo>
                    <a:pt x="98" y="50"/>
                  </a:lnTo>
                  <a:lnTo>
                    <a:pt x="7" y="2"/>
                  </a:lnTo>
                  <a:close/>
                </a:path>
              </a:pathLst>
            </a:custGeom>
            <a:solidFill>
              <a:srgbClr val="509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10802938" y="402431"/>
              <a:ext cx="312737" cy="352425"/>
            </a:xfrm>
            <a:custGeom>
              <a:avLst/>
              <a:gdLst>
                <a:gd name="T0" fmla="*/ 138 w 197"/>
                <a:gd name="T1" fmla="*/ 6 h 176"/>
                <a:gd name="T2" fmla="*/ 138 w 197"/>
                <a:gd name="T3" fmla="*/ 6 h 176"/>
                <a:gd name="T4" fmla="*/ 138 w 197"/>
                <a:gd name="T5" fmla="*/ 2 h 176"/>
                <a:gd name="T6" fmla="*/ 136 w 197"/>
                <a:gd name="T7" fmla="*/ 0 h 176"/>
                <a:gd name="T8" fmla="*/ 131 w 197"/>
                <a:gd name="T9" fmla="*/ 4 h 176"/>
                <a:gd name="T10" fmla="*/ 5 w 197"/>
                <a:gd name="T11" fmla="*/ 104 h 176"/>
                <a:gd name="T12" fmla="*/ 5 w 197"/>
                <a:gd name="T13" fmla="*/ 104 h 176"/>
                <a:gd name="T14" fmla="*/ 0 w 197"/>
                <a:gd name="T15" fmla="*/ 108 h 176"/>
                <a:gd name="T16" fmla="*/ 0 w 197"/>
                <a:gd name="T17" fmla="*/ 112 h 176"/>
                <a:gd name="T18" fmla="*/ 2 w 197"/>
                <a:gd name="T19" fmla="*/ 114 h 176"/>
                <a:gd name="T20" fmla="*/ 7 w 197"/>
                <a:gd name="T21" fmla="*/ 116 h 176"/>
                <a:gd name="T22" fmla="*/ 190 w 197"/>
                <a:gd name="T23" fmla="*/ 174 h 176"/>
                <a:gd name="T24" fmla="*/ 190 w 197"/>
                <a:gd name="T25" fmla="*/ 174 h 176"/>
                <a:gd name="T26" fmla="*/ 195 w 197"/>
                <a:gd name="T27" fmla="*/ 176 h 176"/>
                <a:gd name="T28" fmla="*/ 197 w 197"/>
                <a:gd name="T29" fmla="*/ 174 h 176"/>
                <a:gd name="T30" fmla="*/ 192 w 197"/>
                <a:gd name="T31" fmla="*/ 170 h 176"/>
                <a:gd name="T32" fmla="*/ 128 w 197"/>
                <a:gd name="T33" fmla="*/ 116 h 176"/>
                <a:gd name="T34" fmla="*/ 128 w 197"/>
                <a:gd name="T35" fmla="*/ 116 h 176"/>
                <a:gd name="T36" fmla="*/ 123 w 197"/>
                <a:gd name="T37" fmla="*/ 110 h 176"/>
                <a:gd name="T38" fmla="*/ 121 w 197"/>
                <a:gd name="T39" fmla="*/ 102 h 176"/>
                <a:gd name="T40" fmla="*/ 121 w 197"/>
                <a:gd name="T41" fmla="*/ 94 h 176"/>
                <a:gd name="T42" fmla="*/ 138 w 197"/>
                <a:gd name="T43"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6">
                  <a:moveTo>
                    <a:pt x="138" y="6"/>
                  </a:moveTo>
                  <a:lnTo>
                    <a:pt x="138" y="6"/>
                  </a:lnTo>
                  <a:lnTo>
                    <a:pt x="138" y="2"/>
                  </a:lnTo>
                  <a:lnTo>
                    <a:pt x="136" y="0"/>
                  </a:lnTo>
                  <a:lnTo>
                    <a:pt x="131" y="4"/>
                  </a:lnTo>
                  <a:lnTo>
                    <a:pt x="5" y="104"/>
                  </a:lnTo>
                  <a:lnTo>
                    <a:pt x="5" y="104"/>
                  </a:lnTo>
                  <a:lnTo>
                    <a:pt x="0" y="108"/>
                  </a:lnTo>
                  <a:lnTo>
                    <a:pt x="0" y="112"/>
                  </a:lnTo>
                  <a:lnTo>
                    <a:pt x="2" y="114"/>
                  </a:lnTo>
                  <a:lnTo>
                    <a:pt x="7" y="116"/>
                  </a:lnTo>
                  <a:lnTo>
                    <a:pt x="190" y="174"/>
                  </a:lnTo>
                  <a:lnTo>
                    <a:pt x="190" y="174"/>
                  </a:lnTo>
                  <a:lnTo>
                    <a:pt x="195" y="176"/>
                  </a:lnTo>
                  <a:lnTo>
                    <a:pt x="197" y="174"/>
                  </a:lnTo>
                  <a:lnTo>
                    <a:pt x="192" y="170"/>
                  </a:lnTo>
                  <a:lnTo>
                    <a:pt x="128" y="116"/>
                  </a:lnTo>
                  <a:lnTo>
                    <a:pt x="128" y="116"/>
                  </a:lnTo>
                  <a:lnTo>
                    <a:pt x="123" y="110"/>
                  </a:lnTo>
                  <a:lnTo>
                    <a:pt x="121" y="102"/>
                  </a:lnTo>
                  <a:lnTo>
                    <a:pt x="121" y="94"/>
                  </a:lnTo>
                  <a:lnTo>
                    <a:pt x="138" y="6"/>
                  </a:lnTo>
                  <a:close/>
                </a:path>
              </a:pathLst>
            </a:custGeom>
            <a:solidFill>
              <a:srgbClr val="667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37158342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0" name="Freeform 19"/>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1" name="Freeform 20"/>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839788" y="952500"/>
            <a:ext cx="3932237" cy="1104900"/>
          </a:xfrm>
        </p:spPr>
        <p:txBody>
          <a:bodyPr anchor="b"/>
          <a:lstStyle>
            <a:lvl1pPr algn="l" rtl="0">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952501"/>
            <a:ext cx="6172200" cy="4908550"/>
          </a:xfrm>
        </p:spPr>
        <p:txBody>
          <a:bodyPr/>
          <a:lstStyle>
            <a:lvl1pPr algn="l" rtl="0">
              <a:defRPr sz="3200"/>
            </a:lvl1pPr>
            <a:lvl2pPr algn="l" rtl="0">
              <a:defRPr sz="2800"/>
            </a:lvl2pPr>
            <a:lvl3pPr algn="l" rtl="0">
              <a:defRPr sz="2400"/>
            </a:lvl3pPr>
            <a:lvl4pPr algn="l" rtl="0">
              <a:defRPr sz="2000"/>
            </a:lvl4pPr>
            <a:lvl5pPr algn="l" rtl="0">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lgn="l"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pPr algn="l"/>
            <a:fld id="{085FC55E-D7AA-4507-97DA-CFE96CCDFE05}" type="slidenum">
              <a:rPr lang="en-US" smtClean="0"/>
              <a:pPr algn="l"/>
              <a:t>‹#›</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150629755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0" name="Freeform 19"/>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1" name="Freeform 20"/>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839788" y="952500"/>
            <a:ext cx="3932237" cy="1104900"/>
          </a:xfrm>
        </p:spPr>
        <p:txBody>
          <a:bodyPr anchor="b"/>
          <a:lstStyle>
            <a:lvl1pPr algn="l" rtl="0">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52501"/>
            <a:ext cx="6172200" cy="4908550"/>
          </a:xfrm>
        </p:spPr>
        <p:txBody>
          <a:bodyPr/>
          <a:lstStyle>
            <a:lvl1pPr marL="0" indent="0" algn="l" rtl="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lgn="l"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085FC55E-D7AA-4507-97DA-CFE96CCDFE05}" type="slidenum">
              <a:rPr lang="en-US" smtClean="0"/>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8894851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9"/>
            <a:ext cx="12184671" cy="6855701"/>
          </a:xfrm>
          <a:prstGeom prst="rect">
            <a:avLst/>
          </a:prstGeom>
        </p:spPr>
      </p:pic>
      <p:sp>
        <p:nvSpPr>
          <p:cNvPr id="6" name="Slide Number Placeholder 5"/>
          <p:cNvSpPr>
            <a:spLocks noGrp="1"/>
          </p:cNvSpPr>
          <p:nvPr>
            <p:ph type="sldNum" sz="quarter" idx="12"/>
          </p:nvPr>
        </p:nvSpPr>
        <p:spPr>
          <a:xfrm>
            <a:off x="11277599" y="6356350"/>
            <a:ext cx="642257" cy="365125"/>
          </a:xfrm>
        </p:spPr>
        <p:txBody>
          <a:bodyPr/>
          <a:lstStyle/>
          <a:p>
            <a:fld id="{085FC55E-D7AA-4507-97DA-CFE96CCDFE05}" type="slidenum">
              <a:rPr lang="en-US" smtClean="0"/>
              <a:t>‹#›</a:t>
            </a:fld>
            <a:endParaRPr lang="en-US"/>
          </a:p>
        </p:txBody>
      </p:sp>
      <p:sp>
        <p:nvSpPr>
          <p:cNvPr id="24" name="Title 1"/>
          <p:cNvSpPr>
            <a:spLocks noGrp="1"/>
          </p:cNvSpPr>
          <p:nvPr>
            <p:ph type="ctrTitle"/>
          </p:nvPr>
        </p:nvSpPr>
        <p:spPr>
          <a:xfrm>
            <a:off x="831850" y="2210540"/>
            <a:ext cx="10515600" cy="1242874"/>
          </a:xfrm>
        </p:spPr>
        <p:txBody>
          <a:bodyPr anchor="ctr"/>
          <a:lstStyle>
            <a:lvl1pPr algn="ctr" rtl="0">
              <a:defRPr sz="6000"/>
            </a:lvl1pPr>
          </a:lstStyle>
          <a:p>
            <a:r>
              <a:rPr lang="en-US" dirty="0" smtClean="0"/>
              <a:t>Click to edit Master title style</a:t>
            </a:r>
            <a:endParaRPr lang="en-US" dirty="0"/>
          </a:p>
        </p:txBody>
      </p:sp>
      <p:sp>
        <p:nvSpPr>
          <p:cNvPr id="7" name="Subtitle 2"/>
          <p:cNvSpPr>
            <a:spLocks noGrp="1"/>
          </p:cNvSpPr>
          <p:nvPr>
            <p:ph type="subTitle" idx="1"/>
          </p:nvPr>
        </p:nvSpPr>
        <p:spPr>
          <a:xfrm>
            <a:off x="831850" y="3729761"/>
            <a:ext cx="10515600" cy="1655762"/>
          </a:xfrm>
        </p:spPr>
        <p:txBody>
          <a:bodyPr>
            <a:normAutofit/>
          </a:bodyPr>
          <a:lstStyle>
            <a:lvl1pPr marL="0" indent="0" algn="l" rtl="0">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060" y="0"/>
            <a:ext cx="4034940" cy="2980491"/>
          </a:xfrm>
          <a:prstGeom prst="rect">
            <a:avLst/>
          </a:prstGeom>
        </p:spPr>
      </p:pic>
    </p:spTree>
    <p:extLst>
      <p:ext uri="{BB962C8B-B14F-4D97-AF65-F5344CB8AC3E}">
        <p14:creationId xmlns:p14="http://schemas.microsoft.com/office/powerpoint/2010/main" val="41337931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15555"/>
            <a:ext cx="9144000" cy="2387600"/>
          </a:xfrm>
        </p:spPr>
        <p:txBody>
          <a:bodyPr anchor="b"/>
          <a:lstStyle>
            <a:lvl1pPr algn="ctr" rtl="0">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995230"/>
            <a:ext cx="9144000" cy="1655762"/>
          </a:xfrm>
        </p:spPr>
        <p:txBody>
          <a:bodyPr/>
          <a:lstStyle>
            <a:lvl1pPr marL="0" indent="0" algn="ctr" rtl="0">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11277599" y="6356350"/>
            <a:ext cx="642257" cy="365125"/>
          </a:xfrm>
        </p:spPr>
        <p:txBody>
          <a:bodyPr/>
          <a:lstStyle/>
          <a:p>
            <a:fld id="{085FC55E-D7AA-4507-97DA-CFE96CCDFE05}" type="slidenum">
              <a:rPr lang="en-US" smtClean="0"/>
              <a:t>‹#›</a:t>
            </a:fld>
            <a:endParaRPr lang="en-US"/>
          </a:p>
        </p:txBody>
      </p:sp>
      <p:grpSp>
        <p:nvGrpSpPr>
          <p:cNvPr id="8" name="Group 7"/>
          <p:cNvGrpSpPr/>
          <p:nvPr/>
        </p:nvGrpSpPr>
        <p:grpSpPr>
          <a:xfrm>
            <a:off x="461300" y="5456066"/>
            <a:ext cx="3721918" cy="942201"/>
            <a:chOff x="309308" y="5349875"/>
            <a:chExt cx="4520319" cy="1144316"/>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9308" y="5349875"/>
              <a:ext cx="3309941" cy="677866"/>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0448" y="6204953"/>
              <a:ext cx="3919179" cy="289238"/>
            </a:xfrm>
            <a:prstGeom prst="rect">
              <a:avLst/>
            </a:prstGeom>
          </p:spPr>
        </p:pic>
      </p:grpSp>
    </p:spTree>
    <p:extLst>
      <p:ext uri="{BB962C8B-B14F-4D97-AF65-F5344CB8AC3E}">
        <p14:creationId xmlns:p14="http://schemas.microsoft.com/office/powerpoint/2010/main" val="33652895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5400000">
            <a:off x="9798030" y="2398205"/>
            <a:ext cx="4068274" cy="719667"/>
          </a:xfrm>
        </p:spPr>
        <p:txBody>
          <a:bodyPr/>
          <a:lstStyle>
            <a:lvl1pPr algn="l" rtl="0">
              <a:defRPr/>
            </a:lvl1pPr>
          </a:lstStyle>
          <a:p>
            <a:r>
              <a:rPr lang="en-US" dirty="0" smtClean="0"/>
              <a:t>Click to edit Title</a:t>
            </a:r>
            <a:endParaRPr lang="en-US" dirty="0"/>
          </a:p>
        </p:txBody>
      </p:sp>
      <p:sp>
        <p:nvSpPr>
          <p:cNvPr id="3" name="Vertical Text Placeholder 2"/>
          <p:cNvSpPr>
            <a:spLocks noGrp="1"/>
          </p:cNvSpPr>
          <p:nvPr>
            <p:ph type="body" orient="vert" idx="1"/>
          </p:nvPr>
        </p:nvSpPr>
        <p:spPr/>
        <p:txBody>
          <a:bodyPr vert="eaVert"/>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085FC55E-D7AA-4507-97DA-CFE96CCDFE05}"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368411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952499"/>
            <a:ext cx="2628900" cy="5224464"/>
          </a:xfrm>
        </p:spPr>
        <p:txBody>
          <a:bodyPr vert="eaVert"/>
          <a:lstStyle>
            <a:lvl1pPr algn="l" rtl="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952499"/>
            <a:ext cx="7734300" cy="5224463"/>
          </a:xfrm>
        </p:spPr>
        <p:txBody>
          <a:bodyPr vert="eaVert"/>
          <a:lstStyle>
            <a:lvl1pPr algn="l" rtl="0">
              <a:defRPr/>
            </a:lvl1pPr>
            <a:lvl2pPr algn="l" rtl="0">
              <a:defRPr/>
            </a:lvl2pPr>
            <a:lvl3pPr algn="l" rtl="0">
              <a:defRPr/>
            </a:lvl3pPr>
            <a:lvl4pPr algn="l" rtl="0">
              <a:defRPr/>
            </a:lvl4pPr>
            <a:lvl5pPr algn="l" rtl="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085FC55E-D7AA-4507-97DA-CFE96CCDFE05}"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20736874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71966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964790"/>
            <a:ext cx="9677400" cy="5203296"/>
          </a:xfrm>
          <a:prstGeom prst="rect">
            <a:avLst/>
          </a:prstGeom>
        </p:spPr>
        <p:txBody>
          <a:bodyPr vert="horz" lIns="91440" tIns="45720" rIns="91440" bIns="45720" rtlCol="0">
            <a:norm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
        <p:nvSpPr>
          <p:cNvPr id="6" name="Slide Number Placeholder 5"/>
          <p:cNvSpPr>
            <a:spLocks noGrp="1"/>
          </p:cNvSpPr>
          <p:nvPr>
            <p:ph type="sldNum" sz="quarter" idx="4"/>
          </p:nvPr>
        </p:nvSpPr>
        <p:spPr>
          <a:xfrm>
            <a:off x="11579041" y="6452734"/>
            <a:ext cx="5515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FC55E-D7AA-4507-97DA-CFE96CCDFE05}" type="slidenum">
              <a:rPr lang="en-US" smtClean="0"/>
              <a:t>‹#›</a:t>
            </a:fld>
            <a:endParaRPr lang="en-US"/>
          </a:p>
        </p:txBody>
      </p:sp>
    </p:spTree>
    <p:extLst>
      <p:ext uri="{BB962C8B-B14F-4D97-AF65-F5344CB8AC3E}">
        <p14:creationId xmlns:p14="http://schemas.microsoft.com/office/powerpoint/2010/main" val="1160947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Lst>
  <p:timing>
    <p:tnLst>
      <p:par>
        <p:cTn id="1" dur="indefinite" restart="never" nodeType="tmRoot"/>
      </p:par>
    </p:tnLst>
  </p:timing>
  <p:txStyles>
    <p:titleStyle>
      <a:lvl1pPr algn="l" defTabSz="914400" rtl="1" eaLnBrk="1" latinLnBrk="0" hangingPunct="1">
        <a:lnSpc>
          <a:spcPct val="90000"/>
        </a:lnSpc>
        <a:spcBef>
          <a:spcPct val="0"/>
        </a:spcBef>
        <a:buNone/>
        <a:defRPr sz="4400" b="1" kern="1200">
          <a:solidFill>
            <a:srgbClr val="509EC3"/>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19"/>
        </a:buBlip>
        <a:defRPr sz="2800" kern="1200">
          <a:solidFill>
            <a:srgbClr val="353839"/>
          </a:solidFill>
          <a:latin typeface="+mn-lt"/>
          <a:ea typeface="+mn-ea"/>
          <a:cs typeface="+mn-cs"/>
        </a:defRPr>
      </a:lvl1pPr>
      <a:lvl2pPr marL="685800" indent="-228600" algn="l" defTabSz="914400" rtl="0" eaLnBrk="1" latinLnBrk="0" hangingPunct="1">
        <a:lnSpc>
          <a:spcPct val="90000"/>
        </a:lnSpc>
        <a:spcBef>
          <a:spcPts val="500"/>
        </a:spcBef>
        <a:buFontTx/>
        <a:buBlip>
          <a:blip r:embed="rId19"/>
        </a:buBlip>
        <a:defRPr sz="2400" kern="1200">
          <a:solidFill>
            <a:srgbClr val="353839"/>
          </a:solidFill>
          <a:latin typeface="+mn-lt"/>
          <a:ea typeface="+mn-ea"/>
          <a:cs typeface="+mn-cs"/>
        </a:defRPr>
      </a:lvl2pPr>
      <a:lvl3pPr marL="1143000" indent="-228600" algn="l" defTabSz="914400" rtl="0" eaLnBrk="1" latinLnBrk="0" hangingPunct="1">
        <a:lnSpc>
          <a:spcPct val="90000"/>
        </a:lnSpc>
        <a:spcBef>
          <a:spcPts val="500"/>
        </a:spcBef>
        <a:buFontTx/>
        <a:buBlip>
          <a:blip r:embed="rId19"/>
        </a:buBlip>
        <a:defRPr sz="2000" kern="1200">
          <a:solidFill>
            <a:srgbClr val="353839"/>
          </a:solidFill>
          <a:latin typeface="+mn-lt"/>
          <a:ea typeface="+mn-ea"/>
          <a:cs typeface="+mn-cs"/>
        </a:defRPr>
      </a:lvl3pPr>
      <a:lvl4pPr marL="1600200" indent="-228600" algn="l" defTabSz="914400" rtl="0" eaLnBrk="1" latinLnBrk="0" hangingPunct="1">
        <a:lnSpc>
          <a:spcPct val="90000"/>
        </a:lnSpc>
        <a:spcBef>
          <a:spcPts val="500"/>
        </a:spcBef>
        <a:buFontTx/>
        <a:buBlip>
          <a:blip r:embed="rId19"/>
        </a:buBlip>
        <a:defRPr sz="1800" kern="1200">
          <a:solidFill>
            <a:srgbClr val="353839"/>
          </a:solidFill>
          <a:latin typeface="+mn-lt"/>
          <a:ea typeface="+mn-ea"/>
          <a:cs typeface="+mn-cs"/>
        </a:defRPr>
      </a:lvl4pPr>
      <a:lvl5pPr marL="2057400" indent="-228600" algn="l" defTabSz="914400" rtl="0" eaLnBrk="1" latinLnBrk="0" hangingPunct="1">
        <a:lnSpc>
          <a:spcPct val="90000"/>
        </a:lnSpc>
        <a:spcBef>
          <a:spcPts val="500"/>
        </a:spcBef>
        <a:buFontTx/>
        <a:buBlip>
          <a:blip r:embed="rId19"/>
        </a:buBlip>
        <a:defRPr sz="1800" kern="1200">
          <a:solidFill>
            <a:srgbClr val="353839"/>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456">
          <p15:clr>
            <a:srgbClr val="F26B43"/>
          </p15:clr>
        </p15:guide>
        <p15:guide id="3" orient="horz" pos="6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blogs.microsoft.co.il/blogs/alon" TargetMode="External"/><Relationship Id="rId7" Type="http://schemas.openxmlformats.org/officeDocument/2006/relationships/image" Target="../media/image16.png"/><Relationship Id="rId2" Type="http://schemas.openxmlformats.org/officeDocument/2006/relationships/hyperlink" Target="mailto:alonf@codevalue.net" TargetMode="External"/><Relationship Id="rId1" Type="http://schemas.openxmlformats.org/officeDocument/2006/relationships/slideLayout" Target="../slideLayouts/slideLayout1.xml"/><Relationship Id="rId6" Type="http://schemas.openxmlformats.org/officeDocument/2006/relationships/hyperlink" Target="http://www.msrd.io/logo/msrd-logo-96px-alpha.png" TargetMode="External"/><Relationship Id="rId5" Type="http://schemas.openxmlformats.org/officeDocument/2006/relationships/image" Target="../media/image15.emf"/><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3" Type="http://schemas.openxmlformats.org/officeDocument/2006/relationships/image" Target="../media/image152.emf"/><Relationship Id="rId7" Type="http://schemas.openxmlformats.org/officeDocument/2006/relationships/image" Target="../media/image140.emf"/><Relationship Id="rId2" Type="http://schemas.openxmlformats.org/officeDocument/2006/relationships/image" Target="../media/image151.emf"/><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emf"/><Relationship Id="rId4" Type="http://schemas.openxmlformats.org/officeDocument/2006/relationships/image" Target="../media/image15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channel9.msdn.com/Events/Build/2015/2-713" TargetMode="External"/><Relationship Id="rId2" Type="http://schemas.openxmlformats.org/officeDocument/2006/relationships/hyperlink" Target="https://azure.microsoft.com/en-us/documentation/services/mobile-services/" TargetMode="External"/><Relationship Id="rId1" Type="http://schemas.openxmlformats.org/officeDocument/2006/relationships/slideLayout" Target="../slideLayouts/slideLayout2.xml"/><Relationship Id="rId6" Type="http://schemas.openxmlformats.org/officeDocument/2006/relationships/hyperlink" Target="https://www.microsoftvirtualacademy.com/en-us/training-courses/azure-mobile-services-and-api-management-8904" TargetMode="External"/><Relationship Id="rId5" Type="http://schemas.openxmlformats.org/officeDocument/2006/relationships/hyperlink" Target="https://github.com/Azure-Readiness/DevCamp" TargetMode="External"/><Relationship Id="rId4" Type="http://schemas.openxmlformats.org/officeDocument/2006/relationships/hyperlink" Target="https://azure.microsoft.com/en-us/documentation/articles/app-service-mobile-dotnet-backend-migrating-from-mobile-services-preview/#updating-client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59.png"/><Relationship Id="rId4" Type="http://schemas.microsoft.com/office/2007/relationships/hdphoto" Target="../media/hdphoto5.wdp"/></Relationships>
</file>

<file path=ppt/slides/_rels/slide113.xml.rels><?xml version="1.0" encoding="UTF-8" standalone="yes"?>
<Relationships xmlns="http://schemas.openxmlformats.org/package/2006/relationships"><Relationship Id="rId3" Type="http://schemas.openxmlformats.org/officeDocument/2006/relationships/hyperlink" Target="http://geoffwebbercross.blogspot.co.il/2013/11/creating-azure-notifications-hub-push.html" TargetMode="External"/><Relationship Id="rId2" Type="http://schemas.openxmlformats.org/officeDocument/2006/relationships/hyperlink" Target="https://azure.microsoft.com/en-us/documentation/articles/notification-hubs-windows-store-dotnet-get-started/"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www.asp.net/signalr/overview/deployment/using-signalr-with-azure-web-sites" TargetMode="External"/><Relationship Id="rId2" Type="http://schemas.openxmlformats.org/officeDocument/2006/relationships/hyperlink" Target="http://www.asp.net/signalr" TargetMode="External"/><Relationship Id="rId1" Type="http://schemas.openxmlformats.org/officeDocument/2006/relationships/slideLayout" Target="../slideLayouts/slideLayout2.xml"/><Relationship Id="rId4" Type="http://schemas.openxmlformats.org/officeDocument/2006/relationships/hyperlink" Target="http://blogs.msdn.com/b/azuremobile/archive/2014/05/30/realtime-with-signalr-and-azure-mobile-net-backend.aspx"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jpe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167.png"/><Relationship Id="rId21" Type="http://schemas.openxmlformats.org/officeDocument/2006/relationships/image" Target="../media/image191.png"/><Relationship Id="rId34" Type="http://schemas.openxmlformats.org/officeDocument/2006/relationships/image" Target="../media/image162.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195.png"/><Relationship Id="rId33" Type="http://schemas.openxmlformats.org/officeDocument/2006/relationships/image" Target="../media/image161.png"/><Relationship Id="rId38" Type="http://schemas.openxmlformats.org/officeDocument/2006/relationships/image" Target="../media/image166.png"/><Relationship Id="rId2" Type="http://schemas.openxmlformats.org/officeDocument/2006/relationships/notesSlide" Target="../notesSlides/notesSlide25.xml"/><Relationship Id="rId16" Type="http://schemas.openxmlformats.org/officeDocument/2006/relationships/image" Target="../media/image186.png"/><Relationship Id="rId20" Type="http://schemas.openxmlformats.org/officeDocument/2006/relationships/image" Target="../media/image190.png"/><Relationship Id="rId29" Type="http://schemas.openxmlformats.org/officeDocument/2006/relationships/image" Target="../media/image170.png"/><Relationship Id="rId1" Type="http://schemas.openxmlformats.org/officeDocument/2006/relationships/slideLayout" Target="../slideLayouts/slideLayout16.xml"/><Relationship Id="rId6" Type="http://schemas.openxmlformats.org/officeDocument/2006/relationships/image" Target="../media/image176.png"/><Relationship Id="rId11" Type="http://schemas.openxmlformats.org/officeDocument/2006/relationships/image" Target="../media/image181.png"/><Relationship Id="rId24" Type="http://schemas.openxmlformats.org/officeDocument/2006/relationships/image" Target="../media/image194.png"/><Relationship Id="rId32" Type="http://schemas.openxmlformats.org/officeDocument/2006/relationships/image" Target="../media/image160.png"/><Relationship Id="rId37" Type="http://schemas.openxmlformats.org/officeDocument/2006/relationships/image" Target="../media/image165.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193.png"/><Relationship Id="rId28" Type="http://schemas.openxmlformats.org/officeDocument/2006/relationships/image" Target="../media/image169.jpeg"/><Relationship Id="rId36" Type="http://schemas.openxmlformats.org/officeDocument/2006/relationships/image" Target="../media/image164.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171.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92.png"/><Relationship Id="rId27" Type="http://schemas.openxmlformats.org/officeDocument/2006/relationships/image" Target="../media/image168.png"/><Relationship Id="rId30" Type="http://schemas.openxmlformats.org/officeDocument/2006/relationships/image" Target="../media/image172.png"/><Relationship Id="rId35" Type="http://schemas.openxmlformats.org/officeDocument/2006/relationships/image" Target="../media/image163.png"/><Relationship Id="rId8" Type="http://schemas.openxmlformats.org/officeDocument/2006/relationships/image" Target="../media/image178.png"/><Relationship Id="rId3" Type="http://schemas.openxmlformats.org/officeDocument/2006/relationships/image" Target="../media/image173.png"/></Relationships>
</file>

<file path=ppt/slides/_rels/slide121.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2.bin"/><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2" Type="http://schemas.openxmlformats.org/officeDocument/2006/relationships/hyperlink" Target="http://www.idesign.ne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aws.amazon.com/elasticloadbalancing/" TargetMode="External"/><Relationship Id="rId2" Type="http://schemas.openxmlformats.org/officeDocument/2006/relationships/hyperlink" Target="http://aws.amazon.com/elasticbeanstalk/" TargetMode="External"/><Relationship Id="rId1" Type="http://schemas.openxmlformats.org/officeDocument/2006/relationships/slideLayout" Target="../slideLayouts/slideLayout2.xml"/><Relationship Id="rId4" Type="http://schemas.openxmlformats.org/officeDocument/2006/relationships/hyperlink" Target="http://weblogs.asp.net/scottgu/archive/2013/04/16/windows-azure-general-availability-of-infrastructure-as-a-service-iaas.aspx"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en.wikipedia.org/wiki/Multitenan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msdn.microsoft.com/dn630664" TargetMode="External"/><Relationship Id="rId1" Type="http://schemas.openxmlformats.org/officeDocument/2006/relationships/slideLayout" Target="../slideLayouts/slideLayout2.xml"/><Relationship Id="rId4" Type="http://schemas.openxmlformats.org/officeDocument/2006/relationships/hyperlink" Target="http://content3.catalog.video.msn.com/e2/ds/7b8fa1c1-5cbb-4050-9c05-f6e36ab6c3a2.mp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Azure_(color)"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z-code.com/"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3" Type="http://schemas.openxmlformats.org/officeDocument/2006/relationships/image" Target="../media/image51.emf"/><Relationship Id="rId18" Type="http://schemas.openxmlformats.org/officeDocument/2006/relationships/image" Target="../media/image56.emf"/><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emf"/><Relationship Id="rId34" Type="http://schemas.openxmlformats.org/officeDocument/2006/relationships/image" Target="../media/image72.emf"/><Relationship Id="rId42" Type="http://schemas.openxmlformats.org/officeDocument/2006/relationships/image" Target="../media/image80.png"/><Relationship Id="rId47" Type="http://schemas.openxmlformats.org/officeDocument/2006/relationships/image" Target="../media/image85.png"/><Relationship Id="rId7" Type="http://schemas.openxmlformats.org/officeDocument/2006/relationships/image" Target="../media/image45.png"/><Relationship Id="rId2" Type="http://schemas.openxmlformats.org/officeDocument/2006/relationships/image" Target="../media/image40.png"/><Relationship Id="rId16" Type="http://schemas.openxmlformats.org/officeDocument/2006/relationships/image" Target="../media/image54.emf"/><Relationship Id="rId29"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emf"/><Relationship Id="rId24" Type="http://schemas.openxmlformats.org/officeDocument/2006/relationships/image" Target="../media/image62.emf"/><Relationship Id="rId32" Type="http://schemas.openxmlformats.org/officeDocument/2006/relationships/image" Target="../media/image70.emf"/><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emf"/><Relationship Id="rId31" Type="http://schemas.openxmlformats.org/officeDocument/2006/relationships/image" Target="../media/image69.png"/><Relationship Id="rId44" Type="http://schemas.openxmlformats.org/officeDocument/2006/relationships/image" Target="../media/image82.png"/><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8" Type="http://schemas.openxmlformats.org/officeDocument/2006/relationships/image" Target="../media/image46.emf"/><Relationship Id="rId3" Type="http://schemas.openxmlformats.org/officeDocument/2006/relationships/image" Target="../media/image41.emf"/><Relationship Id="rId12" Type="http://schemas.openxmlformats.org/officeDocument/2006/relationships/image" Target="../media/image50.emf"/><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emf"/><Relationship Id="rId38" Type="http://schemas.openxmlformats.org/officeDocument/2006/relationships/image" Target="../media/image76.png"/><Relationship Id="rId46" Type="http://schemas.openxmlformats.org/officeDocument/2006/relationships/image" Target="../media/image84.png"/><Relationship Id="rId20" Type="http://schemas.openxmlformats.org/officeDocument/2006/relationships/image" Target="../media/image58.emf"/><Relationship Id="rId41"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2.xml"/><Relationship Id="rId7"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4.vml"/><Relationship Id="rId6" Type="http://schemas.openxmlformats.org/officeDocument/2006/relationships/tags" Target="../tags/tag5.xml"/><Relationship Id="rId11" Type="http://schemas.openxmlformats.org/officeDocument/2006/relationships/image" Target="../media/image91.png"/><Relationship Id="rId5" Type="http://schemas.openxmlformats.org/officeDocument/2006/relationships/tags" Target="../tags/tag4.xml"/><Relationship Id="rId10" Type="http://schemas.openxmlformats.org/officeDocument/2006/relationships/image" Target="../media/image90.emf"/><Relationship Id="rId4" Type="http://schemas.openxmlformats.org/officeDocument/2006/relationships/tags" Target="../tags/tag3.xml"/><Relationship Id="rId9"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windowsazure.com/en-us/pricing/calculato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en-us/documentation/articles/vs-storage-aspnet-getting-started-blobs/" TargetMode="External"/><Relationship Id="rId2" Type="http://schemas.openxmlformats.org/officeDocument/2006/relationships/hyperlink" Target="https://azure.microsoft.com/en-us/documentation/articles/storage-create-storage-accoun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acebook.com/IsraeliAzureDevelopers" TargetMode="External"/><Relationship Id="rId2" Type="http://schemas.openxmlformats.org/officeDocument/2006/relationships/hyperlink" Target="http://www.meetup.com/IsraeliAzureDevelopers"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azure.microsoft.com/en-us/documentation/articles/sql-database-get-starte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azure.microsoft.com/en-us/documentation/articles/vs-storage-cloud-services-getting-started-tabl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hyperlink" Target="https://azure.microsoft.com/en-us/documentation/articles/documentdb-get-started/"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14.xml"/><Relationship Id="rId7"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hyperlink" Target="http://en.wikipedia.org/wiki/Quorum_(distributed_comput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3" Type="http://schemas.openxmlformats.org/officeDocument/2006/relationships/hyperlink" Target="https://azure.microsoft.com/en-us/documentation/articles/service-fabric-reliable-services-introduction/" TargetMode="External"/><Relationship Id="rId2" Type="http://schemas.openxmlformats.org/officeDocument/2006/relationships/hyperlink" Target="https://azure.microsoft.com/en-us/documentation/articles/service-fabric-reliable-actors-introduction/" TargetMode="External"/><Relationship Id="rId1" Type="http://schemas.openxmlformats.org/officeDocument/2006/relationships/slideLayout" Target="../slideLayouts/slideLayout2.xml"/><Relationship Id="rId5" Type="http://schemas.openxmlformats.org/officeDocument/2006/relationships/hyperlink" Target="https://azure.microsoft.com/en-us/documentation/articles/service-fabric-reliable-services-quick-start/" TargetMode="External"/><Relationship Id="rId4" Type="http://schemas.openxmlformats.org/officeDocument/2006/relationships/hyperlink" Target="https://azure.microsoft.com/en-us/documentation/articles/service-fabric-reliable-actors-get-started/"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image" Target="../media/image10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azure.microsoft.com/en-us/documentation/articles/app-service-logic-create-a-logic-app/" TargetMode="External"/><Relationship Id="rId2" Type="http://schemas.openxmlformats.org/officeDocument/2006/relationships/hyperlink" Target="https://channel9.msdn.com/Shows/Azure-Friday/Azure-App-Service-Logic-Apps-with-Josh-Twis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blogs.msdn.com/b/visualstudio/archive/2015/03/24/introducing-the-azure-api-apps-tools-for-visual-studio-2013.aspx" TargetMode="External"/><Relationship Id="rId2" Type="http://schemas.openxmlformats.org/officeDocument/2006/relationships/hyperlink" Target="https://azure.microsoft.com/en-us/documentation/articles/app-service-dotnet-create-api-app/" TargetMode="External"/><Relationship Id="rId1" Type="http://schemas.openxmlformats.org/officeDocument/2006/relationships/slideLayout" Target="../slideLayouts/slideLayout2.xml"/><Relationship Id="rId4" Type="http://schemas.openxmlformats.org/officeDocument/2006/relationships/hyperlink" Target="https://channel9.msdn.com/Shows/Azure-Friday/Azure-App-Service-API-Apps-with-Scott-Hunter"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5.png"/><Relationship Id="rId3" Type="http://schemas.openxmlformats.org/officeDocument/2006/relationships/image" Target="../media/image114.emf"/><Relationship Id="rId21" Type="http://schemas.openxmlformats.org/officeDocument/2006/relationships/image" Target="../media/image132.png"/><Relationship Id="rId7" Type="http://schemas.openxmlformats.org/officeDocument/2006/relationships/image" Target="../media/image118.emf"/><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71.emf"/><Relationship Id="rId2" Type="http://schemas.openxmlformats.org/officeDocument/2006/relationships/image" Target="../media/image113.pn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24" Type="http://schemas.microsoft.com/office/2007/relationships/hdphoto" Target="../media/hdphoto1.wdp"/><Relationship Id="rId5" Type="http://schemas.openxmlformats.org/officeDocument/2006/relationships/image" Target="../media/image116.emf"/><Relationship Id="rId15" Type="http://schemas.openxmlformats.org/officeDocument/2006/relationships/image" Target="../media/image126.png"/><Relationship Id="rId23" Type="http://schemas.openxmlformats.org/officeDocument/2006/relationships/image" Target="../media/image134.png"/><Relationship Id="rId10" Type="http://schemas.openxmlformats.org/officeDocument/2006/relationships/image" Target="../media/image121.emf"/><Relationship Id="rId19" Type="http://schemas.openxmlformats.org/officeDocument/2006/relationships/image" Target="../media/image130.png"/><Relationship Id="rId4" Type="http://schemas.openxmlformats.org/officeDocument/2006/relationships/image" Target="../media/image115.emf"/><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39.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41.emf"/><Relationship Id="rId7" Type="http://schemas.openxmlformats.org/officeDocument/2006/relationships/image" Target="../media/image71.emf"/><Relationship Id="rId2" Type="http://schemas.openxmlformats.org/officeDocument/2006/relationships/image" Target="../media/image140.emf"/><Relationship Id="rId1" Type="http://schemas.openxmlformats.org/officeDocument/2006/relationships/slideLayout" Target="../slideLayouts/slideLayout2.xml"/><Relationship Id="rId6" Type="http://schemas.openxmlformats.org/officeDocument/2006/relationships/image" Target="../media/image142.emf"/><Relationship Id="rId5" Type="http://schemas.openxmlformats.org/officeDocument/2006/relationships/image" Target="../media/image59.emf"/><Relationship Id="rId4" Type="http://schemas.openxmlformats.org/officeDocument/2006/relationships/image" Target="../media/image11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2.xml"/><Relationship Id="rId6" Type="http://schemas.openxmlformats.org/officeDocument/2006/relationships/image" Target="../media/image142.emf"/><Relationship Id="rId5" Type="http://schemas.openxmlformats.org/officeDocument/2006/relationships/image" Target="../media/image144.emf"/><Relationship Id="rId4" Type="http://schemas.openxmlformats.org/officeDocument/2006/relationships/image" Target="../media/image114.emf"/></Relationships>
</file>

<file path=ppt/slides/_rels/slide9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2.emf"/><Relationship Id="rId4" Type="http://schemas.openxmlformats.org/officeDocument/2006/relationships/image" Target="../media/image140.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rtl="0"/>
            <a:r>
              <a:rPr lang="en-US" sz="5400" dirty="0" smtClean="0"/>
              <a:t>Microsoft </a:t>
            </a:r>
            <a:r>
              <a:rPr lang="en-US" sz="5400" dirty="0"/>
              <a:t>Azure &amp; Windows 10 </a:t>
            </a:r>
            <a:r>
              <a:rPr lang="en-US" sz="5400" dirty="0" smtClean="0"/>
              <a:t>Development</a:t>
            </a:r>
            <a:endParaRPr lang="he-IL" sz="5400" dirty="0"/>
          </a:p>
        </p:txBody>
      </p:sp>
      <p:sp>
        <p:nvSpPr>
          <p:cNvPr id="3" name="Subtitle 2"/>
          <p:cNvSpPr>
            <a:spLocks noGrp="1"/>
          </p:cNvSpPr>
          <p:nvPr>
            <p:ph type="subTitle" idx="1"/>
          </p:nvPr>
        </p:nvSpPr>
        <p:spPr>
          <a:xfrm>
            <a:off x="7383417" y="4191085"/>
            <a:ext cx="3850642" cy="2267426"/>
          </a:xfrm>
        </p:spPr>
        <p:txBody>
          <a:bodyPr>
            <a:normAutofit/>
          </a:bodyPr>
          <a:lstStyle/>
          <a:p>
            <a:r>
              <a:rPr lang="en-US" b="1" dirty="0" err="1">
                <a:solidFill>
                  <a:schemeClr val="tx1"/>
                </a:solidFill>
              </a:rPr>
              <a:t>Alon</a:t>
            </a:r>
            <a:r>
              <a:rPr lang="en-US" b="1" dirty="0">
                <a:solidFill>
                  <a:schemeClr val="tx1"/>
                </a:solidFill>
              </a:rPr>
              <a:t> Fliess</a:t>
            </a:r>
          </a:p>
          <a:p>
            <a:r>
              <a:rPr lang="en-US" dirty="0">
                <a:solidFill>
                  <a:schemeClr val="tx1"/>
                </a:solidFill>
              </a:rPr>
              <a:t>Chief Software Architect</a:t>
            </a:r>
          </a:p>
          <a:p>
            <a:r>
              <a:rPr lang="en-US" dirty="0">
                <a:hlinkClick r:id="rId2"/>
              </a:rPr>
              <a:t>alonf@codevalue.net</a:t>
            </a:r>
            <a:r>
              <a:rPr lang="en-US" dirty="0"/>
              <a:t> </a:t>
            </a:r>
          </a:p>
          <a:p>
            <a:r>
              <a:rPr lang="en-US" dirty="0">
                <a:hlinkClick r:id="rId3"/>
              </a:rPr>
              <a:t>http://</a:t>
            </a:r>
            <a:r>
              <a:rPr lang="en-US" dirty="0" smtClean="0">
                <a:hlinkClick r:id="rId3"/>
              </a:rPr>
              <a:t>blogs.microsoft.co.il/blogs/alon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142" y="4102454"/>
            <a:ext cx="2370691" cy="2356057"/>
          </a:xfrm>
          <a:prstGeom prst="rect">
            <a:avLst/>
          </a:prstGeom>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1002" y="5875030"/>
            <a:ext cx="377289" cy="5834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7" name="Picture 6" descr="http://www.msrd.io/logo/msrd-logo-96px-alpha.png">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7868291" y="5887011"/>
            <a:ext cx="2009775" cy="571500"/>
          </a:xfrm>
          <a:prstGeom prst="rect">
            <a:avLst/>
          </a:prstGeom>
          <a:noFill/>
          <a:ln>
            <a:noFill/>
          </a:ln>
        </p:spPr>
      </p:pic>
    </p:spTree>
    <p:extLst>
      <p:ext uri="{BB962C8B-B14F-4D97-AF65-F5344CB8AC3E}">
        <p14:creationId xmlns:p14="http://schemas.microsoft.com/office/powerpoint/2010/main" val="2706384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2540" y="0"/>
            <a:ext cx="4252511" cy="5629619"/>
          </a:xfrm>
        </p:spPr>
        <p:txBody>
          <a:bodyPr>
            <a:normAutofit/>
          </a:bodyPr>
          <a:lstStyle/>
          <a:p>
            <a:r>
              <a:rPr lang="en-US" dirty="0" smtClean="0"/>
              <a:t>One </a:t>
            </a:r>
            <a:br>
              <a:rPr lang="en-US" dirty="0" smtClean="0"/>
            </a:br>
            <a:r>
              <a:rPr lang="en-US" dirty="0" smtClean="0"/>
              <a:t>Windows</a:t>
            </a:r>
            <a:br>
              <a:rPr lang="en-US" dirty="0" smtClean="0"/>
            </a:br>
            <a:r>
              <a:rPr lang="en-US" dirty="0" smtClean="0"/>
              <a:t>Platform</a:t>
            </a:r>
            <a:endParaRPr lang="he-IL" dirty="0"/>
          </a:p>
        </p:txBody>
      </p:sp>
    </p:spTree>
    <p:extLst>
      <p:ext uri="{BB962C8B-B14F-4D97-AF65-F5344CB8AC3E}">
        <p14:creationId xmlns:p14="http://schemas.microsoft.com/office/powerpoint/2010/main" val="8753556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6832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Authentication &amp; Authorization</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25602112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Social Authentication</a:t>
            </a:r>
            <a:endParaRPr lang="he-IL" dirty="0"/>
          </a:p>
        </p:txBody>
      </p:sp>
      <p:sp>
        <p:nvSpPr>
          <p:cNvPr id="3" name="Content Placeholder 2"/>
          <p:cNvSpPr>
            <a:spLocks noGrp="1"/>
          </p:cNvSpPr>
          <p:nvPr>
            <p:ph idx="1"/>
          </p:nvPr>
        </p:nvSpPr>
        <p:spPr/>
        <p:txBody>
          <a:bodyPr>
            <a:normAutofit/>
          </a:bodyPr>
          <a:lstStyle/>
          <a:p>
            <a:pPr algn="l" rtl="0"/>
            <a:r>
              <a:rPr lang="en-US" dirty="0"/>
              <a:t>Authenticate against Microsoft Account, Twitter, Facebook, Google</a:t>
            </a:r>
          </a:p>
          <a:p>
            <a:pPr algn="l" rtl="0"/>
            <a:r>
              <a:rPr lang="en-US" dirty="0"/>
              <a:t>Table level permissions for each CRUD operation</a:t>
            </a:r>
          </a:p>
          <a:p>
            <a:pPr lvl="1" algn="l" rtl="0"/>
            <a:r>
              <a:rPr lang="en-US" dirty="0" smtClean="0"/>
              <a:t>Everyone</a:t>
            </a:r>
            <a:endParaRPr lang="en-US" dirty="0"/>
          </a:p>
          <a:p>
            <a:pPr lvl="1" algn="l" rtl="0"/>
            <a:r>
              <a:rPr lang="en-US" dirty="0" smtClean="0"/>
              <a:t>Anyone </a:t>
            </a:r>
            <a:r>
              <a:rPr lang="en-US" dirty="0"/>
              <a:t>with the Application Key</a:t>
            </a:r>
          </a:p>
          <a:p>
            <a:pPr lvl="1" algn="l" rtl="0"/>
            <a:r>
              <a:rPr lang="en-US" dirty="0" smtClean="0"/>
              <a:t>Only </a:t>
            </a:r>
            <a:r>
              <a:rPr lang="en-US" dirty="0"/>
              <a:t>Authenticated Users</a:t>
            </a:r>
          </a:p>
          <a:p>
            <a:pPr lvl="1" algn="l" rtl="0"/>
            <a:r>
              <a:rPr lang="en-US" dirty="0" smtClean="0"/>
              <a:t>Only </a:t>
            </a:r>
            <a:r>
              <a:rPr lang="en-US" dirty="0"/>
              <a:t>Scripts and Admins</a:t>
            </a:r>
          </a:p>
          <a:p>
            <a:pPr algn="l" rtl="0"/>
            <a:r>
              <a:rPr lang="en-US" dirty="0"/>
              <a:t>More granular control with server side </a:t>
            </a:r>
            <a:r>
              <a:rPr lang="en-US" dirty="0" smtClean="0"/>
              <a:t>code</a:t>
            </a:r>
            <a:endParaRPr lang="en-US" dirty="0"/>
          </a:p>
          <a:p>
            <a:pPr lvl="1" algn="l" rtl="0"/>
            <a:r>
              <a:rPr lang="en-US" dirty="0" smtClean="0"/>
              <a:t>User Level: Admin</a:t>
            </a:r>
            <a:r>
              <a:rPr lang="en-US" dirty="0"/>
              <a:t>, </a:t>
            </a:r>
            <a:r>
              <a:rPr lang="en-US" dirty="0" smtClean="0"/>
              <a:t>Authenticated</a:t>
            </a:r>
            <a:r>
              <a:rPr lang="en-US" dirty="0"/>
              <a:t>, </a:t>
            </a:r>
            <a:r>
              <a:rPr lang="en-US" dirty="0" smtClean="0"/>
              <a:t>Anonymous</a:t>
            </a:r>
            <a:endParaRPr lang="en-US" dirty="0"/>
          </a:p>
          <a:p>
            <a:pPr lvl="1" algn="l" rtl="0"/>
            <a:r>
              <a:rPr lang="en-US" dirty="0" smtClean="0"/>
              <a:t>User Id</a:t>
            </a:r>
            <a:r>
              <a:rPr lang="en-US" dirty="0"/>
              <a:t>: </a:t>
            </a:r>
            <a:r>
              <a:rPr lang="en-US" dirty="0" smtClean="0"/>
              <a:t>Id </a:t>
            </a:r>
            <a:r>
              <a:rPr lang="en-US" dirty="0"/>
              <a:t>or undefined if not authenticated</a:t>
            </a:r>
          </a:p>
          <a:p>
            <a:pPr algn="l" rtl="0"/>
            <a:endParaRPr lang="en-US" dirty="0"/>
          </a:p>
          <a:p>
            <a:pPr algn="l" rtl="0"/>
            <a:endParaRPr lang="he-IL" dirty="0"/>
          </a:p>
        </p:txBody>
      </p:sp>
    </p:spTree>
    <p:extLst>
      <p:ext uri="{BB962C8B-B14F-4D97-AF65-F5344CB8AC3E}">
        <p14:creationId xmlns:p14="http://schemas.microsoft.com/office/powerpoint/2010/main" val="27137747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Social Authentication</a:t>
            </a:r>
            <a:endParaRPr lang="he-IL" dirty="0"/>
          </a:p>
        </p:txBody>
      </p:sp>
      <p:grpSp>
        <p:nvGrpSpPr>
          <p:cNvPr id="44" name="Group 43"/>
          <p:cNvGrpSpPr/>
          <p:nvPr/>
        </p:nvGrpSpPr>
        <p:grpSpPr>
          <a:xfrm>
            <a:off x="169338" y="3019778"/>
            <a:ext cx="1707494" cy="1016000"/>
            <a:chOff x="169338" y="3019778"/>
            <a:chExt cx="1707494" cy="1016000"/>
          </a:xfrm>
        </p:grpSpPr>
        <p:sp>
          <p:nvSpPr>
            <p:cNvPr id="45" name="Rectangle 44"/>
            <p:cNvSpPr/>
            <p:nvPr/>
          </p:nvSpPr>
          <p:spPr bwMode="auto">
            <a:xfrm>
              <a:off x="169338" y="3019778"/>
              <a:ext cx="1707494" cy="1016000"/>
            </a:xfrm>
            <a:prstGeom prst="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TextBox 45"/>
            <p:cNvSpPr txBox="1"/>
            <p:nvPr/>
          </p:nvSpPr>
          <p:spPr>
            <a:xfrm>
              <a:off x="324565" y="3316111"/>
              <a:ext cx="1397040" cy="451406"/>
            </a:xfrm>
            <a:prstGeom prst="rect">
              <a:avLst/>
            </a:prstGeom>
            <a:noFill/>
          </p:spPr>
          <p:txBody>
            <a:bodyPr wrap="square" lIns="0" tIns="0" rIns="0" bIns="0" rtlCol="0">
              <a:spAutoFit/>
            </a:bodyPr>
            <a:lstStyle/>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200" b="1" i="0" u="none" strike="noStrike" kern="0" cap="none" spc="0" normalizeH="0" baseline="0" noProof="0" dirty="0" smtClean="0">
                  <a:ln>
                    <a:noFill/>
                  </a:ln>
                  <a:solidFill>
                    <a:srgbClr val="FFFFFF"/>
                  </a:solidFill>
                  <a:effectLst/>
                  <a:uLnTx/>
                  <a:uFillTx/>
                  <a:latin typeface="Segoe UI"/>
                </a:rPr>
                <a:t>APP</a:t>
              </a:r>
            </a:p>
          </p:txBody>
        </p:sp>
      </p:grpSp>
      <p:grpSp>
        <p:nvGrpSpPr>
          <p:cNvPr id="47" name="Group 46"/>
          <p:cNvGrpSpPr/>
          <p:nvPr/>
        </p:nvGrpSpPr>
        <p:grpSpPr>
          <a:xfrm>
            <a:off x="9575415" y="1124979"/>
            <a:ext cx="1000635" cy="4938658"/>
            <a:chOff x="9672768" y="1308424"/>
            <a:chExt cx="1000635" cy="4938658"/>
          </a:xfrm>
        </p:grpSpPr>
        <p:sp>
          <p:nvSpPr>
            <p:cNvPr id="48" name="Rectangle 47"/>
            <p:cNvSpPr/>
            <p:nvPr/>
          </p:nvSpPr>
          <p:spPr bwMode="auto">
            <a:xfrm>
              <a:off x="9672768" y="1308424"/>
              <a:ext cx="1000635" cy="4938658"/>
            </a:xfrm>
            <a:prstGeom prst="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p:cNvSpPr txBox="1"/>
            <p:nvPr/>
          </p:nvSpPr>
          <p:spPr>
            <a:xfrm>
              <a:off x="9813883" y="1513667"/>
              <a:ext cx="718404" cy="4552016"/>
            </a:xfrm>
            <a:prstGeom prst="rect">
              <a:avLst/>
            </a:prstGeom>
            <a:noFill/>
          </p:spPr>
          <p:txBody>
            <a:bodyPr wrap="square" lIns="0" tIns="0" rIns="0" bIns="0" rtlCol="0">
              <a:spAutoFit/>
            </a:bodyPr>
            <a:lstStyle/>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600" b="1" i="0" u="none" strike="noStrike" kern="0" cap="none" spc="0" normalizeH="0" baseline="0" noProof="0" dirty="0" smtClean="0">
                  <a:ln>
                    <a:noFill/>
                  </a:ln>
                  <a:solidFill>
                    <a:srgbClr val="FFFFFF"/>
                  </a:solidFill>
                  <a:effectLst/>
                  <a:uLnTx/>
                  <a:uFillTx/>
                  <a:latin typeface="Segoe UI"/>
                </a:rPr>
                <a:t>R</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600" b="1" i="0" u="none" strike="noStrike" kern="0" cap="none" spc="0" normalizeH="0" baseline="0" noProof="0" dirty="0" smtClean="0">
                  <a:ln>
                    <a:noFill/>
                  </a:ln>
                  <a:solidFill>
                    <a:srgbClr val="FFFFFF"/>
                  </a:solidFill>
                  <a:effectLst/>
                  <a:uLnTx/>
                  <a:uFillTx/>
                  <a:latin typeface="Segoe UI"/>
                </a:rPr>
                <a:t>E</a:t>
              </a:r>
              <a:br>
                <a:rPr kumimoji="0" lang="en-US" sz="3600" b="1" i="0" u="none" strike="noStrike" kern="0" cap="none" spc="0" normalizeH="0" baseline="0" noProof="0" dirty="0" smtClean="0">
                  <a:ln>
                    <a:noFill/>
                  </a:ln>
                  <a:solidFill>
                    <a:srgbClr val="FFFFFF"/>
                  </a:solidFill>
                  <a:effectLst/>
                  <a:uLnTx/>
                  <a:uFillTx/>
                  <a:latin typeface="Segoe UI"/>
                </a:rPr>
              </a:br>
              <a:r>
                <a:rPr kumimoji="0" lang="en-US" sz="3600" b="1" i="0" u="none" strike="noStrike" kern="0" cap="none" spc="0" normalizeH="0" baseline="0" noProof="0" dirty="0" smtClean="0">
                  <a:ln>
                    <a:noFill/>
                  </a:ln>
                  <a:solidFill>
                    <a:srgbClr val="FFFFFF"/>
                  </a:solidFill>
                  <a:effectLst/>
                  <a:uLnTx/>
                  <a:uFillTx/>
                  <a:latin typeface="Segoe UI"/>
                </a:rPr>
                <a:t>S</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600" b="1" i="0" u="none" strike="noStrike" kern="0" cap="none" spc="0" normalizeH="0" baseline="0" noProof="0" dirty="0" smtClean="0">
                  <a:ln>
                    <a:noFill/>
                  </a:ln>
                  <a:solidFill>
                    <a:srgbClr val="FFFFFF"/>
                  </a:solidFill>
                  <a:effectLst/>
                  <a:uLnTx/>
                  <a:uFillTx/>
                  <a:latin typeface="Segoe UI"/>
                </a:rPr>
                <a:t>T</a:t>
              </a:r>
            </a:p>
            <a:p>
              <a:pPr marL="0" marR="0" lvl="0" indent="0" algn="ctr" defTabSz="1218987" eaLnBrk="1" fontAlgn="auto" latinLnBrk="0" hangingPunct="1">
                <a:lnSpc>
                  <a:spcPct val="90000"/>
                </a:lnSpc>
                <a:spcBef>
                  <a:spcPct val="20000"/>
                </a:spcBef>
                <a:spcAft>
                  <a:spcPts val="0"/>
                </a:spcAft>
                <a:buClrTx/>
                <a:buSzPct val="80000"/>
                <a:buFontTx/>
                <a:buNone/>
                <a:tabLst/>
                <a:defRPr/>
              </a:pPr>
              <a:endParaRPr kumimoji="0" lang="en-US" sz="3600" b="1" i="0" u="none" strike="noStrike" kern="0" cap="none" spc="0" normalizeH="0" baseline="0" noProof="0" dirty="0" smtClean="0">
                <a:ln>
                  <a:noFill/>
                </a:ln>
                <a:solidFill>
                  <a:srgbClr val="FFFFFF"/>
                </a:solidFill>
                <a:effectLst/>
                <a:uLnTx/>
                <a:uFillTx/>
                <a:latin typeface="Segoe UI"/>
              </a:endParaRP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600" b="1" i="0" u="none" strike="noStrike" kern="0" cap="none" spc="0" normalizeH="0" baseline="0" noProof="0" dirty="0" smtClean="0">
                  <a:ln>
                    <a:noFill/>
                  </a:ln>
                  <a:solidFill>
                    <a:srgbClr val="FFFFFF"/>
                  </a:solidFill>
                  <a:effectLst/>
                  <a:uLnTx/>
                  <a:uFillTx/>
                  <a:latin typeface="Segoe UI"/>
                </a:rPr>
                <a:t>A</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600" b="1" i="0" u="none" strike="noStrike" kern="0" cap="none" spc="0" normalizeH="0" baseline="0" noProof="0" dirty="0" smtClean="0">
                  <a:ln>
                    <a:noFill/>
                  </a:ln>
                  <a:solidFill>
                    <a:srgbClr val="FFFFFF"/>
                  </a:solidFill>
                  <a:effectLst/>
                  <a:uLnTx/>
                  <a:uFillTx/>
                  <a:latin typeface="Segoe UI"/>
                </a:rPr>
                <a:t>P</a:t>
              </a:r>
              <a:br>
                <a:rPr kumimoji="0" lang="en-US" sz="3600" b="1" i="0" u="none" strike="noStrike" kern="0" cap="none" spc="0" normalizeH="0" baseline="0" noProof="0" dirty="0" smtClean="0">
                  <a:ln>
                    <a:noFill/>
                  </a:ln>
                  <a:solidFill>
                    <a:srgbClr val="FFFFFF"/>
                  </a:solidFill>
                  <a:effectLst/>
                  <a:uLnTx/>
                  <a:uFillTx/>
                  <a:latin typeface="Segoe UI"/>
                </a:rPr>
              </a:br>
              <a:r>
                <a:rPr kumimoji="0" lang="en-US" sz="3600" b="1" i="0" u="none" strike="noStrike" kern="0" cap="none" spc="0" normalizeH="0" baseline="0" noProof="0" dirty="0" smtClean="0">
                  <a:ln>
                    <a:noFill/>
                  </a:ln>
                  <a:solidFill>
                    <a:srgbClr val="FFFFFF"/>
                  </a:solidFill>
                  <a:effectLst/>
                  <a:uLnTx/>
                  <a:uFillTx/>
                  <a:latin typeface="Segoe UI"/>
                </a:rPr>
                <a:t>I</a:t>
              </a:r>
            </a:p>
          </p:txBody>
        </p:sp>
      </p:grpSp>
      <p:grpSp>
        <p:nvGrpSpPr>
          <p:cNvPr id="53" name="Group 52"/>
          <p:cNvGrpSpPr/>
          <p:nvPr/>
        </p:nvGrpSpPr>
        <p:grpSpPr>
          <a:xfrm>
            <a:off x="4893603" y="1798268"/>
            <a:ext cx="1000635" cy="4938658"/>
            <a:chOff x="6770435" y="1318491"/>
            <a:chExt cx="1000635" cy="4938658"/>
          </a:xfrm>
        </p:grpSpPr>
        <p:sp>
          <p:nvSpPr>
            <p:cNvPr id="54" name="Rectangle 53"/>
            <p:cNvSpPr/>
            <p:nvPr/>
          </p:nvSpPr>
          <p:spPr bwMode="auto">
            <a:xfrm>
              <a:off x="6770435" y="1318491"/>
              <a:ext cx="1000635" cy="4938658"/>
            </a:xfrm>
            <a:prstGeom prst="rect">
              <a:avLst/>
            </a:prstGeom>
            <a:solidFill>
              <a:srgbClr val="FF00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TextBox 54"/>
            <p:cNvSpPr txBox="1"/>
            <p:nvPr/>
          </p:nvSpPr>
          <p:spPr>
            <a:xfrm>
              <a:off x="6912843" y="1709311"/>
              <a:ext cx="718404" cy="4530471"/>
            </a:xfrm>
            <a:prstGeom prst="rect">
              <a:avLst/>
            </a:prstGeom>
            <a:noFill/>
          </p:spPr>
          <p:txBody>
            <a:bodyPr wrap="square" lIns="0" tIns="0" rIns="0" bIns="0" rtlCol="0">
              <a:spAutoFit/>
            </a:bodyPr>
            <a:lstStyle/>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3200" b="1" i="0" u="none" strike="noStrike" kern="0" cap="none" spc="0" normalizeH="0" baseline="0" noProof="0" dirty="0" smtClean="0">
                  <a:ln>
                    <a:noFill/>
                  </a:ln>
                  <a:solidFill>
                    <a:srgbClr val="FFFFFF"/>
                  </a:solidFill>
                  <a:effectLst/>
                  <a:uLnTx/>
                  <a:uFillTx/>
                  <a:latin typeface="Segoe UI"/>
                </a:rPr>
                <a:t>G</a:t>
              </a:r>
              <a:br>
                <a:rPr kumimoji="0" lang="en-US" sz="3200" b="1" i="0" u="none" strike="noStrike" kern="0" cap="none" spc="0" normalizeH="0" baseline="0" noProof="0" dirty="0" smtClean="0">
                  <a:ln>
                    <a:noFill/>
                  </a:ln>
                  <a:solidFill>
                    <a:srgbClr val="FFFFFF"/>
                  </a:solidFill>
                  <a:effectLst/>
                  <a:uLnTx/>
                  <a:uFillTx/>
                  <a:latin typeface="Segoe UI"/>
                </a:rPr>
              </a:br>
              <a:r>
                <a:rPr lang="en-US" sz="1600" b="1" kern="0" dirty="0">
                  <a:solidFill>
                    <a:srgbClr val="FFFFFF"/>
                  </a:solidFill>
                  <a:latin typeface="Segoe UI"/>
                </a:rPr>
                <a:t/>
              </a:r>
              <a:br>
                <a:rPr lang="en-US" sz="1600" b="1" kern="0" dirty="0">
                  <a:solidFill>
                    <a:srgbClr val="FFFFFF"/>
                  </a:solidFill>
                  <a:latin typeface="Segoe UI"/>
                </a:rPr>
              </a:br>
              <a:r>
                <a:rPr lang="en-US" sz="3200" b="1" kern="0" dirty="0" smtClean="0">
                  <a:solidFill>
                    <a:srgbClr val="FFFFFF"/>
                  </a:solidFill>
                  <a:latin typeface="Segoe UI"/>
                </a:rPr>
                <a:t>A</a:t>
              </a:r>
              <a:br>
                <a:rPr lang="en-US" sz="3200" b="1" kern="0" dirty="0" smtClean="0">
                  <a:solidFill>
                    <a:srgbClr val="FFFFFF"/>
                  </a:solidFill>
                  <a:latin typeface="Segoe UI"/>
                </a:rPr>
              </a:br>
              <a:r>
                <a:rPr lang="en-US" sz="1600" b="1" kern="0" dirty="0">
                  <a:solidFill>
                    <a:srgbClr val="FFFFFF"/>
                  </a:solidFill>
                  <a:latin typeface="Segoe UI"/>
                </a:rPr>
                <a:t/>
              </a:r>
              <a:br>
                <a:rPr lang="en-US" sz="1600" b="1" kern="0" dirty="0">
                  <a:solidFill>
                    <a:srgbClr val="FFFFFF"/>
                  </a:solidFill>
                  <a:latin typeface="Segoe UI"/>
                </a:rPr>
              </a:br>
              <a:r>
                <a:rPr lang="en-US" sz="3200" b="1" kern="0" dirty="0" smtClean="0">
                  <a:solidFill>
                    <a:srgbClr val="FFFFFF"/>
                  </a:solidFill>
                  <a:latin typeface="Segoe UI"/>
                </a:rPr>
                <a:t>T</a:t>
              </a:r>
              <a:br>
                <a:rPr lang="en-US" sz="3200" b="1" kern="0" dirty="0" smtClean="0">
                  <a:solidFill>
                    <a:srgbClr val="FFFFFF"/>
                  </a:solidFill>
                  <a:latin typeface="Segoe UI"/>
                </a:rPr>
              </a:br>
              <a:r>
                <a:rPr lang="en-US" sz="1600" b="1" kern="0" dirty="0">
                  <a:solidFill>
                    <a:srgbClr val="FFFFFF"/>
                  </a:solidFill>
                  <a:latin typeface="Segoe UI"/>
                </a:rPr>
                <a:t/>
              </a:r>
              <a:br>
                <a:rPr lang="en-US" sz="1600" b="1" kern="0" dirty="0">
                  <a:solidFill>
                    <a:srgbClr val="FFFFFF"/>
                  </a:solidFill>
                  <a:latin typeface="Segoe UI"/>
                </a:rPr>
              </a:br>
              <a:r>
                <a:rPr lang="en-US" sz="3200" b="1" kern="0" dirty="0" smtClean="0">
                  <a:solidFill>
                    <a:srgbClr val="FFFFFF"/>
                  </a:solidFill>
                  <a:latin typeface="Segoe UI"/>
                </a:rPr>
                <a:t>E</a:t>
              </a:r>
              <a:br>
                <a:rPr lang="en-US" sz="3200" b="1" kern="0" dirty="0" smtClean="0">
                  <a:solidFill>
                    <a:srgbClr val="FFFFFF"/>
                  </a:solidFill>
                  <a:latin typeface="Segoe UI"/>
                </a:rPr>
              </a:br>
              <a:r>
                <a:rPr lang="en-US" sz="1600" b="1" kern="0" dirty="0">
                  <a:solidFill>
                    <a:srgbClr val="FFFFFF"/>
                  </a:solidFill>
                  <a:latin typeface="Segoe UI"/>
                </a:rPr>
                <a:t/>
              </a:r>
              <a:br>
                <a:rPr lang="en-US" sz="1600" b="1" kern="0" dirty="0">
                  <a:solidFill>
                    <a:srgbClr val="FFFFFF"/>
                  </a:solidFill>
                  <a:latin typeface="Segoe UI"/>
                </a:rPr>
              </a:br>
              <a:r>
                <a:rPr lang="en-US" sz="3200" b="1" kern="0" dirty="0" smtClean="0">
                  <a:solidFill>
                    <a:srgbClr val="FFFFFF"/>
                  </a:solidFill>
                  <a:latin typeface="Segoe UI"/>
                </a:rPr>
                <a:t>W</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lang="en-US" sz="1600" b="1" kern="0" dirty="0">
                  <a:solidFill>
                    <a:srgbClr val="FFFFFF"/>
                  </a:solidFill>
                  <a:latin typeface="Segoe UI"/>
                </a:rPr>
                <a:t/>
              </a:r>
              <a:br>
                <a:rPr lang="en-US" sz="1600" b="1" kern="0" dirty="0">
                  <a:solidFill>
                    <a:srgbClr val="FFFFFF"/>
                  </a:solidFill>
                  <a:latin typeface="Segoe UI"/>
                </a:rPr>
              </a:br>
              <a:r>
                <a:rPr lang="en-US" sz="3200" b="1" kern="0" dirty="0" smtClean="0">
                  <a:solidFill>
                    <a:srgbClr val="FFFFFF"/>
                  </a:solidFill>
                  <a:latin typeface="Segoe UI"/>
                </a:rPr>
                <a:t>A</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lang="en-US" sz="1600" b="1" kern="0" dirty="0">
                  <a:solidFill>
                    <a:srgbClr val="FFFFFF"/>
                  </a:solidFill>
                  <a:latin typeface="Segoe UI"/>
                </a:rPr>
                <a:t/>
              </a:r>
              <a:br>
                <a:rPr lang="en-US" sz="1600" b="1" kern="0" dirty="0">
                  <a:solidFill>
                    <a:srgbClr val="FFFFFF"/>
                  </a:solidFill>
                  <a:latin typeface="Segoe UI"/>
                </a:rPr>
              </a:br>
              <a:r>
                <a:rPr lang="en-US" sz="3200" b="1" kern="0" dirty="0" smtClean="0">
                  <a:solidFill>
                    <a:srgbClr val="FFFFFF"/>
                  </a:solidFill>
                  <a:latin typeface="Segoe UI"/>
                </a:rPr>
                <a:t>Y</a:t>
              </a:r>
              <a:endParaRPr kumimoji="0" lang="en-US" sz="3200" b="1" i="0" u="none" strike="noStrike" kern="0" cap="none" spc="0" normalizeH="0" baseline="0" noProof="0" dirty="0" smtClean="0">
                <a:ln>
                  <a:noFill/>
                </a:ln>
                <a:solidFill>
                  <a:srgbClr val="FFFFFF"/>
                </a:solidFill>
                <a:effectLst/>
                <a:uLnTx/>
                <a:uFillTx/>
                <a:latin typeface="Segoe UI"/>
              </a:endParaRPr>
            </a:p>
          </p:txBody>
        </p:sp>
      </p:grpSp>
      <p:sp>
        <p:nvSpPr>
          <p:cNvPr id="56" name="Right Arrow 55"/>
          <p:cNvSpPr/>
          <p:nvPr/>
        </p:nvSpPr>
        <p:spPr bwMode="auto">
          <a:xfrm flipH="1">
            <a:off x="7649320" y="3489566"/>
            <a:ext cx="1909912" cy="320692"/>
          </a:xfrm>
          <a:prstGeom prst="rightArrow">
            <a:avLst/>
          </a:prstGeom>
          <a:solidFill>
            <a:srgbClr val="91009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Right Arrow 56"/>
          <p:cNvSpPr/>
          <p:nvPr/>
        </p:nvSpPr>
        <p:spPr bwMode="auto">
          <a:xfrm>
            <a:off x="7663646" y="3097180"/>
            <a:ext cx="320716" cy="320692"/>
          </a:xfrm>
          <a:prstGeom prst="rightArrow">
            <a:avLst/>
          </a:prstGeom>
          <a:solidFill>
            <a:srgbClr val="91009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Right Arrow 57"/>
          <p:cNvSpPr/>
          <p:nvPr/>
        </p:nvSpPr>
        <p:spPr bwMode="auto">
          <a:xfrm>
            <a:off x="9266422" y="3107243"/>
            <a:ext cx="320716" cy="320692"/>
          </a:xfrm>
          <a:prstGeom prst="rightArrow">
            <a:avLst/>
          </a:prstGeom>
          <a:solidFill>
            <a:srgbClr val="91009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 name="Group 58"/>
          <p:cNvGrpSpPr/>
          <p:nvPr/>
        </p:nvGrpSpPr>
        <p:grpSpPr>
          <a:xfrm>
            <a:off x="8003040" y="2695052"/>
            <a:ext cx="1260888" cy="1778173"/>
            <a:chOff x="8100393" y="3217161"/>
            <a:chExt cx="1260888" cy="1778173"/>
          </a:xfrm>
        </p:grpSpPr>
        <p:sp>
          <p:nvSpPr>
            <p:cNvPr id="60" name="Rectangle 59"/>
            <p:cNvSpPr/>
            <p:nvPr/>
          </p:nvSpPr>
          <p:spPr bwMode="auto">
            <a:xfrm>
              <a:off x="8100393" y="3217161"/>
              <a:ext cx="1260888" cy="1778173"/>
            </a:xfrm>
            <a:prstGeom prst="rect">
              <a:avLst/>
            </a:prstGeom>
            <a:solidFill>
              <a:srgbClr val="0071BC"/>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TextBox 60"/>
            <p:cNvSpPr txBox="1"/>
            <p:nvPr/>
          </p:nvSpPr>
          <p:spPr>
            <a:xfrm>
              <a:off x="8156905" y="3503592"/>
              <a:ext cx="1160580" cy="1168012"/>
            </a:xfrm>
            <a:prstGeom prst="rect">
              <a:avLst/>
            </a:prstGeom>
            <a:noFill/>
          </p:spPr>
          <p:txBody>
            <a:bodyPr wrap="square" lIns="0" tIns="0" rIns="0" bIns="0" rtlCol="0">
              <a:spAutoFit/>
            </a:bodyPr>
            <a:lstStyle/>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1800" b="1" i="0" u="none" strike="noStrike" kern="0" cap="none" spc="0" normalizeH="0" baseline="0" noProof="0" dirty="0" smtClean="0">
                  <a:ln>
                    <a:noFill/>
                  </a:ln>
                  <a:solidFill>
                    <a:srgbClr val="FFFFFF"/>
                  </a:solidFill>
                  <a:effectLst/>
                  <a:uLnTx/>
                  <a:uFillTx/>
                  <a:latin typeface="Segoe UI"/>
                </a:rPr>
                <a:t>Valid </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1800" b="1" i="0" u="none" strike="noStrike" kern="0" cap="none" spc="0" normalizeH="0" baseline="0" noProof="0" dirty="0" smtClean="0">
                  <a:ln>
                    <a:noFill/>
                  </a:ln>
                  <a:solidFill>
                    <a:srgbClr val="FFFFFF"/>
                  </a:solidFill>
                  <a:effectLst/>
                  <a:uLnTx/>
                  <a:uFillTx/>
                  <a:latin typeface="Segoe UI"/>
                </a:rPr>
                <a:t>User ID </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1800" b="1" i="0" u="none" strike="noStrike" kern="0" cap="none" spc="0" normalizeH="0" baseline="0" noProof="0" dirty="0" smtClean="0">
                  <a:ln>
                    <a:noFill/>
                  </a:ln>
                  <a:solidFill>
                    <a:srgbClr val="FFFFFF"/>
                  </a:solidFill>
                  <a:effectLst/>
                  <a:uLnTx/>
                  <a:uFillTx/>
                  <a:latin typeface="Segoe UI"/>
                </a:rPr>
                <a:t>+ </a:t>
              </a:r>
            </a:p>
            <a:p>
              <a:pPr marL="0" marR="0" lvl="0" indent="0" algn="ctr" defTabSz="1218987" eaLnBrk="1" fontAlgn="auto" latinLnBrk="0" hangingPunct="1">
                <a:lnSpc>
                  <a:spcPct val="90000"/>
                </a:lnSpc>
                <a:spcBef>
                  <a:spcPct val="20000"/>
                </a:spcBef>
                <a:spcAft>
                  <a:spcPts val="0"/>
                </a:spcAft>
                <a:buClrTx/>
                <a:buSzPct val="80000"/>
                <a:buFontTx/>
                <a:buNone/>
                <a:tabLst/>
                <a:defRPr/>
              </a:pPr>
              <a:r>
                <a:rPr kumimoji="0" lang="en-US" sz="1800" b="1" i="0" u="none" strike="noStrike" kern="0" cap="none" spc="0" normalizeH="0" baseline="0" noProof="0" dirty="0" smtClean="0">
                  <a:ln>
                    <a:noFill/>
                  </a:ln>
                  <a:solidFill>
                    <a:srgbClr val="FFFFFF"/>
                  </a:solidFill>
                  <a:effectLst/>
                  <a:uLnTx/>
                  <a:uFillTx/>
                  <a:latin typeface="Segoe UI"/>
                </a:rPr>
                <a:t>Token</a:t>
              </a:r>
            </a:p>
          </p:txBody>
        </p:sp>
      </p:grpSp>
      <p:sp>
        <p:nvSpPr>
          <p:cNvPr id="62" name="Right Arrow 61"/>
          <p:cNvSpPr/>
          <p:nvPr/>
        </p:nvSpPr>
        <p:spPr bwMode="auto">
          <a:xfrm>
            <a:off x="6012650" y="6262454"/>
            <a:ext cx="1128921" cy="451556"/>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ight Arrow 62"/>
          <p:cNvSpPr/>
          <p:nvPr/>
        </p:nvSpPr>
        <p:spPr bwMode="auto">
          <a:xfrm flipH="1">
            <a:off x="6009824" y="5709298"/>
            <a:ext cx="1128921" cy="451556"/>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Bent Arrow 63"/>
          <p:cNvSpPr/>
          <p:nvPr/>
        </p:nvSpPr>
        <p:spPr bwMode="auto">
          <a:xfrm flipV="1">
            <a:off x="491075" y="4360332"/>
            <a:ext cx="4222173" cy="2497667"/>
          </a:xfrm>
          <a:prstGeom prst="bentArrow">
            <a:avLst>
              <a:gd name="adj1" fmla="val 14510"/>
              <a:gd name="adj2" fmla="val 26399"/>
              <a:gd name="adj3" fmla="val 25000"/>
              <a:gd name="adj4" fmla="val 43750"/>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p:cNvSpPr txBox="1"/>
          <p:nvPr/>
        </p:nvSpPr>
        <p:spPr>
          <a:xfrm>
            <a:off x="2191399" y="4059351"/>
            <a:ext cx="2159063" cy="86895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2800" b="1" dirty="0" smtClean="0">
                <a:gradFill>
                  <a:gsLst>
                    <a:gs pos="0">
                      <a:srgbClr val="292929">
                        <a:lumMod val="90000"/>
                        <a:lumOff val="10000"/>
                      </a:srgbClr>
                    </a:gs>
                    <a:gs pos="86000">
                      <a:srgbClr val="292929">
                        <a:lumMod val="90000"/>
                        <a:lumOff val="10000"/>
                      </a:srgbClr>
                    </a:gs>
                  </a:gsLst>
                  <a:lin ang="5400000" scaled="0"/>
                </a:gradFill>
                <a:latin typeface="Segoe UI"/>
              </a:rPr>
              <a:t>User ID +</a:t>
            </a:r>
          </a:p>
          <a:p>
            <a:pPr algn="ctr" defTabSz="1218987">
              <a:lnSpc>
                <a:spcPct val="90000"/>
              </a:lnSpc>
              <a:spcBef>
                <a:spcPct val="20000"/>
              </a:spcBef>
              <a:buSzPct val="80000"/>
            </a:pPr>
            <a:r>
              <a:rPr lang="en-US" sz="2800" b="1" dirty="0" err="1" smtClean="0">
                <a:gradFill>
                  <a:gsLst>
                    <a:gs pos="0">
                      <a:srgbClr val="292929">
                        <a:lumMod val="90000"/>
                        <a:lumOff val="10000"/>
                      </a:srgbClr>
                    </a:gs>
                    <a:gs pos="86000">
                      <a:srgbClr val="292929">
                        <a:lumMod val="90000"/>
                        <a:lumOff val="10000"/>
                      </a:srgbClr>
                    </a:gs>
                  </a:gsLst>
                  <a:lin ang="5400000" scaled="0"/>
                </a:gradFill>
                <a:latin typeface="Segoe UI"/>
              </a:rPr>
              <a:t>Auth</a:t>
            </a:r>
            <a:r>
              <a:rPr lang="en-US" sz="2800" b="1" dirty="0" smtClean="0">
                <a:gradFill>
                  <a:gsLst>
                    <a:gs pos="0">
                      <a:srgbClr val="292929">
                        <a:lumMod val="90000"/>
                        <a:lumOff val="10000"/>
                      </a:srgbClr>
                    </a:gs>
                    <a:gs pos="86000">
                      <a:srgbClr val="292929">
                        <a:lumMod val="90000"/>
                        <a:lumOff val="10000"/>
                      </a:srgbClr>
                    </a:gs>
                  </a:gsLst>
                  <a:lin ang="5400000" scaled="0"/>
                </a:gradFill>
                <a:latin typeface="Segoe UI"/>
              </a:rPr>
              <a:t> Token</a:t>
            </a:r>
            <a:endParaRPr lang="en-US" sz="2800" b="1" dirty="0">
              <a:gradFill>
                <a:gsLst>
                  <a:gs pos="0">
                    <a:srgbClr val="292929">
                      <a:lumMod val="90000"/>
                      <a:lumOff val="10000"/>
                    </a:srgbClr>
                  </a:gs>
                  <a:gs pos="86000">
                    <a:srgbClr val="292929">
                      <a:lumMod val="90000"/>
                      <a:lumOff val="10000"/>
                    </a:srgbClr>
                  </a:gs>
                </a:gsLst>
                <a:lin ang="5400000" scaled="0"/>
              </a:gradFill>
              <a:latin typeface="Segoe UI"/>
            </a:endParaRPr>
          </a:p>
        </p:txBody>
      </p:sp>
      <p:sp>
        <p:nvSpPr>
          <p:cNvPr id="66" name="Left-Up Arrow 65"/>
          <p:cNvSpPr/>
          <p:nvPr/>
        </p:nvSpPr>
        <p:spPr bwMode="auto">
          <a:xfrm flipH="1" flipV="1">
            <a:off x="169336" y="1114776"/>
            <a:ext cx="2511852" cy="1792112"/>
          </a:xfrm>
          <a:prstGeom prst="leftUpArrow">
            <a:avLst>
              <a:gd name="adj1" fmla="val 13785"/>
              <a:gd name="adj2" fmla="val 25000"/>
              <a:gd name="adj3" fmla="val 25000"/>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TextBox 66"/>
          <p:cNvSpPr txBox="1"/>
          <p:nvPr/>
        </p:nvSpPr>
        <p:spPr>
          <a:xfrm>
            <a:off x="874914" y="1749778"/>
            <a:ext cx="1312371" cy="74481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2400" b="1" dirty="0" smtClean="0">
                <a:gradFill>
                  <a:gsLst>
                    <a:gs pos="0">
                      <a:srgbClr val="292929">
                        <a:lumMod val="90000"/>
                        <a:lumOff val="10000"/>
                      </a:srgbClr>
                    </a:gs>
                    <a:gs pos="86000">
                      <a:srgbClr val="292929">
                        <a:lumMod val="90000"/>
                        <a:lumOff val="10000"/>
                      </a:srgbClr>
                    </a:gs>
                  </a:gsLst>
                  <a:lin ang="5400000" scaled="0"/>
                </a:gradFill>
                <a:latin typeface="Segoe UI"/>
              </a:rPr>
              <a:t>Provider</a:t>
            </a:r>
          </a:p>
          <a:p>
            <a:pPr algn="ctr" defTabSz="1218987">
              <a:lnSpc>
                <a:spcPct val="90000"/>
              </a:lnSpc>
              <a:spcBef>
                <a:spcPct val="20000"/>
              </a:spcBef>
              <a:buSzPct val="80000"/>
            </a:pPr>
            <a:r>
              <a:rPr lang="en-US" sz="2400" b="1" dirty="0" smtClean="0">
                <a:gradFill>
                  <a:gsLst>
                    <a:gs pos="0">
                      <a:srgbClr val="292929">
                        <a:lumMod val="90000"/>
                        <a:lumOff val="10000"/>
                      </a:srgbClr>
                    </a:gs>
                    <a:gs pos="86000">
                      <a:srgbClr val="292929">
                        <a:lumMod val="90000"/>
                        <a:lumOff val="10000"/>
                      </a:srgbClr>
                    </a:gs>
                  </a:gsLst>
                  <a:lin ang="5400000" scaled="0"/>
                </a:gradFill>
                <a:latin typeface="Segoe UI"/>
              </a:rPr>
              <a:t>Token</a:t>
            </a:r>
            <a:endParaRPr lang="en-US" sz="2400" b="1" dirty="0">
              <a:gradFill>
                <a:gsLst>
                  <a:gs pos="0">
                    <a:srgbClr val="292929">
                      <a:lumMod val="90000"/>
                      <a:lumOff val="10000"/>
                    </a:srgbClr>
                  </a:gs>
                  <a:gs pos="86000">
                    <a:srgbClr val="292929">
                      <a:lumMod val="90000"/>
                      <a:lumOff val="10000"/>
                    </a:srgbClr>
                  </a:gs>
                </a:gsLst>
                <a:lin ang="5400000" scaled="0"/>
              </a:gradFill>
              <a:latin typeface="Segoe UI"/>
            </a:endParaRPr>
          </a:p>
        </p:txBody>
      </p:sp>
      <p:sp>
        <p:nvSpPr>
          <p:cNvPr id="68" name="Right Arrow 67"/>
          <p:cNvSpPr/>
          <p:nvPr/>
        </p:nvSpPr>
        <p:spPr bwMode="auto">
          <a:xfrm>
            <a:off x="2141261" y="3102227"/>
            <a:ext cx="4008169" cy="40510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Right Arrow 68"/>
          <p:cNvSpPr/>
          <p:nvPr/>
        </p:nvSpPr>
        <p:spPr bwMode="auto">
          <a:xfrm flipH="1">
            <a:off x="2140377" y="3692575"/>
            <a:ext cx="4008169" cy="40510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0" name="Picture 69"/>
          <p:cNvPicPr>
            <a:picLocks noChangeAspect="1"/>
          </p:cNvPicPr>
          <p:nvPr/>
        </p:nvPicPr>
        <p:blipFill>
          <a:blip r:embed="rId3"/>
          <a:stretch>
            <a:fillRect/>
          </a:stretch>
        </p:blipFill>
        <p:spPr>
          <a:xfrm>
            <a:off x="2768069" y="1114779"/>
            <a:ext cx="536221" cy="536221"/>
          </a:xfrm>
          <a:prstGeom prst="rect">
            <a:avLst/>
          </a:prstGeom>
        </p:spPr>
      </p:pic>
      <p:pic>
        <p:nvPicPr>
          <p:cNvPr id="71" name="Picture 70"/>
          <p:cNvPicPr>
            <a:picLocks noChangeAspect="1"/>
          </p:cNvPicPr>
          <p:nvPr/>
        </p:nvPicPr>
        <p:blipFill>
          <a:blip r:embed="rId4"/>
          <a:stretch>
            <a:fillRect/>
          </a:stretch>
        </p:blipFill>
        <p:spPr>
          <a:xfrm>
            <a:off x="2780176" y="1688534"/>
            <a:ext cx="542575" cy="467648"/>
          </a:xfrm>
          <a:prstGeom prst="rect">
            <a:avLst/>
          </a:prstGeom>
        </p:spPr>
      </p:pic>
      <p:pic>
        <p:nvPicPr>
          <p:cNvPr id="72" name="Picture 71"/>
          <p:cNvPicPr>
            <a:picLocks noChangeAspect="1"/>
          </p:cNvPicPr>
          <p:nvPr/>
        </p:nvPicPr>
        <p:blipFill>
          <a:blip r:embed="rId5"/>
          <a:stretch>
            <a:fillRect/>
          </a:stretch>
        </p:blipFill>
        <p:spPr>
          <a:xfrm>
            <a:off x="3349556" y="1134212"/>
            <a:ext cx="493110" cy="493110"/>
          </a:xfrm>
          <a:prstGeom prst="rect">
            <a:avLst/>
          </a:prstGeom>
        </p:spPr>
      </p:pic>
      <p:pic>
        <p:nvPicPr>
          <p:cNvPr id="73" name="Picture 72"/>
          <p:cNvPicPr>
            <a:picLocks noChangeAspect="1"/>
          </p:cNvPicPr>
          <p:nvPr/>
        </p:nvPicPr>
        <p:blipFill>
          <a:blip r:embed="rId6"/>
          <a:stretch>
            <a:fillRect/>
          </a:stretch>
        </p:blipFill>
        <p:spPr>
          <a:xfrm>
            <a:off x="3338651" y="1659045"/>
            <a:ext cx="503951" cy="496927"/>
          </a:xfrm>
          <a:prstGeom prst="rect">
            <a:avLst/>
          </a:prstGeom>
        </p:spPr>
      </p:pic>
      <p:pic>
        <p:nvPicPr>
          <p:cNvPr id="74" name="Picture 73"/>
          <p:cNvPicPr>
            <a:picLocks noChangeAspect="1"/>
          </p:cNvPicPr>
          <p:nvPr/>
        </p:nvPicPr>
        <p:blipFill>
          <a:blip r:embed="rId3"/>
          <a:stretch>
            <a:fillRect/>
          </a:stretch>
        </p:blipFill>
        <p:spPr>
          <a:xfrm>
            <a:off x="7217041" y="5644410"/>
            <a:ext cx="536221" cy="536221"/>
          </a:xfrm>
          <a:prstGeom prst="rect">
            <a:avLst/>
          </a:prstGeom>
        </p:spPr>
      </p:pic>
      <p:pic>
        <p:nvPicPr>
          <p:cNvPr id="75" name="Picture 74"/>
          <p:cNvPicPr>
            <a:picLocks noChangeAspect="1"/>
          </p:cNvPicPr>
          <p:nvPr/>
        </p:nvPicPr>
        <p:blipFill>
          <a:blip r:embed="rId4"/>
          <a:stretch>
            <a:fillRect/>
          </a:stretch>
        </p:blipFill>
        <p:spPr>
          <a:xfrm>
            <a:off x="7229148" y="6218165"/>
            <a:ext cx="542575" cy="467648"/>
          </a:xfrm>
          <a:prstGeom prst="rect">
            <a:avLst/>
          </a:prstGeom>
        </p:spPr>
      </p:pic>
      <p:pic>
        <p:nvPicPr>
          <p:cNvPr id="76" name="Picture 75"/>
          <p:cNvPicPr>
            <a:picLocks noChangeAspect="1"/>
          </p:cNvPicPr>
          <p:nvPr/>
        </p:nvPicPr>
        <p:blipFill>
          <a:blip r:embed="rId5"/>
          <a:stretch>
            <a:fillRect/>
          </a:stretch>
        </p:blipFill>
        <p:spPr>
          <a:xfrm>
            <a:off x="7798528" y="5663843"/>
            <a:ext cx="493110" cy="493110"/>
          </a:xfrm>
          <a:prstGeom prst="rect">
            <a:avLst/>
          </a:prstGeom>
        </p:spPr>
      </p:pic>
      <p:pic>
        <p:nvPicPr>
          <p:cNvPr id="77" name="Picture 76"/>
          <p:cNvPicPr>
            <a:picLocks noChangeAspect="1"/>
          </p:cNvPicPr>
          <p:nvPr/>
        </p:nvPicPr>
        <p:blipFill>
          <a:blip r:embed="rId6"/>
          <a:stretch>
            <a:fillRect/>
          </a:stretch>
        </p:blipFill>
        <p:spPr>
          <a:xfrm>
            <a:off x="7787623" y="6188676"/>
            <a:ext cx="503951" cy="496927"/>
          </a:xfrm>
          <a:prstGeom prst="rect">
            <a:avLst/>
          </a:prstGeom>
        </p:spPr>
      </p:pic>
      <p:sp>
        <p:nvSpPr>
          <p:cNvPr id="78" name="Bent-Up Arrow 77"/>
          <p:cNvSpPr/>
          <p:nvPr/>
        </p:nvSpPr>
        <p:spPr bwMode="auto">
          <a:xfrm flipH="1">
            <a:off x="1148454" y="4282661"/>
            <a:ext cx="3566967" cy="999738"/>
          </a:xfrm>
          <a:prstGeom prst="bentUp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9405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par>
                                <p:cTn id="16" presetID="22" presetClass="entr" presetSubtype="8"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wipe(left)">
                                      <p:cBhvr>
                                        <p:cTn id="18" dur="500"/>
                                        <p:tgtEl>
                                          <p:spTgt spid="76"/>
                                        </p:tgtEl>
                                      </p:cBhvr>
                                    </p:animEffect>
                                  </p:childTnLst>
                                </p:cTn>
                              </p:par>
                              <p:par>
                                <p:cTn id="19" presetID="22" presetClass="entr" presetSubtype="8"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left)">
                                      <p:cBhvr>
                                        <p:cTn id="21" dur="500"/>
                                        <p:tgtEl>
                                          <p:spTgt spid="75"/>
                                        </p:tgtEl>
                                      </p:cBhvr>
                                    </p:animEffect>
                                  </p:childTnLst>
                                </p:cTn>
                              </p:par>
                              <p:par>
                                <p:cTn id="22" presetID="22" presetClass="entr" presetSubtype="8"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left)">
                                      <p:cBhvr>
                                        <p:cTn id="24" dur="500"/>
                                        <p:tgtEl>
                                          <p:spTgt spid="7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wipe(right)">
                                      <p:cBhvr>
                                        <p:cTn id="29" dur="500"/>
                                        <p:tgtEl>
                                          <p:spTgt spid="63"/>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wipe(right)">
                                      <p:cBhvr>
                                        <p:cTn id="33" dur="500"/>
                                        <p:tgtEl>
                                          <p:spTgt spid="78"/>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dissolv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down)">
                                      <p:cBhvr>
                                        <p:cTn id="42" dur="500"/>
                                        <p:tgtEl>
                                          <p:spTgt spid="66"/>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wipe(left)">
                                      <p:cBhvr>
                                        <p:cTn id="46" dur="500"/>
                                        <p:tgtEl>
                                          <p:spTgt spid="70"/>
                                        </p:tgtEl>
                                      </p:cBhvr>
                                    </p:animEffect>
                                  </p:childTnLst>
                                </p:cTn>
                              </p:par>
                              <p:par>
                                <p:cTn id="47" presetID="22" presetClass="entr" presetSubtype="8"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left)">
                                      <p:cBhvr>
                                        <p:cTn id="49" dur="500"/>
                                        <p:tgtEl>
                                          <p:spTgt spid="71"/>
                                        </p:tgtEl>
                                      </p:cBhvr>
                                    </p:animEffect>
                                  </p:childTnLst>
                                </p:cTn>
                              </p:par>
                              <p:par>
                                <p:cTn id="50" presetID="22" presetClass="entr" presetSubtype="8"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par>
                                <p:cTn id="53" presetID="22" presetClass="entr" presetSubtype="8"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childTnLst>
                          </p:cTn>
                        </p:par>
                        <p:par>
                          <p:cTn id="56" fill="hold">
                            <p:stCondLst>
                              <p:cond delay="1000"/>
                            </p:stCondLst>
                            <p:childTnLst>
                              <p:par>
                                <p:cTn id="57" presetID="9" presetClass="entr" presetSubtype="0"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dissolve">
                                      <p:cBhvr>
                                        <p:cTn id="59" dur="500"/>
                                        <p:tgtEl>
                                          <p:spTgt spid="6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xit" presetSubtype="0" fill="hold" grpId="1" nodeType="clickEffect">
                                  <p:stCondLst>
                                    <p:cond delay="0"/>
                                  </p:stCondLst>
                                  <p:childTnLst>
                                    <p:animEffect transition="out" filter="dissolve">
                                      <p:cBhvr>
                                        <p:cTn id="63" dur="500"/>
                                        <p:tgtEl>
                                          <p:spTgt spid="62"/>
                                        </p:tgtEl>
                                      </p:cBhvr>
                                    </p:animEffect>
                                    <p:set>
                                      <p:cBhvr>
                                        <p:cTn id="64" dur="1" fill="hold">
                                          <p:stCondLst>
                                            <p:cond delay="499"/>
                                          </p:stCondLst>
                                        </p:cTn>
                                        <p:tgtEl>
                                          <p:spTgt spid="62"/>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63"/>
                                        </p:tgtEl>
                                      </p:cBhvr>
                                    </p:animEffect>
                                    <p:set>
                                      <p:cBhvr>
                                        <p:cTn id="67" dur="1" fill="hold">
                                          <p:stCondLst>
                                            <p:cond delay="499"/>
                                          </p:stCondLst>
                                        </p:cTn>
                                        <p:tgtEl>
                                          <p:spTgt spid="63"/>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4"/>
                                        </p:tgtEl>
                                      </p:cBhvr>
                                    </p:animEffect>
                                    <p:set>
                                      <p:cBhvr>
                                        <p:cTn id="70" dur="1" fill="hold">
                                          <p:stCondLst>
                                            <p:cond delay="499"/>
                                          </p:stCondLst>
                                        </p:cTn>
                                        <p:tgtEl>
                                          <p:spTgt spid="74"/>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5"/>
                                        </p:tgtEl>
                                      </p:cBhvr>
                                    </p:animEffect>
                                    <p:set>
                                      <p:cBhvr>
                                        <p:cTn id="73" dur="1" fill="hold">
                                          <p:stCondLst>
                                            <p:cond delay="499"/>
                                          </p:stCondLst>
                                        </p:cTn>
                                        <p:tgtEl>
                                          <p:spTgt spid="75"/>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76"/>
                                        </p:tgtEl>
                                      </p:cBhvr>
                                    </p:animEffect>
                                    <p:set>
                                      <p:cBhvr>
                                        <p:cTn id="76" dur="1" fill="hold">
                                          <p:stCondLst>
                                            <p:cond delay="499"/>
                                          </p:stCondLst>
                                        </p:cTn>
                                        <p:tgtEl>
                                          <p:spTgt spid="76"/>
                                        </p:tgtEl>
                                        <p:attrNameLst>
                                          <p:attrName>style.visibility</p:attrName>
                                        </p:attrNameLst>
                                      </p:cBhvr>
                                      <p:to>
                                        <p:strVal val="hidden"/>
                                      </p:to>
                                    </p:set>
                                  </p:childTnLst>
                                </p:cTn>
                              </p:par>
                              <p:par>
                                <p:cTn id="77" presetID="9" presetClass="exit" presetSubtype="0" fill="hold" nodeType="withEffect">
                                  <p:stCondLst>
                                    <p:cond delay="0"/>
                                  </p:stCondLst>
                                  <p:childTnLst>
                                    <p:animEffect transition="out" filter="dissolve">
                                      <p:cBhvr>
                                        <p:cTn id="78" dur="500"/>
                                        <p:tgtEl>
                                          <p:spTgt spid="77"/>
                                        </p:tgtEl>
                                      </p:cBhvr>
                                    </p:animEffect>
                                    <p:set>
                                      <p:cBhvr>
                                        <p:cTn id="79" dur="1" fill="hold">
                                          <p:stCondLst>
                                            <p:cond delay="499"/>
                                          </p:stCondLst>
                                        </p:cTn>
                                        <p:tgtEl>
                                          <p:spTgt spid="77"/>
                                        </p:tgtEl>
                                        <p:attrNameLst>
                                          <p:attrName>style.visibility</p:attrName>
                                        </p:attrNameLst>
                                      </p:cBhvr>
                                      <p:to>
                                        <p:strVal val="hidden"/>
                                      </p:to>
                                    </p:set>
                                  </p:childTnLst>
                                </p:cTn>
                              </p:par>
                              <p:par>
                                <p:cTn id="80" presetID="9" presetClass="exit" presetSubtype="0" fill="hold" grpId="1" nodeType="withEffect">
                                  <p:stCondLst>
                                    <p:cond delay="0"/>
                                  </p:stCondLst>
                                  <p:childTnLst>
                                    <p:animEffect transition="out" filter="dissolve">
                                      <p:cBhvr>
                                        <p:cTn id="81" dur="500"/>
                                        <p:tgtEl>
                                          <p:spTgt spid="64"/>
                                        </p:tgtEl>
                                      </p:cBhvr>
                                    </p:animEffect>
                                    <p:set>
                                      <p:cBhvr>
                                        <p:cTn id="82" dur="1" fill="hold">
                                          <p:stCondLst>
                                            <p:cond delay="499"/>
                                          </p:stCondLst>
                                        </p:cTn>
                                        <p:tgtEl>
                                          <p:spTgt spid="64"/>
                                        </p:tgtEl>
                                        <p:attrNameLst>
                                          <p:attrName>style.visibility</p:attrName>
                                        </p:attrNameLst>
                                      </p:cBhvr>
                                      <p:to>
                                        <p:strVal val="hidden"/>
                                      </p:to>
                                    </p:set>
                                  </p:childTnLst>
                                </p:cTn>
                              </p:par>
                              <p:par>
                                <p:cTn id="83" presetID="9" presetClass="exit" presetSubtype="0" fill="hold" grpId="1" nodeType="withEffect">
                                  <p:stCondLst>
                                    <p:cond delay="0"/>
                                  </p:stCondLst>
                                  <p:childTnLst>
                                    <p:animEffect transition="out" filter="dissolve">
                                      <p:cBhvr>
                                        <p:cTn id="84" dur="500"/>
                                        <p:tgtEl>
                                          <p:spTgt spid="78"/>
                                        </p:tgtEl>
                                      </p:cBhvr>
                                    </p:animEffect>
                                    <p:set>
                                      <p:cBhvr>
                                        <p:cTn id="85" dur="1" fill="hold">
                                          <p:stCondLst>
                                            <p:cond delay="499"/>
                                          </p:stCondLst>
                                        </p:cTn>
                                        <p:tgtEl>
                                          <p:spTgt spid="78"/>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par>
                                <p:cTn id="89" presetID="9" presetClass="exit" presetSubtype="0" fill="hold" grpId="1" nodeType="withEffect">
                                  <p:stCondLst>
                                    <p:cond delay="0"/>
                                  </p:stCondLst>
                                  <p:childTnLst>
                                    <p:animEffect transition="out" filter="dissolve">
                                      <p:cBhvr>
                                        <p:cTn id="90" dur="500"/>
                                        <p:tgtEl>
                                          <p:spTgt spid="66"/>
                                        </p:tgtEl>
                                      </p:cBhvr>
                                    </p:animEffect>
                                    <p:set>
                                      <p:cBhvr>
                                        <p:cTn id="91" dur="1" fill="hold">
                                          <p:stCondLst>
                                            <p:cond delay="499"/>
                                          </p:stCondLst>
                                        </p:cTn>
                                        <p:tgtEl>
                                          <p:spTgt spid="66"/>
                                        </p:tgtEl>
                                        <p:attrNameLst>
                                          <p:attrName>style.visibility</p:attrName>
                                        </p:attrNameLst>
                                      </p:cBhvr>
                                      <p:to>
                                        <p:strVal val="hidden"/>
                                      </p:to>
                                    </p:set>
                                  </p:childTnLst>
                                </p:cTn>
                              </p:par>
                              <p:par>
                                <p:cTn id="92" presetID="9" presetClass="exit" presetSubtype="0" fill="hold" grpId="1" nodeType="withEffect">
                                  <p:stCondLst>
                                    <p:cond delay="0"/>
                                  </p:stCondLst>
                                  <p:childTnLst>
                                    <p:animEffect transition="out" filter="dissolve">
                                      <p:cBhvr>
                                        <p:cTn id="93" dur="500"/>
                                        <p:tgtEl>
                                          <p:spTgt spid="67"/>
                                        </p:tgtEl>
                                      </p:cBhvr>
                                    </p:animEffect>
                                    <p:set>
                                      <p:cBhvr>
                                        <p:cTn id="94" dur="1" fill="hold">
                                          <p:stCondLst>
                                            <p:cond delay="499"/>
                                          </p:stCondLst>
                                        </p:cTn>
                                        <p:tgtEl>
                                          <p:spTgt spid="67"/>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70"/>
                                        </p:tgtEl>
                                      </p:cBhvr>
                                    </p:animEffect>
                                    <p:set>
                                      <p:cBhvr>
                                        <p:cTn id="97" dur="1" fill="hold">
                                          <p:stCondLst>
                                            <p:cond delay="499"/>
                                          </p:stCondLst>
                                        </p:cTn>
                                        <p:tgtEl>
                                          <p:spTgt spid="7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71"/>
                                        </p:tgtEl>
                                      </p:cBhvr>
                                    </p:animEffect>
                                    <p:set>
                                      <p:cBhvr>
                                        <p:cTn id="100" dur="1" fill="hold">
                                          <p:stCondLst>
                                            <p:cond delay="499"/>
                                          </p:stCondLst>
                                        </p:cTn>
                                        <p:tgtEl>
                                          <p:spTgt spid="71"/>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73"/>
                                        </p:tgtEl>
                                      </p:cBhvr>
                                    </p:animEffect>
                                    <p:set>
                                      <p:cBhvr>
                                        <p:cTn id="103" dur="1" fill="hold">
                                          <p:stCondLst>
                                            <p:cond delay="499"/>
                                          </p:stCondLst>
                                        </p:cTn>
                                        <p:tgtEl>
                                          <p:spTgt spid="73"/>
                                        </p:tgtEl>
                                        <p:attrNameLst>
                                          <p:attrName>style.visibility</p:attrName>
                                        </p:attrNameLst>
                                      </p:cBhvr>
                                      <p:to>
                                        <p:strVal val="hidden"/>
                                      </p:to>
                                    </p:set>
                                  </p:childTnLst>
                                </p:cTn>
                              </p:par>
                              <p:par>
                                <p:cTn id="104" presetID="9" presetClass="exit" presetSubtype="0" fill="hold" nodeType="withEffect">
                                  <p:stCondLst>
                                    <p:cond delay="0"/>
                                  </p:stCondLst>
                                  <p:childTnLst>
                                    <p:animEffect transition="out" filter="dissolve">
                                      <p:cBhvr>
                                        <p:cTn id="105" dur="500"/>
                                        <p:tgtEl>
                                          <p:spTgt spid="72"/>
                                        </p:tgtEl>
                                      </p:cBhvr>
                                    </p:animEffect>
                                    <p:set>
                                      <p:cBhvr>
                                        <p:cTn id="106" dur="1" fill="hold">
                                          <p:stCondLst>
                                            <p:cond delay="499"/>
                                          </p:stCondLst>
                                        </p:cTn>
                                        <p:tgtEl>
                                          <p:spTgt spid="7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2" fill="hold" nodeType="click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500" fill="hold"/>
                                        <p:tgtEl>
                                          <p:spTgt spid="47"/>
                                        </p:tgtEl>
                                        <p:attrNameLst>
                                          <p:attrName>ppt_x</p:attrName>
                                        </p:attrNameLst>
                                      </p:cBhvr>
                                      <p:tavLst>
                                        <p:tav tm="0">
                                          <p:val>
                                            <p:strVal val="1+#ppt_w/2"/>
                                          </p:val>
                                        </p:tav>
                                        <p:tav tm="100000">
                                          <p:val>
                                            <p:strVal val="#ppt_x"/>
                                          </p:val>
                                        </p:tav>
                                      </p:tavLst>
                                    </p:anim>
                                    <p:anim calcmode="lin" valueType="num">
                                      <p:cBhvr additive="base">
                                        <p:cTn id="112" dur="500" fill="hold"/>
                                        <p:tgtEl>
                                          <p:spTgt spid="47"/>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cBhvr additive="base">
                                        <p:cTn id="115" dur="500" fill="hold"/>
                                        <p:tgtEl>
                                          <p:spTgt spid="56"/>
                                        </p:tgtEl>
                                        <p:attrNameLst>
                                          <p:attrName>ppt_x</p:attrName>
                                        </p:attrNameLst>
                                      </p:cBhvr>
                                      <p:tavLst>
                                        <p:tav tm="0">
                                          <p:val>
                                            <p:strVal val="1+#ppt_w/2"/>
                                          </p:val>
                                        </p:tav>
                                        <p:tav tm="100000">
                                          <p:val>
                                            <p:strVal val="#ppt_x"/>
                                          </p:val>
                                        </p:tav>
                                      </p:tavLst>
                                    </p:anim>
                                    <p:anim calcmode="lin" valueType="num">
                                      <p:cBhvr additive="base">
                                        <p:cTn id="116" dur="500" fill="hold"/>
                                        <p:tgtEl>
                                          <p:spTgt spid="56"/>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7"/>
                                        </p:tgtEl>
                                        <p:attrNameLst>
                                          <p:attrName>style.visibility</p:attrName>
                                        </p:attrNameLst>
                                      </p:cBhvr>
                                      <p:to>
                                        <p:strVal val="visible"/>
                                      </p:to>
                                    </p:set>
                                    <p:anim calcmode="lin" valueType="num">
                                      <p:cBhvr additive="base">
                                        <p:cTn id="119" dur="500" fill="hold"/>
                                        <p:tgtEl>
                                          <p:spTgt spid="57"/>
                                        </p:tgtEl>
                                        <p:attrNameLst>
                                          <p:attrName>ppt_x</p:attrName>
                                        </p:attrNameLst>
                                      </p:cBhvr>
                                      <p:tavLst>
                                        <p:tav tm="0">
                                          <p:val>
                                            <p:strVal val="1+#ppt_w/2"/>
                                          </p:val>
                                        </p:tav>
                                        <p:tav tm="100000">
                                          <p:val>
                                            <p:strVal val="#ppt_x"/>
                                          </p:val>
                                        </p:tav>
                                      </p:tavLst>
                                    </p:anim>
                                    <p:anim calcmode="lin" valueType="num">
                                      <p:cBhvr additive="base">
                                        <p:cTn id="120" dur="500" fill="hold"/>
                                        <p:tgtEl>
                                          <p:spTgt spid="57"/>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 calcmode="lin" valueType="num">
                                      <p:cBhvr additive="base">
                                        <p:cTn id="123" dur="500" fill="hold"/>
                                        <p:tgtEl>
                                          <p:spTgt spid="58"/>
                                        </p:tgtEl>
                                        <p:attrNameLst>
                                          <p:attrName>ppt_x</p:attrName>
                                        </p:attrNameLst>
                                      </p:cBhvr>
                                      <p:tavLst>
                                        <p:tav tm="0">
                                          <p:val>
                                            <p:strVal val="1+#ppt_w/2"/>
                                          </p:val>
                                        </p:tav>
                                        <p:tav tm="100000">
                                          <p:val>
                                            <p:strVal val="#ppt_x"/>
                                          </p:val>
                                        </p:tav>
                                      </p:tavLst>
                                    </p:anim>
                                    <p:anim calcmode="lin" valueType="num">
                                      <p:cBhvr additive="base">
                                        <p:cTn id="124" dur="500" fill="hold"/>
                                        <p:tgtEl>
                                          <p:spTgt spid="58"/>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additive="base">
                                        <p:cTn id="127" dur="500" fill="hold"/>
                                        <p:tgtEl>
                                          <p:spTgt spid="59"/>
                                        </p:tgtEl>
                                        <p:attrNameLst>
                                          <p:attrName>ppt_x</p:attrName>
                                        </p:attrNameLst>
                                      </p:cBhvr>
                                      <p:tavLst>
                                        <p:tav tm="0">
                                          <p:val>
                                            <p:strVal val="1+#ppt_w/2"/>
                                          </p:val>
                                        </p:tav>
                                        <p:tav tm="100000">
                                          <p:val>
                                            <p:strVal val="#ppt_x"/>
                                          </p:val>
                                        </p:tav>
                                      </p:tavLst>
                                    </p:anim>
                                    <p:anim calcmode="lin" valueType="num">
                                      <p:cBhvr additive="base">
                                        <p:cTn id="128" dur="500" fill="hold"/>
                                        <p:tgtEl>
                                          <p:spTgt spid="59"/>
                                        </p:tgtEl>
                                        <p:attrNameLst>
                                          <p:attrName>ppt_y</p:attrName>
                                        </p:attrNameLst>
                                      </p:cBhvr>
                                      <p:tavLst>
                                        <p:tav tm="0">
                                          <p:val>
                                            <p:strVal val="#ppt_y"/>
                                          </p:val>
                                        </p:tav>
                                        <p:tav tm="100000">
                                          <p:val>
                                            <p:strVal val="#ppt_y"/>
                                          </p:val>
                                        </p:tav>
                                      </p:tavLst>
                                    </p:anim>
                                  </p:childTnLst>
                                </p:cTn>
                              </p:par>
                              <p:par>
                                <p:cTn id="129" presetID="0" presetClass="path" presetSubtype="0" accel="50000" decel="50000" fill="hold" nodeType="withEffect">
                                  <p:stCondLst>
                                    <p:cond delay="0"/>
                                  </p:stCondLst>
                                  <p:childTnLst>
                                    <p:animMotion origin="layout" path="M 2.08333E-6 -2.22222E-6 L 0.13633 -0.08657 " pathEditMode="relative" rAng="0" ptsTypes="AA">
                                      <p:cBhvr>
                                        <p:cTn id="130" dur="1000" fill="hold"/>
                                        <p:tgtEl>
                                          <p:spTgt spid="53"/>
                                        </p:tgtEl>
                                        <p:attrNameLst>
                                          <p:attrName>ppt_x</p:attrName>
                                          <p:attrName>ppt_y</p:attrName>
                                        </p:attrNameLst>
                                      </p:cBhvr>
                                      <p:rCtr x="6810" y="-4329"/>
                                    </p:animMotion>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8"/>
                                        </p:tgtEl>
                                        <p:attrNameLst>
                                          <p:attrName>style.visibility</p:attrName>
                                        </p:attrNameLst>
                                      </p:cBhvr>
                                      <p:to>
                                        <p:strVal val="visible"/>
                                      </p:to>
                                    </p:set>
                                    <p:animEffect transition="in" filter="dissolve">
                                      <p:cBhvr>
                                        <p:cTn id="135" dur="500"/>
                                        <p:tgtEl>
                                          <p:spTgt spid="6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dissolve">
                                      <p:cBhvr>
                                        <p:cTn id="13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2" grpId="0" animBg="1"/>
      <p:bldP spid="62" grpId="1" animBg="1"/>
      <p:bldP spid="63" grpId="0" animBg="1"/>
      <p:bldP spid="63" grpId="1" animBg="1"/>
      <p:bldP spid="64" grpId="0" animBg="1"/>
      <p:bldP spid="64" grpId="1" animBg="1"/>
      <p:bldP spid="65" grpId="0"/>
      <p:bldP spid="65" grpId="1"/>
      <p:bldP spid="66" grpId="0" animBg="1"/>
      <p:bldP spid="66" grpId="1" animBg="1"/>
      <p:bldP spid="67" grpId="0"/>
      <p:bldP spid="67" grpId="1"/>
      <p:bldP spid="68" grpId="0" animBg="1"/>
      <p:bldP spid="69" grpId="0" animBg="1"/>
      <p:bldP spid="78" grpId="0" animBg="1"/>
      <p:bldP spid="78"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Enterprise Authentication</a:t>
            </a:r>
            <a:endParaRPr lang="he-IL" dirty="0"/>
          </a:p>
        </p:txBody>
      </p:sp>
      <p:sp>
        <p:nvSpPr>
          <p:cNvPr id="3" name="Content Placeholder 2"/>
          <p:cNvSpPr>
            <a:spLocks noGrp="1"/>
          </p:cNvSpPr>
          <p:nvPr>
            <p:ph idx="1"/>
          </p:nvPr>
        </p:nvSpPr>
        <p:spPr/>
        <p:txBody>
          <a:bodyPr>
            <a:normAutofit/>
          </a:bodyPr>
          <a:lstStyle/>
          <a:p>
            <a:pPr algn="l" rtl="0"/>
            <a:r>
              <a:rPr lang="en-US" dirty="0" smtClean="0"/>
              <a:t>Use Azure Active Directory</a:t>
            </a:r>
          </a:p>
          <a:p>
            <a:pPr algn="l" rtl="0"/>
            <a:r>
              <a:rPr lang="en-US" dirty="0"/>
              <a:t>Extend line-of-business to mobile</a:t>
            </a:r>
          </a:p>
          <a:p>
            <a:pPr algn="l" rtl="0"/>
            <a:r>
              <a:rPr lang="en-US" dirty="0" smtClean="0"/>
              <a:t>Bring </a:t>
            </a:r>
            <a:r>
              <a:rPr lang="en-US" dirty="0"/>
              <a:t>turn-key login experience with corporate credentials to mobile developers</a:t>
            </a:r>
          </a:p>
          <a:p>
            <a:pPr algn="l" rtl="0"/>
            <a:r>
              <a:rPr lang="en-US" dirty="0" smtClean="0"/>
              <a:t>Enable </a:t>
            </a:r>
            <a:r>
              <a:rPr lang="en-US" dirty="0"/>
              <a:t>applications built around organizational </a:t>
            </a:r>
            <a:r>
              <a:rPr lang="en-US" dirty="0" smtClean="0"/>
              <a:t>structures</a:t>
            </a:r>
            <a:endParaRPr lang="en-US" dirty="0"/>
          </a:p>
        </p:txBody>
      </p:sp>
      <p:grpSp>
        <p:nvGrpSpPr>
          <p:cNvPr id="4" name="Group 3"/>
          <p:cNvGrpSpPr/>
          <p:nvPr/>
        </p:nvGrpSpPr>
        <p:grpSpPr>
          <a:xfrm>
            <a:off x="2603360" y="4274881"/>
            <a:ext cx="719601" cy="444584"/>
            <a:chOff x="1953088" y="2128285"/>
            <a:chExt cx="705655" cy="435968"/>
          </a:xfrm>
        </p:grpSpPr>
        <p:pic>
          <p:nvPicPr>
            <p:cNvPr id="5" name="Picture 4"/>
            <p:cNvPicPr>
              <a:picLocks noChangeAspect="1"/>
            </p:cNvPicPr>
            <p:nvPr/>
          </p:nvPicPr>
          <p:blipFill>
            <a:blip r:embed="rId2"/>
            <a:stretch>
              <a:fillRect/>
            </a:stretch>
          </p:blipFill>
          <p:spPr>
            <a:xfrm>
              <a:off x="1953088" y="2144420"/>
              <a:ext cx="397430" cy="419833"/>
            </a:xfrm>
            <a:prstGeom prst="rect">
              <a:avLst/>
            </a:prstGeom>
          </p:spPr>
        </p:pic>
        <p:pic>
          <p:nvPicPr>
            <p:cNvPr id="6" name="Picture 5"/>
            <p:cNvPicPr>
              <a:picLocks noChangeAspect="1"/>
            </p:cNvPicPr>
            <p:nvPr/>
          </p:nvPicPr>
          <p:blipFill>
            <a:blip r:embed="rId3"/>
            <a:stretch>
              <a:fillRect/>
            </a:stretch>
          </p:blipFill>
          <p:spPr>
            <a:xfrm>
              <a:off x="2352574" y="2128285"/>
              <a:ext cx="306169" cy="434898"/>
            </a:xfrm>
            <a:prstGeom prst="rect">
              <a:avLst/>
            </a:prstGeom>
          </p:spPr>
        </p:pic>
      </p:grpSp>
      <p:pic>
        <p:nvPicPr>
          <p:cNvPr id="7" name="Picture 6"/>
          <p:cNvPicPr>
            <a:picLocks noChangeAspect="1"/>
          </p:cNvPicPr>
          <p:nvPr/>
        </p:nvPicPr>
        <p:blipFill>
          <a:blip r:embed="rId4"/>
          <a:stretch>
            <a:fillRect/>
          </a:stretch>
        </p:blipFill>
        <p:spPr>
          <a:xfrm>
            <a:off x="8121893" y="4508686"/>
            <a:ext cx="581798" cy="909762"/>
          </a:xfrm>
          <a:prstGeom prst="rect">
            <a:avLst/>
          </a:prstGeom>
        </p:spPr>
      </p:pic>
      <p:pic>
        <p:nvPicPr>
          <p:cNvPr id="8" name="Picture 7"/>
          <p:cNvPicPr>
            <a:picLocks noChangeAspect="1"/>
          </p:cNvPicPr>
          <p:nvPr/>
        </p:nvPicPr>
        <p:blipFill>
          <a:blip r:embed="rId5"/>
          <a:stretch>
            <a:fillRect/>
          </a:stretch>
        </p:blipFill>
        <p:spPr>
          <a:xfrm>
            <a:off x="5999421" y="4205915"/>
            <a:ext cx="1408536" cy="1409624"/>
          </a:xfrm>
          <a:prstGeom prst="rect">
            <a:avLst/>
          </a:prstGeom>
        </p:spPr>
      </p:pic>
      <p:grpSp>
        <p:nvGrpSpPr>
          <p:cNvPr id="9" name="Group 8"/>
          <p:cNvGrpSpPr/>
          <p:nvPr/>
        </p:nvGrpSpPr>
        <p:grpSpPr>
          <a:xfrm>
            <a:off x="2603360" y="4768791"/>
            <a:ext cx="719601" cy="444584"/>
            <a:chOff x="1953088" y="2128285"/>
            <a:chExt cx="705655" cy="435968"/>
          </a:xfrm>
        </p:grpSpPr>
        <p:pic>
          <p:nvPicPr>
            <p:cNvPr id="10" name="Picture 9"/>
            <p:cNvPicPr>
              <a:picLocks noChangeAspect="1"/>
            </p:cNvPicPr>
            <p:nvPr/>
          </p:nvPicPr>
          <p:blipFill>
            <a:blip r:embed="rId2"/>
            <a:stretch>
              <a:fillRect/>
            </a:stretch>
          </p:blipFill>
          <p:spPr>
            <a:xfrm>
              <a:off x="1953088" y="2144420"/>
              <a:ext cx="397430" cy="419833"/>
            </a:xfrm>
            <a:prstGeom prst="rect">
              <a:avLst/>
            </a:prstGeom>
          </p:spPr>
        </p:pic>
        <p:pic>
          <p:nvPicPr>
            <p:cNvPr id="11" name="Picture 10"/>
            <p:cNvPicPr>
              <a:picLocks noChangeAspect="1"/>
            </p:cNvPicPr>
            <p:nvPr/>
          </p:nvPicPr>
          <p:blipFill>
            <a:blip r:embed="rId3"/>
            <a:stretch>
              <a:fillRect/>
            </a:stretch>
          </p:blipFill>
          <p:spPr>
            <a:xfrm>
              <a:off x="2352574" y="2128285"/>
              <a:ext cx="306169" cy="434898"/>
            </a:xfrm>
            <a:prstGeom prst="rect">
              <a:avLst/>
            </a:prstGeom>
          </p:spPr>
        </p:pic>
      </p:grpSp>
      <p:grpSp>
        <p:nvGrpSpPr>
          <p:cNvPr id="12" name="Group 11"/>
          <p:cNvGrpSpPr/>
          <p:nvPr/>
        </p:nvGrpSpPr>
        <p:grpSpPr>
          <a:xfrm>
            <a:off x="2594241" y="5262701"/>
            <a:ext cx="719601" cy="444584"/>
            <a:chOff x="1953088" y="2128285"/>
            <a:chExt cx="705655" cy="435968"/>
          </a:xfrm>
        </p:grpSpPr>
        <p:pic>
          <p:nvPicPr>
            <p:cNvPr id="13" name="Picture 12"/>
            <p:cNvPicPr>
              <a:picLocks noChangeAspect="1"/>
            </p:cNvPicPr>
            <p:nvPr/>
          </p:nvPicPr>
          <p:blipFill>
            <a:blip r:embed="rId2"/>
            <a:stretch>
              <a:fillRect/>
            </a:stretch>
          </p:blipFill>
          <p:spPr>
            <a:xfrm>
              <a:off x="1953088" y="2144420"/>
              <a:ext cx="397430" cy="419833"/>
            </a:xfrm>
            <a:prstGeom prst="rect">
              <a:avLst/>
            </a:prstGeom>
          </p:spPr>
        </p:pic>
        <p:pic>
          <p:nvPicPr>
            <p:cNvPr id="14" name="Picture 13"/>
            <p:cNvPicPr>
              <a:picLocks noChangeAspect="1"/>
            </p:cNvPicPr>
            <p:nvPr/>
          </p:nvPicPr>
          <p:blipFill>
            <a:blip r:embed="rId3"/>
            <a:stretch>
              <a:fillRect/>
            </a:stretch>
          </p:blipFill>
          <p:spPr>
            <a:xfrm>
              <a:off x="2352574" y="2128285"/>
              <a:ext cx="306169" cy="434898"/>
            </a:xfrm>
            <a:prstGeom prst="rect">
              <a:avLst/>
            </a:prstGeom>
          </p:spPr>
        </p:pic>
      </p:grpSp>
      <p:sp>
        <p:nvSpPr>
          <p:cNvPr id="15" name="Left-Right Arrow 14"/>
          <p:cNvSpPr/>
          <p:nvPr/>
        </p:nvSpPr>
        <p:spPr>
          <a:xfrm>
            <a:off x="3451245" y="4402753"/>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6" name="Left-Right Arrow 15"/>
          <p:cNvSpPr/>
          <p:nvPr/>
        </p:nvSpPr>
        <p:spPr>
          <a:xfrm>
            <a:off x="3451245" y="4887891"/>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7" name="Left-Right Arrow 16"/>
          <p:cNvSpPr/>
          <p:nvPr/>
        </p:nvSpPr>
        <p:spPr>
          <a:xfrm>
            <a:off x="3451245" y="5390543"/>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8" name="Left-Right Arrow 17"/>
          <p:cNvSpPr/>
          <p:nvPr/>
        </p:nvSpPr>
        <p:spPr>
          <a:xfrm>
            <a:off x="5422645" y="4860921"/>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9" name="Left-Right Arrow 18"/>
          <p:cNvSpPr/>
          <p:nvPr/>
        </p:nvSpPr>
        <p:spPr>
          <a:xfrm>
            <a:off x="7536486" y="4860921"/>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grpSp>
        <p:nvGrpSpPr>
          <p:cNvPr id="20" name="Group 19"/>
          <p:cNvGrpSpPr/>
          <p:nvPr/>
        </p:nvGrpSpPr>
        <p:grpSpPr>
          <a:xfrm>
            <a:off x="3933273" y="4490138"/>
            <a:ext cx="1480253" cy="1015043"/>
            <a:chOff x="819150" y="5075236"/>
            <a:chExt cx="1178370" cy="765175"/>
          </a:xfrm>
        </p:grpSpPr>
        <p:pic>
          <p:nvPicPr>
            <p:cNvPr id="21" name="Picture 20"/>
            <p:cNvPicPr>
              <a:picLocks noChangeAspect="1"/>
            </p:cNvPicPr>
            <p:nvPr/>
          </p:nvPicPr>
          <p:blipFill>
            <a:blip r:embed="rId6"/>
            <a:stretch>
              <a:fillRect/>
            </a:stretch>
          </p:blipFill>
          <p:spPr>
            <a:xfrm>
              <a:off x="819150" y="5075236"/>
              <a:ext cx="1178370" cy="765175"/>
            </a:xfrm>
            <a:prstGeom prst="rect">
              <a:avLst/>
            </a:prstGeom>
          </p:spPr>
        </p:pic>
        <p:pic>
          <p:nvPicPr>
            <p:cNvPr id="22" name="Picture 7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98864" y="5180501"/>
              <a:ext cx="319021" cy="51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74275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rtl="0"/>
            <a:r>
              <a:rPr lang="en-US" dirty="0" smtClean="0"/>
              <a:t>Offline Access &amp; Synchronization</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39783255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Offline Data Sync</a:t>
            </a:r>
            <a:endParaRPr lang="he-IL" dirty="0"/>
          </a:p>
        </p:txBody>
      </p:sp>
      <p:sp>
        <p:nvSpPr>
          <p:cNvPr id="3" name="Content Placeholder 2"/>
          <p:cNvSpPr>
            <a:spLocks noGrp="1"/>
          </p:cNvSpPr>
          <p:nvPr>
            <p:ph idx="1"/>
          </p:nvPr>
        </p:nvSpPr>
        <p:spPr/>
        <p:txBody>
          <a:bodyPr/>
          <a:lstStyle/>
          <a:p>
            <a:pPr algn="l" rtl="0"/>
            <a:r>
              <a:rPr lang="en-US" dirty="0"/>
              <a:t>The best mobile apps handle network interruptions </a:t>
            </a:r>
            <a:r>
              <a:rPr lang="en-US" dirty="0" smtClean="0"/>
              <a:t>gracefully</a:t>
            </a:r>
          </a:p>
          <a:p>
            <a:pPr algn="l" rtl="0"/>
            <a:r>
              <a:rPr lang="en-US" dirty="0"/>
              <a:t>Adding offline sync to an app is usually </a:t>
            </a:r>
            <a:r>
              <a:rPr lang="en-US" dirty="0" smtClean="0"/>
              <a:t>hard</a:t>
            </a:r>
          </a:p>
          <a:p>
            <a:pPr algn="l" rtl="0"/>
            <a:r>
              <a:rPr lang="en-US" dirty="0" smtClean="0"/>
              <a:t>With </a:t>
            </a:r>
            <a:r>
              <a:rPr lang="en-US" dirty="0"/>
              <a:t>Azure Mobile App, it’s </a:t>
            </a:r>
            <a:r>
              <a:rPr lang="en-US" dirty="0" smtClean="0"/>
              <a:t>easy</a:t>
            </a:r>
            <a:endParaRPr lang="he-IL" dirty="0"/>
          </a:p>
        </p:txBody>
      </p:sp>
    </p:spTree>
    <p:extLst>
      <p:ext uri="{BB962C8B-B14F-4D97-AF65-F5344CB8AC3E}">
        <p14:creationId xmlns:p14="http://schemas.microsoft.com/office/powerpoint/2010/main" val="41145866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Why Use Mobile Offline Sync?</a:t>
            </a:r>
            <a:endParaRPr lang="he-IL" dirty="0"/>
          </a:p>
        </p:txBody>
      </p:sp>
      <p:sp>
        <p:nvSpPr>
          <p:cNvPr id="3" name="Content Placeholder 2"/>
          <p:cNvSpPr>
            <a:spLocks noGrp="1"/>
          </p:cNvSpPr>
          <p:nvPr>
            <p:ph idx="1"/>
          </p:nvPr>
        </p:nvSpPr>
        <p:spPr/>
        <p:txBody>
          <a:bodyPr/>
          <a:lstStyle/>
          <a:p>
            <a:pPr algn="l" rtl="0"/>
            <a:r>
              <a:rPr lang="en-US" dirty="0"/>
              <a:t>Improve app responsiveness by caching server data locally on the device</a:t>
            </a:r>
          </a:p>
          <a:p>
            <a:pPr algn="l" rtl="0"/>
            <a:r>
              <a:rPr lang="en-US" dirty="0"/>
              <a:t>Make apps resilient against intermittent network connectivity </a:t>
            </a:r>
          </a:p>
          <a:p>
            <a:pPr algn="l" rtl="0"/>
            <a:r>
              <a:rPr lang="en-US" dirty="0"/>
              <a:t>Allow end-users to create and modify data even when there is no network access</a:t>
            </a:r>
          </a:p>
          <a:p>
            <a:pPr algn="l" rtl="0"/>
            <a:r>
              <a:rPr lang="en-US" dirty="0"/>
              <a:t>Sync data across multiple devices </a:t>
            </a:r>
          </a:p>
          <a:p>
            <a:pPr algn="l" rtl="0"/>
            <a:r>
              <a:rPr lang="en-US" dirty="0"/>
              <a:t>Detect and handle conflicts when the same record is modified by more than one client</a:t>
            </a:r>
          </a:p>
        </p:txBody>
      </p:sp>
    </p:spTree>
    <p:extLst>
      <p:ext uri="{BB962C8B-B14F-4D97-AF65-F5344CB8AC3E}">
        <p14:creationId xmlns:p14="http://schemas.microsoft.com/office/powerpoint/2010/main" val="12336985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smtClean="0"/>
              <a:t>Mobile Services/Apps Resources</a:t>
            </a:r>
            <a:endParaRPr lang="he-IL" dirty="0"/>
          </a:p>
        </p:txBody>
      </p:sp>
      <p:sp>
        <p:nvSpPr>
          <p:cNvPr id="3" name="Content Placeholder 2"/>
          <p:cNvSpPr>
            <a:spLocks noGrp="1"/>
          </p:cNvSpPr>
          <p:nvPr>
            <p:ph idx="1"/>
          </p:nvPr>
        </p:nvSpPr>
        <p:spPr/>
        <p:txBody>
          <a:bodyPr/>
          <a:lstStyle/>
          <a:p>
            <a:pPr algn="l" rtl="0"/>
            <a:r>
              <a:rPr lang="en-US" dirty="0" smtClean="0">
                <a:hlinkClick r:id="rId2"/>
              </a:rPr>
              <a:t>Official Documentation</a:t>
            </a:r>
          </a:p>
          <a:p>
            <a:pPr algn="l" rtl="0"/>
            <a:r>
              <a:rPr lang="en-US" dirty="0" smtClean="0">
                <a:hlinkClick r:id="rId3"/>
              </a:rPr>
              <a:t>Azure Mobile Apps @BUILD 2015</a:t>
            </a:r>
            <a:endParaRPr lang="en-US" dirty="0" smtClean="0"/>
          </a:p>
          <a:p>
            <a:pPr algn="l" rtl="0"/>
            <a:r>
              <a:rPr lang="en-US" dirty="0" smtClean="0">
                <a:hlinkClick r:id="rId4"/>
              </a:rPr>
              <a:t>Migration from Azure Mobile Services to Azure Mobile Apps</a:t>
            </a:r>
            <a:endParaRPr lang="en-US" dirty="0" smtClean="0"/>
          </a:p>
          <a:p>
            <a:r>
              <a:rPr lang="en-US" dirty="0">
                <a:hlinkClick r:id="rId2"/>
              </a:rPr>
              <a:t>Microsoft Azure Training Kit</a:t>
            </a:r>
            <a:endParaRPr lang="en-US" dirty="0"/>
          </a:p>
          <a:p>
            <a:r>
              <a:rPr lang="en-US" dirty="0">
                <a:hlinkClick r:id="rId5"/>
              </a:rPr>
              <a:t>Azure </a:t>
            </a:r>
            <a:r>
              <a:rPr lang="en-US" dirty="0" err="1">
                <a:hlinkClick r:id="rId5"/>
              </a:rPr>
              <a:t>DevCamp</a:t>
            </a:r>
            <a:endParaRPr lang="en-US" dirty="0"/>
          </a:p>
          <a:p>
            <a:r>
              <a:rPr lang="en-US" dirty="0">
                <a:hlinkClick r:id="rId6"/>
              </a:rPr>
              <a:t>Microsoft Virtual Academy</a:t>
            </a:r>
            <a:endParaRPr lang="en-US" dirty="0" smtClean="0"/>
          </a:p>
        </p:txBody>
      </p:sp>
    </p:spTree>
    <p:extLst>
      <p:ext uri="{BB962C8B-B14F-4D97-AF65-F5344CB8AC3E}">
        <p14:creationId xmlns:p14="http://schemas.microsoft.com/office/powerpoint/2010/main" val="10920663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Push Notifications</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710751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Software Architecture</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40212602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Push is Transforming Businesses</a:t>
            </a:r>
            <a:endParaRPr lang="he-IL" dirty="0"/>
          </a:p>
        </p:txBody>
      </p:sp>
      <p:sp>
        <p:nvSpPr>
          <p:cNvPr id="62" name="Rectangle 61"/>
          <p:cNvSpPr/>
          <p:nvPr/>
        </p:nvSpPr>
        <p:spPr bwMode="auto">
          <a:xfrm>
            <a:off x="600186" y="1506799"/>
            <a:ext cx="5334119" cy="21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u="sng"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3" name="Rectangle 62"/>
          <p:cNvSpPr/>
          <p:nvPr/>
        </p:nvSpPr>
        <p:spPr bwMode="auto">
          <a:xfrm>
            <a:off x="600182" y="3869057"/>
            <a:ext cx="5334119" cy="21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u="sng"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Rectangle 63"/>
          <p:cNvSpPr/>
          <p:nvPr/>
        </p:nvSpPr>
        <p:spPr bwMode="auto">
          <a:xfrm>
            <a:off x="6141152" y="3869053"/>
            <a:ext cx="5334119" cy="21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u="sng"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5" name="Rectangle 64"/>
          <p:cNvSpPr/>
          <p:nvPr/>
        </p:nvSpPr>
        <p:spPr bwMode="auto">
          <a:xfrm>
            <a:off x="6141156" y="1506795"/>
            <a:ext cx="5334119" cy="21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u="sng"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Text Placeholder 4"/>
          <p:cNvSpPr txBox="1">
            <a:spLocks/>
          </p:cNvSpPr>
          <p:nvPr/>
        </p:nvSpPr>
        <p:spPr>
          <a:xfrm>
            <a:off x="872445" y="1786372"/>
            <a:ext cx="4220271" cy="1380891"/>
          </a:xfrm>
          <a:prstGeom prst="rect">
            <a:avLst/>
          </a:prstGeom>
        </p:spPr>
        <p:txBody>
          <a:bodyPr vert="horz" wrap="square" lIns="0" tIns="0" rIns="0" bIns="0" rtlCol="0">
            <a:spAutoFit/>
          </a:bodyPr>
          <a:lstStyle>
            <a:defPPr>
              <a:defRPr lang="en-US"/>
            </a:defPPr>
            <a:lvl1pPr indent="0" defTabSz="914363">
              <a:lnSpc>
                <a:spcPct val="90000"/>
              </a:lnSpc>
              <a:spcBef>
                <a:spcPts val="0"/>
              </a:spcBef>
              <a:spcAft>
                <a:spcPts val="900"/>
              </a:spcAft>
              <a:buSzPct val="90000"/>
              <a:buFont typeface="Arial" pitchFamily="34" charset="0"/>
              <a:buNone/>
              <a:defRPr sz="4000" spc="-100" baseline="0">
                <a:gradFill flip="none" rotWithShape="1">
                  <a:gsLst>
                    <a:gs pos="0">
                      <a:schemeClr val="accent1"/>
                    </a:gs>
                    <a:gs pos="86000">
                      <a:schemeClr val="accent1">
                        <a:lumMod val="75000"/>
                      </a:schemeClr>
                    </a:gs>
                  </a:gsLst>
                  <a:path path="circle">
                    <a:fillToRect r="100000" b="100000"/>
                  </a:path>
                  <a:tileRect l="-100000" t="-100000"/>
                </a:gradFill>
                <a:latin typeface="Segoe UI Light" pitchFamily="34" charset="0"/>
              </a:defRPr>
            </a:lvl1pPr>
            <a:lvl2pPr marL="0" lvl="1" indent="0" defTabSz="914363">
              <a:lnSpc>
                <a:spcPct val="90000"/>
              </a:lnSpc>
              <a:spcBef>
                <a:spcPts val="0"/>
              </a:spcBef>
              <a:spcAft>
                <a:spcPts val="400"/>
              </a:spcAft>
              <a:buSzPct val="90000"/>
              <a:buFont typeface="Arial" pitchFamily="34" charset="0"/>
              <a:buNone/>
              <a:tabLst>
                <a:tab pos="630238" algn="l"/>
              </a:tabLst>
              <a:defRPr sz="2400" spc="-50" baseline="0">
                <a:solidFill>
                  <a:prstClr val="white"/>
                </a:solidFill>
              </a:defRPr>
            </a:lvl2pPr>
            <a:lvl3pPr marL="0" indent="0" defTabSz="914363">
              <a:lnSpc>
                <a:spcPct val="90000"/>
              </a:lnSpc>
              <a:spcBef>
                <a:spcPts val="0"/>
              </a:spcBef>
              <a:spcAft>
                <a:spcPts val="400"/>
              </a:spcAft>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914363">
              <a:lnSpc>
                <a:spcPct val="90000"/>
              </a:lnSpc>
              <a:spcBef>
                <a:spcPts val="0"/>
              </a:spcBef>
              <a:spcAft>
                <a:spcPts val="400"/>
              </a:spcAft>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914363">
              <a:lnSpc>
                <a:spcPct val="90000"/>
              </a:lnSpc>
              <a:spcBef>
                <a:spcPts val="0"/>
              </a:spcBef>
              <a:spcAft>
                <a:spcPts val="400"/>
              </a:spcAft>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lvl="1"/>
            <a:r>
              <a:rPr lang="en-US" dirty="0"/>
              <a:t>Broadcast breaking news to millions of customers using their preferences </a:t>
            </a:r>
          </a:p>
          <a:p>
            <a:pPr lvl="1"/>
            <a:endParaRPr lang="en-US" dirty="0"/>
          </a:p>
        </p:txBody>
      </p:sp>
      <p:sp>
        <p:nvSpPr>
          <p:cNvPr id="67" name="Text Placeholder 4"/>
          <p:cNvSpPr txBox="1">
            <a:spLocks/>
          </p:cNvSpPr>
          <p:nvPr/>
        </p:nvSpPr>
        <p:spPr>
          <a:xfrm>
            <a:off x="6402529" y="1786368"/>
            <a:ext cx="4024306" cy="1325491"/>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accent1"/>
                    </a:gs>
                    <a:gs pos="86000">
                      <a:schemeClr val="accent1">
                        <a:lumMod val="7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solidFill>
                  <a:prstClr val="white"/>
                </a:solidFill>
              </a:rPr>
              <a:t>Send notifications based on account changes or actions</a:t>
            </a:r>
            <a:endParaRPr lang="en-US" sz="2400" dirty="0">
              <a:solidFill>
                <a:prstClr val="white"/>
              </a:solidFill>
            </a:endParaRPr>
          </a:p>
          <a:p>
            <a:pPr lvl="1"/>
            <a:endParaRPr lang="en-US" sz="4400"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endParaRPr>
          </a:p>
        </p:txBody>
      </p:sp>
      <p:sp>
        <p:nvSpPr>
          <p:cNvPr id="68" name="Freeform 62"/>
          <p:cNvSpPr>
            <a:spLocks noEditPoints="1"/>
          </p:cNvSpPr>
          <p:nvPr/>
        </p:nvSpPr>
        <p:spPr bwMode="auto">
          <a:xfrm>
            <a:off x="4649788" y="2432084"/>
            <a:ext cx="1034143" cy="103414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BFBFB"/>
          </a:solidFill>
          <a:ln>
            <a:noFill/>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69" name="Text Placeholder 4"/>
          <p:cNvSpPr txBox="1">
            <a:spLocks/>
          </p:cNvSpPr>
          <p:nvPr/>
        </p:nvSpPr>
        <p:spPr>
          <a:xfrm>
            <a:off x="872442" y="4115972"/>
            <a:ext cx="4080886" cy="199028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accent1"/>
                    </a:gs>
                    <a:gs pos="86000">
                      <a:schemeClr val="accent1">
                        <a:lumMod val="7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solidFill>
                  <a:prstClr val="white"/>
                </a:solidFill>
              </a:rPr>
              <a:t>Engage customer to improve your brand, customer satisfaction, and business metrics</a:t>
            </a:r>
            <a:endParaRPr lang="en-US" sz="2400" dirty="0">
              <a:solidFill>
                <a:prstClr val="white"/>
              </a:solidFill>
            </a:endParaRPr>
          </a:p>
          <a:p>
            <a:pPr lvl="1"/>
            <a:endParaRPr lang="en-US" sz="4400"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endParaRPr>
          </a:p>
        </p:txBody>
      </p:sp>
      <p:grpSp>
        <p:nvGrpSpPr>
          <p:cNvPr id="70" name="Group 69"/>
          <p:cNvGrpSpPr/>
          <p:nvPr/>
        </p:nvGrpSpPr>
        <p:grpSpPr>
          <a:xfrm>
            <a:off x="10282428" y="2576496"/>
            <a:ext cx="964108" cy="878844"/>
            <a:chOff x="1363663" y="4092575"/>
            <a:chExt cx="2055813" cy="1819275"/>
          </a:xfrm>
        </p:grpSpPr>
        <p:sp>
          <p:nvSpPr>
            <p:cNvPr id="71" name="Freeform 28"/>
            <p:cNvSpPr>
              <a:spLocks/>
            </p:cNvSpPr>
            <p:nvPr/>
          </p:nvSpPr>
          <p:spPr bwMode="auto">
            <a:xfrm>
              <a:off x="2673350" y="4862513"/>
              <a:ext cx="119063" cy="30163"/>
            </a:xfrm>
            <a:custGeom>
              <a:avLst/>
              <a:gdLst>
                <a:gd name="T0" fmla="*/ 20 w 32"/>
                <a:gd name="T1" fmla="*/ 0 h 8"/>
                <a:gd name="T2" fmla="*/ 7 w 32"/>
                <a:gd name="T3" fmla="*/ 0 h 8"/>
                <a:gd name="T4" fmla="*/ 0 w 32"/>
                <a:gd name="T5" fmla="*/ 8 h 8"/>
                <a:gd name="T6" fmla="*/ 32 w 32"/>
                <a:gd name="T7" fmla="*/ 8 h 8"/>
                <a:gd name="T8" fmla="*/ 20 w 32"/>
                <a:gd name="T9" fmla="*/ 0 h 8"/>
              </a:gdLst>
              <a:ahLst/>
              <a:cxnLst>
                <a:cxn ang="0">
                  <a:pos x="T0" y="T1"/>
                </a:cxn>
                <a:cxn ang="0">
                  <a:pos x="T2" y="T3"/>
                </a:cxn>
                <a:cxn ang="0">
                  <a:pos x="T4" y="T5"/>
                </a:cxn>
                <a:cxn ang="0">
                  <a:pos x="T6" y="T7"/>
                </a:cxn>
                <a:cxn ang="0">
                  <a:pos x="T8" y="T9"/>
                </a:cxn>
              </a:cxnLst>
              <a:rect l="0" t="0" r="r" b="b"/>
              <a:pathLst>
                <a:path w="32" h="8">
                  <a:moveTo>
                    <a:pt x="20" y="0"/>
                  </a:moveTo>
                  <a:cubicBezTo>
                    <a:pt x="7" y="0"/>
                    <a:pt x="7" y="0"/>
                    <a:pt x="7" y="0"/>
                  </a:cubicBezTo>
                  <a:cubicBezTo>
                    <a:pt x="5" y="2"/>
                    <a:pt x="2" y="5"/>
                    <a:pt x="0" y="8"/>
                  </a:cubicBezTo>
                  <a:cubicBezTo>
                    <a:pt x="32" y="8"/>
                    <a:pt x="32" y="8"/>
                    <a:pt x="32" y="8"/>
                  </a:cubicBezTo>
                  <a:cubicBezTo>
                    <a:pt x="29" y="6"/>
                    <a:pt x="24" y="3"/>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72" name="Freeform 29"/>
            <p:cNvSpPr>
              <a:spLocks noEditPoints="1"/>
            </p:cNvSpPr>
            <p:nvPr/>
          </p:nvSpPr>
          <p:spPr bwMode="auto">
            <a:xfrm>
              <a:off x="1363663" y="4092575"/>
              <a:ext cx="2055813" cy="1819275"/>
            </a:xfrm>
            <a:custGeom>
              <a:avLst/>
              <a:gdLst>
                <a:gd name="T0" fmla="*/ 10 w 548"/>
                <a:gd name="T1" fmla="*/ 485 h 485"/>
                <a:gd name="T2" fmla="*/ 528 w 548"/>
                <a:gd name="T3" fmla="*/ 338 h 485"/>
                <a:gd name="T4" fmla="*/ 476 w 548"/>
                <a:gd name="T5" fmla="*/ 271 h 485"/>
                <a:gd name="T6" fmla="*/ 410 w 548"/>
                <a:gd name="T7" fmla="*/ 213 h 485"/>
                <a:gd name="T8" fmla="*/ 410 w 548"/>
                <a:gd name="T9" fmla="*/ 279 h 485"/>
                <a:gd name="T10" fmla="*/ 402 w 548"/>
                <a:gd name="T11" fmla="*/ 338 h 485"/>
                <a:gd name="T12" fmla="*/ 336 w 548"/>
                <a:gd name="T13" fmla="*/ 404 h 485"/>
                <a:gd name="T14" fmla="*/ 212 w 548"/>
                <a:gd name="T15" fmla="*/ 404 h 485"/>
                <a:gd name="T16" fmla="*/ 146 w 548"/>
                <a:gd name="T17" fmla="*/ 346 h 485"/>
                <a:gd name="T18" fmla="*/ 146 w 548"/>
                <a:gd name="T19" fmla="*/ 412 h 485"/>
                <a:gd name="T20" fmla="*/ 212 w 548"/>
                <a:gd name="T21" fmla="*/ 412 h 485"/>
                <a:gd name="T22" fmla="*/ 344 w 548"/>
                <a:gd name="T23" fmla="*/ 412 h 485"/>
                <a:gd name="T24" fmla="*/ 468 w 548"/>
                <a:gd name="T25" fmla="*/ 412 h 485"/>
                <a:gd name="T26" fmla="*/ 468 w 548"/>
                <a:gd name="T27" fmla="*/ 346 h 485"/>
                <a:gd name="T28" fmla="*/ 476 w 548"/>
                <a:gd name="T29" fmla="*/ 404 h 485"/>
                <a:gd name="T30" fmla="*/ 270 w 548"/>
                <a:gd name="T31" fmla="*/ 72 h 485"/>
                <a:gd name="T32" fmla="*/ 204 w 548"/>
                <a:gd name="T33" fmla="*/ 72 h 485"/>
                <a:gd name="T34" fmla="*/ 204 w 548"/>
                <a:gd name="T35" fmla="*/ 138 h 485"/>
                <a:gd name="T36" fmla="*/ 80 w 548"/>
                <a:gd name="T37" fmla="*/ 20 h 485"/>
                <a:gd name="T38" fmla="*/ 80 w 548"/>
                <a:gd name="T39" fmla="*/ 80 h 485"/>
                <a:gd name="T40" fmla="*/ 72 w 548"/>
                <a:gd name="T41" fmla="*/ 138 h 485"/>
                <a:gd name="T42" fmla="*/ 20 w 548"/>
                <a:gd name="T43" fmla="*/ 279 h 485"/>
                <a:gd name="T44" fmla="*/ 20 w 548"/>
                <a:gd name="T45" fmla="*/ 213 h 485"/>
                <a:gd name="T46" fmla="*/ 138 w 548"/>
                <a:gd name="T47" fmla="*/ 271 h 485"/>
                <a:gd name="T48" fmla="*/ 138 w 548"/>
                <a:gd name="T49" fmla="*/ 205 h 485"/>
                <a:gd name="T50" fmla="*/ 146 w 548"/>
                <a:gd name="T51" fmla="*/ 146 h 485"/>
                <a:gd name="T52" fmla="*/ 212 w 548"/>
                <a:gd name="T53" fmla="*/ 138 h 485"/>
                <a:gd name="T54" fmla="*/ 336 w 548"/>
                <a:gd name="T55" fmla="*/ 80 h 485"/>
                <a:gd name="T56" fmla="*/ 402 w 548"/>
                <a:gd name="T57" fmla="*/ 138 h 485"/>
                <a:gd name="T58" fmla="*/ 402 w 548"/>
                <a:gd name="T59" fmla="*/ 72 h 485"/>
                <a:gd name="T60" fmla="*/ 72 w 548"/>
                <a:gd name="T61" fmla="*/ 20 h 485"/>
                <a:gd name="T62" fmla="*/ 389 w 548"/>
                <a:gd name="T63" fmla="*/ 209 h 485"/>
                <a:gd name="T64" fmla="*/ 505 w 548"/>
                <a:gd name="T65" fmla="*/ 76 h 485"/>
                <a:gd name="T66" fmla="*/ 504 w 548"/>
                <a:gd name="T67" fmla="*/ 70 h 485"/>
                <a:gd name="T68" fmla="*/ 500 w 548"/>
                <a:gd name="T69" fmla="*/ 66 h 485"/>
                <a:gd name="T70" fmla="*/ 493 w 548"/>
                <a:gd name="T71" fmla="*/ 64 h 485"/>
                <a:gd name="T72" fmla="*/ 429 w 548"/>
                <a:gd name="T73" fmla="*/ 90 h 485"/>
                <a:gd name="T74" fmla="*/ 249 w 548"/>
                <a:gd name="T75" fmla="*/ 278 h 485"/>
                <a:gd name="T76" fmla="*/ 41 w 548"/>
                <a:gd name="T77" fmla="*/ 412 h 485"/>
                <a:gd name="T78" fmla="*/ 80 w 548"/>
                <a:gd name="T79" fmla="*/ 364 h 485"/>
                <a:gd name="T80" fmla="*/ 138 w 548"/>
                <a:gd name="T81" fmla="*/ 279 h 485"/>
                <a:gd name="T82" fmla="*/ 146 w 548"/>
                <a:gd name="T83" fmla="*/ 271 h 485"/>
                <a:gd name="T84" fmla="*/ 270 w 548"/>
                <a:gd name="T85" fmla="*/ 213 h 485"/>
                <a:gd name="T86" fmla="*/ 278 w 548"/>
                <a:gd name="T87" fmla="*/ 205 h 485"/>
                <a:gd name="T88" fmla="*/ 344 w 548"/>
                <a:gd name="T89" fmla="*/ 146 h 485"/>
                <a:gd name="T90" fmla="*/ 418 w 548"/>
                <a:gd name="T91" fmla="*/ 138 h 485"/>
                <a:gd name="T92" fmla="*/ 410 w 548"/>
                <a:gd name="T93" fmla="*/ 20 h 485"/>
                <a:gd name="T94" fmla="*/ 528 w 548"/>
                <a:gd name="T95" fmla="*/ 72 h 485"/>
                <a:gd name="T96" fmla="*/ 528 w 548"/>
                <a:gd name="T97" fmla="*/ 80 h 485"/>
                <a:gd name="T98" fmla="*/ 476 w 548"/>
                <a:gd name="T99" fmla="*/ 205 h 485"/>
                <a:gd name="T100" fmla="*/ 468 w 548"/>
                <a:gd name="T101" fmla="*/ 205 h 485"/>
                <a:gd name="T102" fmla="*/ 344 w 548"/>
                <a:gd name="T103" fmla="*/ 218 h 485"/>
                <a:gd name="T104" fmla="*/ 336 w 548"/>
                <a:gd name="T105" fmla="*/ 338 h 485"/>
                <a:gd name="T106" fmla="*/ 212 w 548"/>
                <a:gd name="T107" fmla="*/ 293 h 485"/>
                <a:gd name="T108" fmla="*/ 99 w 548"/>
                <a:gd name="T109" fmla="*/ 404 h 485"/>
                <a:gd name="T110" fmla="*/ 72 w 548"/>
                <a:gd name="T111" fmla="*/ 438 h 485"/>
                <a:gd name="T112" fmla="*/ 528 w 548"/>
                <a:gd name="T113" fmla="*/ 41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8" h="485">
                  <a:moveTo>
                    <a:pt x="538" y="0"/>
                  </a:moveTo>
                  <a:cubicBezTo>
                    <a:pt x="10" y="0"/>
                    <a:pt x="10" y="0"/>
                    <a:pt x="10" y="0"/>
                  </a:cubicBezTo>
                  <a:cubicBezTo>
                    <a:pt x="4" y="0"/>
                    <a:pt x="0" y="4"/>
                    <a:pt x="0" y="10"/>
                  </a:cubicBezTo>
                  <a:cubicBezTo>
                    <a:pt x="0" y="465"/>
                    <a:pt x="0" y="465"/>
                    <a:pt x="0" y="465"/>
                  </a:cubicBezTo>
                  <a:cubicBezTo>
                    <a:pt x="0" y="475"/>
                    <a:pt x="0" y="475"/>
                    <a:pt x="0" y="475"/>
                  </a:cubicBezTo>
                  <a:cubicBezTo>
                    <a:pt x="0" y="480"/>
                    <a:pt x="4" y="485"/>
                    <a:pt x="10" y="485"/>
                  </a:cubicBezTo>
                  <a:cubicBezTo>
                    <a:pt x="35" y="485"/>
                    <a:pt x="35" y="485"/>
                    <a:pt x="35" y="485"/>
                  </a:cubicBezTo>
                  <a:cubicBezTo>
                    <a:pt x="538" y="485"/>
                    <a:pt x="538" y="485"/>
                    <a:pt x="538" y="485"/>
                  </a:cubicBezTo>
                  <a:cubicBezTo>
                    <a:pt x="544" y="485"/>
                    <a:pt x="548" y="480"/>
                    <a:pt x="548" y="475"/>
                  </a:cubicBezTo>
                  <a:cubicBezTo>
                    <a:pt x="548" y="10"/>
                    <a:pt x="548" y="10"/>
                    <a:pt x="548" y="10"/>
                  </a:cubicBezTo>
                  <a:cubicBezTo>
                    <a:pt x="548" y="4"/>
                    <a:pt x="544" y="0"/>
                    <a:pt x="538" y="0"/>
                  </a:cubicBezTo>
                  <a:close/>
                  <a:moveTo>
                    <a:pt x="528" y="338"/>
                  </a:moveTo>
                  <a:cubicBezTo>
                    <a:pt x="476" y="338"/>
                    <a:pt x="476" y="338"/>
                    <a:pt x="476" y="338"/>
                  </a:cubicBezTo>
                  <a:cubicBezTo>
                    <a:pt x="476" y="279"/>
                    <a:pt x="476" y="279"/>
                    <a:pt x="476" y="279"/>
                  </a:cubicBezTo>
                  <a:cubicBezTo>
                    <a:pt x="528" y="279"/>
                    <a:pt x="528" y="279"/>
                    <a:pt x="528" y="279"/>
                  </a:cubicBezTo>
                  <a:cubicBezTo>
                    <a:pt x="528" y="299"/>
                    <a:pt x="528" y="319"/>
                    <a:pt x="528" y="338"/>
                  </a:cubicBezTo>
                  <a:close/>
                  <a:moveTo>
                    <a:pt x="528" y="271"/>
                  </a:moveTo>
                  <a:cubicBezTo>
                    <a:pt x="476" y="271"/>
                    <a:pt x="476" y="271"/>
                    <a:pt x="476" y="271"/>
                  </a:cubicBezTo>
                  <a:cubicBezTo>
                    <a:pt x="476" y="213"/>
                    <a:pt x="476" y="213"/>
                    <a:pt x="476" y="213"/>
                  </a:cubicBezTo>
                  <a:cubicBezTo>
                    <a:pt x="528" y="213"/>
                    <a:pt x="528" y="213"/>
                    <a:pt x="528" y="213"/>
                  </a:cubicBezTo>
                  <a:cubicBezTo>
                    <a:pt x="528" y="232"/>
                    <a:pt x="528" y="252"/>
                    <a:pt x="528" y="271"/>
                  </a:cubicBezTo>
                  <a:close/>
                  <a:moveTo>
                    <a:pt x="468" y="271"/>
                  </a:moveTo>
                  <a:cubicBezTo>
                    <a:pt x="410" y="271"/>
                    <a:pt x="410" y="271"/>
                    <a:pt x="410" y="271"/>
                  </a:cubicBezTo>
                  <a:cubicBezTo>
                    <a:pt x="410" y="213"/>
                    <a:pt x="410" y="213"/>
                    <a:pt x="410" y="213"/>
                  </a:cubicBezTo>
                  <a:cubicBezTo>
                    <a:pt x="468" y="213"/>
                    <a:pt x="468" y="213"/>
                    <a:pt x="468" y="213"/>
                  </a:cubicBezTo>
                  <a:lnTo>
                    <a:pt x="468" y="271"/>
                  </a:lnTo>
                  <a:close/>
                  <a:moveTo>
                    <a:pt x="468" y="279"/>
                  </a:moveTo>
                  <a:cubicBezTo>
                    <a:pt x="468" y="338"/>
                    <a:pt x="468" y="338"/>
                    <a:pt x="468" y="338"/>
                  </a:cubicBezTo>
                  <a:cubicBezTo>
                    <a:pt x="410" y="338"/>
                    <a:pt x="410" y="338"/>
                    <a:pt x="410" y="338"/>
                  </a:cubicBezTo>
                  <a:cubicBezTo>
                    <a:pt x="410" y="279"/>
                    <a:pt x="410" y="279"/>
                    <a:pt x="410" y="279"/>
                  </a:cubicBezTo>
                  <a:lnTo>
                    <a:pt x="468" y="279"/>
                  </a:lnTo>
                  <a:close/>
                  <a:moveTo>
                    <a:pt x="402" y="338"/>
                  </a:moveTo>
                  <a:cubicBezTo>
                    <a:pt x="344" y="338"/>
                    <a:pt x="344" y="338"/>
                    <a:pt x="344" y="338"/>
                  </a:cubicBezTo>
                  <a:cubicBezTo>
                    <a:pt x="344" y="279"/>
                    <a:pt x="344" y="279"/>
                    <a:pt x="344" y="279"/>
                  </a:cubicBezTo>
                  <a:cubicBezTo>
                    <a:pt x="402" y="279"/>
                    <a:pt x="402" y="279"/>
                    <a:pt x="402" y="279"/>
                  </a:cubicBezTo>
                  <a:lnTo>
                    <a:pt x="402" y="338"/>
                  </a:lnTo>
                  <a:close/>
                  <a:moveTo>
                    <a:pt x="402" y="346"/>
                  </a:moveTo>
                  <a:cubicBezTo>
                    <a:pt x="402" y="404"/>
                    <a:pt x="402" y="404"/>
                    <a:pt x="402" y="404"/>
                  </a:cubicBezTo>
                  <a:cubicBezTo>
                    <a:pt x="344" y="404"/>
                    <a:pt x="344" y="404"/>
                    <a:pt x="344" y="404"/>
                  </a:cubicBezTo>
                  <a:cubicBezTo>
                    <a:pt x="344" y="346"/>
                    <a:pt x="344" y="346"/>
                    <a:pt x="344" y="346"/>
                  </a:cubicBezTo>
                  <a:lnTo>
                    <a:pt x="402" y="346"/>
                  </a:lnTo>
                  <a:close/>
                  <a:moveTo>
                    <a:pt x="336" y="404"/>
                  </a:moveTo>
                  <a:cubicBezTo>
                    <a:pt x="278" y="404"/>
                    <a:pt x="278" y="404"/>
                    <a:pt x="278" y="404"/>
                  </a:cubicBezTo>
                  <a:cubicBezTo>
                    <a:pt x="278" y="346"/>
                    <a:pt x="278" y="346"/>
                    <a:pt x="278" y="346"/>
                  </a:cubicBezTo>
                  <a:cubicBezTo>
                    <a:pt x="336" y="346"/>
                    <a:pt x="336" y="346"/>
                    <a:pt x="336" y="346"/>
                  </a:cubicBezTo>
                  <a:lnTo>
                    <a:pt x="336" y="404"/>
                  </a:lnTo>
                  <a:close/>
                  <a:moveTo>
                    <a:pt x="270" y="404"/>
                  </a:moveTo>
                  <a:cubicBezTo>
                    <a:pt x="212" y="404"/>
                    <a:pt x="212" y="404"/>
                    <a:pt x="212" y="404"/>
                  </a:cubicBezTo>
                  <a:cubicBezTo>
                    <a:pt x="212" y="346"/>
                    <a:pt x="212" y="346"/>
                    <a:pt x="212" y="346"/>
                  </a:cubicBezTo>
                  <a:cubicBezTo>
                    <a:pt x="270" y="346"/>
                    <a:pt x="270" y="346"/>
                    <a:pt x="270" y="346"/>
                  </a:cubicBezTo>
                  <a:lnTo>
                    <a:pt x="270" y="404"/>
                  </a:lnTo>
                  <a:close/>
                  <a:moveTo>
                    <a:pt x="204" y="404"/>
                  </a:moveTo>
                  <a:cubicBezTo>
                    <a:pt x="146" y="404"/>
                    <a:pt x="146" y="404"/>
                    <a:pt x="146" y="404"/>
                  </a:cubicBezTo>
                  <a:cubicBezTo>
                    <a:pt x="146" y="346"/>
                    <a:pt x="146" y="346"/>
                    <a:pt x="146" y="346"/>
                  </a:cubicBezTo>
                  <a:cubicBezTo>
                    <a:pt x="204" y="346"/>
                    <a:pt x="204" y="346"/>
                    <a:pt x="204" y="346"/>
                  </a:cubicBezTo>
                  <a:lnTo>
                    <a:pt x="204" y="404"/>
                  </a:lnTo>
                  <a:close/>
                  <a:moveTo>
                    <a:pt x="204" y="412"/>
                  </a:moveTo>
                  <a:cubicBezTo>
                    <a:pt x="204" y="465"/>
                    <a:pt x="204" y="465"/>
                    <a:pt x="204" y="465"/>
                  </a:cubicBezTo>
                  <a:cubicBezTo>
                    <a:pt x="184" y="465"/>
                    <a:pt x="164" y="465"/>
                    <a:pt x="146" y="465"/>
                  </a:cubicBezTo>
                  <a:cubicBezTo>
                    <a:pt x="146" y="412"/>
                    <a:pt x="146" y="412"/>
                    <a:pt x="146" y="412"/>
                  </a:cubicBezTo>
                  <a:lnTo>
                    <a:pt x="204" y="412"/>
                  </a:lnTo>
                  <a:close/>
                  <a:moveTo>
                    <a:pt x="212" y="412"/>
                  </a:moveTo>
                  <a:cubicBezTo>
                    <a:pt x="270" y="412"/>
                    <a:pt x="270" y="412"/>
                    <a:pt x="270" y="412"/>
                  </a:cubicBezTo>
                  <a:cubicBezTo>
                    <a:pt x="270" y="465"/>
                    <a:pt x="270" y="465"/>
                    <a:pt x="270" y="465"/>
                  </a:cubicBezTo>
                  <a:cubicBezTo>
                    <a:pt x="251" y="465"/>
                    <a:pt x="231" y="465"/>
                    <a:pt x="212" y="465"/>
                  </a:cubicBezTo>
                  <a:lnTo>
                    <a:pt x="212" y="412"/>
                  </a:lnTo>
                  <a:close/>
                  <a:moveTo>
                    <a:pt x="278" y="412"/>
                  </a:moveTo>
                  <a:cubicBezTo>
                    <a:pt x="336" y="412"/>
                    <a:pt x="336" y="412"/>
                    <a:pt x="336" y="412"/>
                  </a:cubicBezTo>
                  <a:cubicBezTo>
                    <a:pt x="336" y="465"/>
                    <a:pt x="336" y="465"/>
                    <a:pt x="336" y="465"/>
                  </a:cubicBezTo>
                  <a:cubicBezTo>
                    <a:pt x="317" y="465"/>
                    <a:pt x="298" y="465"/>
                    <a:pt x="278" y="465"/>
                  </a:cubicBezTo>
                  <a:lnTo>
                    <a:pt x="278" y="412"/>
                  </a:lnTo>
                  <a:close/>
                  <a:moveTo>
                    <a:pt x="344" y="412"/>
                  </a:moveTo>
                  <a:cubicBezTo>
                    <a:pt x="402" y="412"/>
                    <a:pt x="402" y="412"/>
                    <a:pt x="402" y="412"/>
                  </a:cubicBezTo>
                  <a:cubicBezTo>
                    <a:pt x="402" y="465"/>
                    <a:pt x="402" y="465"/>
                    <a:pt x="402" y="465"/>
                  </a:cubicBezTo>
                  <a:cubicBezTo>
                    <a:pt x="384" y="465"/>
                    <a:pt x="364" y="465"/>
                    <a:pt x="344" y="465"/>
                  </a:cubicBezTo>
                  <a:lnTo>
                    <a:pt x="344" y="412"/>
                  </a:lnTo>
                  <a:close/>
                  <a:moveTo>
                    <a:pt x="410" y="412"/>
                  </a:moveTo>
                  <a:cubicBezTo>
                    <a:pt x="468" y="412"/>
                    <a:pt x="468" y="412"/>
                    <a:pt x="468" y="412"/>
                  </a:cubicBezTo>
                  <a:cubicBezTo>
                    <a:pt x="468" y="465"/>
                    <a:pt x="468" y="465"/>
                    <a:pt x="468" y="465"/>
                  </a:cubicBezTo>
                  <a:cubicBezTo>
                    <a:pt x="452" y="465"/>
                    <a:pt x="432" y="465"/>
                    <a:pt x="410" y="465"/>
                  </a:cubicBezTo>
                  <a:lnTo>
                    <a:pt x="410" y="412"/>
                  </a:lnTo>
                  <a:close/>
                  <a:moveTo>
                    <a:pt x="410" y="404"/>
                  </a:moveTo>
                  <a:cubicBezTo>
                    <a:pt x="410" y="346"/>
                    <a:pt x="410" y="346"/>
                    <a:pt x="410" y="346"/>
                  </a:cubicBezTo>
                  <a:cubicBezTo>
                    <a:pt x="468" y="346"/>
                    <a:pt x="468" y="346"/>
                    <a:pt x="468" y="346"/>
                  </a:cubicBezTo>
                  <a:cubicBezTo>
                    <a:pt x="468" y="404"/>
                    <a:pt x="468" y="404"/>
                    <a:pt x="468" y="404"/>
                  </a:cubicBezTo>
                  <a:lnTo>
                    <a:pt x="410" y="404"/>
                  </a:lnTo>
                  <a:close/>
                  <a:moveTo>
                    <a:pt x="476" y="346"/>
                  </a:moveTo>
                  <a:cubicBezTo>
                    <a:pt x="528" y="346"/>
                    <a:pt x="528" y="346"/>
                    <a:pt x="528" y="346"/>
                  </a:cubicBezTo>
                  <a:cubicBezTo>
                    <a:pt x="528" y="367"/>
                    <a:pt x="528" y="387"/>
                    <a:pt x="528" y="404"/>
                  </a:cubicBezTo>
                  <a:cubicBezTo>
                    <a:pt x="476" y="404"/>
                    <a:pt x="476" y="404"/>
                    <a:pt x="476" y="404"/>
                  </a:cubicBezTo>
                  <a:lnTo>
                    <a:pt x="476" y="346"/>
                  </a:lnTo>
                  <a:close/>
                  <a:moveTo>
                    <a:pt x="270" y="72"/>
                  </a:moveTo>
                  <a:cubicBezTo>
                    <a:pt x="212" y="72"/>
                    <a:pt x="212" y="72"/>
                    <a:pt x="212" y="72"/>
                  </a:cubicBezTo>
                  <a:cubicBezTo>
                    <a:pt x="212" y="20"/>
                    <a:pt x="212" y="20"/>
                    <a:pt x="212" y="20"/>
                  </a:cubicBezTo>
                  <a:cubicBezTo>
                    <a:pt x="231" y="20"/>
                    <a:pt x="251" y="20"/>
                    <a:pt x="270" y="20"/>
                  </a:cubicBezTo>
                  <a:lnTo>
                    <a:pt x="270" y="72"/>
                  </a:lnTo>
                  <a:close/>
                  <a:moveTo>
                    <a:pt x="278" y="20"/>
                  </a:moveTo>
                  <a:cubicBezTo>
                    <a:pt x="298" y="20"/>
                    <a:pt x="317" y="20"/>
                    <a:pt x="336" y="20"/>
                  </a:cubicBezTo>
                  <a:cubicBezTo>
                    <a:pt x="336" y="72"/>
                    <a:pt x="336" y="72"/>
                    <a:pt x="336" y="72"/>
                  </a:cubicBezTo>
                  <a:cubicBezTo>
                    <a:pt x="278" y="72"/>
                    <a:pt x="278" y="72"/>
                    <a:pt x="278" y="72"/>
                  </a:cubicBezTo>
                  <a:lnTo>
                    <a:pt x="278" y="20"/>
                  </a:lnTo>
                  <a:close/>
                  <a:moveTo>
                    <a:pt x="204" y="72"/>
                  </a:moveTo>
                  <a:cubicBezTo>
                    <a:pt x="146" y="72"/>
                    <a:pt x="146" y="72"/>
                    <a:pt x="146" y="72"/>
                  </a:cubicBezTo>
                  <a:cubicBezTo>
                    <a:pt x="146" y="20"/>
                    <a:pt x="146" y="20"/>
                    <a:pt x="146" y="20"/>
                  </a:cubicBezTo>
                  <a:cubicBezTo>
                    <a:pt x="164" y="20"/>
                    <a:pt x="184" y="20"/>
                    <a:pt x="204" y="20"/>
                  </a:cubicBezTo>
                  <a:lnTo>
                    <a:pt x="204" y="72"/>
                  </a:lnTo>
                  <a:close/>
                  <a:moveTo>
                    <a:pt x="204" y="80"/>
                  </a:moveTo>
                  <a:cubicBezTo>
                    <a:pt x="204" y="138"/>
                    <a:pt x="204" y="138"/>
                    <a:pt x="204" y="138"/>
                  </a:cubicBezTo>
                  <a:cubicBezTo>
                    <a:pt x="146" y="138"/>
                    <a:pt x="146" y="138"/>
                    <a:pt x="146" y="138"/>
                  </a:cubicBezTo>
                  <a:cubicBezTo>
                    <a:pt x="146" y="80"/>
                    <a:pt x="146" y="80"/>
                    <a:pt x="146" y="80"/>
                  </a:cubicBezTo>
                  <a:lnTo>
                    <a:pt x="204" y="80"/>
                  </a:lnTo>
                  <a:close/>
                  <a:moveTo>
                    <a:pt x="138" y="72"/>
                  </a:moveTo>
                  <a:cubicBezTo>
                    <a:pt x="80" y="72"/>
                    <a:pt x="80" y="72"/>
                    <a:pt x="80" y="72"/>
                  </a:cubicBezTo>
                  <a:cubicBezTo>
                    <a:pt x="80" y="20"/>
                    <a:pt x="80" y="20"/>
                    <a:pt x="80" y="20"/>
                  </a:cubicBezTo>
                  <a:cubicBezTo>
                    <a:pt x="97" y="20"/>
                    <a:pt x="116" y="20"/>
                    <a:pt x="138" y="20"/>
                  </a:cubicBezTo>
                  <a:lnTo>
                    <a:pt x="138" y="72"/>
                  </a:lnTo>
                  <a:close/>
                  <a:moveTo>
                    <a:pt x="138" y="80"/>
                  </a:moveTo>
                  <a:cubicBezTo>
                    <a:pt x="138" y="138"/>
                    <a:pt x="138" y="138"/>
                    <a:pt x="138" y="138"/>
                  </a:cubicBezTo>
                  <a:cubicBezTo>
                    <a:pt x="80" y="138"/>
                    <a:pt x="80" y="138"/>
                    <a:pt x="80" y="138"/>
                  </a:cubicBezTo>
                  <a:cubicBezTo>
                    <a:pt x="80" y="80"/>
                    <a:pt x="80" y="80"/>
                    <a:pt x="80" y="80"/>
                  </a:cubicBezTo>
                  <a:lnTo>
                    <a:pt x="138" y="80"/>
                  </a:lnTo>
                  <a:close/>
                  <a:moveTo>
                    <a:pt x="72" y="138"/>
                  </a:moveTo>
                  <a:cubicBezTo>
                    <a:pt x="20" y="138"/>
                    <a:pt x="20" y="138"/>
                    <a:pt x="20" y="138"/>
                  </a:cubicBezTo>
                  <a:cubicBezTo>
                    <a:pt x="20" y="117"/>
                    <a:pt x="20" y="97"/>
                    <a:pt x="20" y="80"/>
                  </a:cubicBezTo>
                  <a:cubicBezTo>
                    <a:pt x="72" y="80"/>
                    <a:pt x="72" y="80"/>
                    <a:pt x="72" y="80"/>
                  </a:cubicBezTo>
                  <a:lnTo>
                    <a:pt x="72" y="138"/>
                  </a:lnTo>
                  <a:close/>
                  <a:moveTo>
                    <a:pt x="20" y="146"/>
                  </a:moveTo>
                  <a:cubicBezTo>
                    <a:pt x="72" y="146"/>
                    <a:pt x="72" y="146"/>
                    <a:pt x="72" y="146"/>
                  </a:cubicBezTo>
                  <a:cubicBezTo>
                    <a:pt x="72" y="205"/>
                    <a:pt x="72" y="205"/>
                    <a:pt x="72" y="205"/>
                  </a:cubicBezTo>
                  <a:cubicBezTo>
                    <a:pt x="20" y="205"/>
                    <a:pt x="20" y="205"/>
                    <a:pt x="20" y="205"/>
                  </a:cubicBezTo>
                  <a:cubicBezTo>
                    <a:pt x="20" y="185"/>
                    <a:pt x="20" y="165"/>
                    <a:pt x="20" y="146"/>
                  </a:cubicBezTo>
                  <a:close/>
                  <a:moveTo>
                    <a:pt x="20" y="279"/>
                  </a:moveTo>
                  <a:cubicBezTo>
                    <a:pt x="72" y="279"/>
                    <a:pt x="72" y="279"/>
                    <a:pt x="72" y="279"/>
                  </a:cubicBezTo>
                  <a:cubicBezTo>
                    <a:pt x="72" y="338"/>
                    <a:pt x="72" y="338"/>
                    <a:pt x="72" y="338"/>
                  </a:cubicBezTo>
                  <a:cubicBezTo>
                    <a:pt x="20" y="338"/>
                    <a:pt x="20" y="338"/>
                    <a:pt x="20" y="338"/>
                  </a:cubicBezTo>
                  <a:cubicBezTo>
                    <a:pt x="20" y="319"/>
                    <a:pt x="20" y="299"/>
                    <a:pt x="20" y="279"/>
                  </a:cubicBezTo>
                  <a:close/>
                  <a:moveTo>
                    <a:pt x="20" y="271"/>
                  </a:moveTo>
                  <a:cubicBezTo>
                    <a:pt x="20" y="252"/>
                    <a:pt x="20" y="232"/>
                    <a:pt x="20" y="213"/>
                  </a:cubicBezTo>
                  <a:cubicBezTo>
                    <a:pt x="72" y="213"/>
                    <a:pt x="72" y="213"/>
                    <a:pt x="72" y="213"/>
                  </a:cubicBezTo>
                  <a:cubicBezTo>
                    <a:pt x="72" y="271"/>
                    <a:pt x="72" y="271"/>
                    <a:pt x="72" y="271"/>
                  </a:cubicBezTo>
                  <a:lnTo>
                    <a:pt x="20" y="271"/>
                  </a:lnTo>
                  <a:close/>
                  <a:moveTo>
                    <a:pt x="80" y="213"/>
                  </a:moveTo>
                  <a:cubicBezTo>
                    <a:pt x="138" y="213"/>
                    <a:pt x="138" y="213"/>
                    <a:pt x="138" y="213"/>
                  </a:cubicBezTo>
                  <a:cubicBezTo>
                    <a:pt x="138" y="271"/>
                    <a:pt x="138" y="271"/>
                    <a:pt x="138" y="271"/>
                  </a:cubicBezTo>
                  <a:cubicBezTo>
                    <a:pt x="80" y="271"/>
                    <a:pt x="80" y="271"/>
                    <a:pt x="80" y="271"/>
                  </a:cubicBezTo>
                  <a:lnTo>
                    <a:pt x="80" y="213"/>
                  </a:lnTo>
                  <a:close/>
                  <a:moveTo>
                    <a:pt x="80" y="205"/>
                  </a:moveTo>
                  <a:cubicBezTo>
                    <a:pt x="80" y="146"/>
                    <a:pt x="80" y="146"/>
                    <a:pt x="80" y="146"/>
                  </a:cubicBezTo>
                  <a:cubicBezTo>
                    <a:pt x="138" y="146"/>
                    <a:pt x="138" y="146"/>
                    <a:pt x="138" y="146"/>
                  </a:cubicBezTo>
                  <a:cubicBezTo>
                    <a:pt x="138" y="205"/>
                    <a:pt x="138" y="205"/>
                    <a:pt x="138" y="205"/>
                  </a:cubicBezTo>
                  <a:lnTo>
                    <a:pt x="80" y="205"/>
                  </a:lnTo>
                  <a:close/>
                  <a:moveTo>
                    <a:pt x="146" y="146"/>
                  </a:moveTo>
                  <a:cubicBezTo>
                    <a:pt x="204" y="146"/>
                    <a:pt x="204" y="146"/>
                    <a:pt x="204" y="146"/>
                  </a:cubicBezTo>
                  <a:cubicBezTo>
                    <a:pt x="204" y="205"/>
                    <a:pt x="204" y="205"/>
                    <a:pt x="204" y="205"/>
                  </a:cubicBezTo>
                  <a:cubicBezTo>
                    <a:pt x="146" y="205"/>
                    <a:pt x="146" y="205"/>
                    <a:pt x="146" y="205"/>
                  </a:cubicBezTo>
                  <a:lnTo>
                    <a:pt x="146" y="146"/>
                  </a:lnTo>
                  <a:close/>
                  <a:moveTo>
                    <a:pt x="212" y="146"/>
                  </a:moveTo>
                  <a:cubicBezTo>
                    <a:pt x="270" y="146"/>
                    <a:pt x="270" y="146"/>
                    <a:pt x="270" y="146"/>
                  </a:cubicBezTo>
                  <a:cubicBezTo>
                    <a:pt x="270" y="205"/>
                    <a:pt x="270" y="205"/>
                    <a:pt x="270" y="205"/>
                  </a:cubicBezTo>
                  <a:cubicBezTo>
                    <a:pt x="212" y="205"/>
                    <a:pt x="212" y="205"/>
                    <a:pt x="212" y="205"/>
                  </a:cubicBezTo>
                  <a:lnTo>
                    <a:pt x="212" y="146"/>
                  </a:lnTo>
                  <a:close/>
                  <a:moveTo>
                    <a:pt x="212" y="138"/>
                  </a:moveTo>
                  <a:cubicBezTo>
                    <a:pt x="212" y="80"/>
                    <a:pt x="212" y="80"/>
                    <a:pt x="212" y="80"/>
                  </a:cubicBezTo>
                  <a:cubicBezTo>
                    <a:pt x="270" y="80"/>
                    <a:pt x="270" y="80"/>
                    <a:pt x="270" y="80"/>
                  </a:cubicBezTo>
                  <a:cubicBezTo>
                    <a:pt x="270" y="138"/>
                    <a:pt x="270" y="138"/>
                    <a:pt x="270" y="138"/>
                  </a:cubicBezTo>
                  <a:lnTo>
                    <a:pt x="212" y="138"/>
                  </a:lnTo>
                  <a:close/>
                  <a:moveTo>
                    <a:pt x="278" y="80"/>
                  </a:moveTo>
                  <a:cubicBezTo>
                    <a:pt x="336" y="80"/>
                    <a:pt x="336" y="80"/>
                    <a:pt x="336" y="80"/>
                  </a:cubicBezTo>
                  <a:cubicBezTo>
                    <a:pt x="336" y="138"/>
                    <a:pt x="336" y="138"/>
                    <a:pt x="336" y="138"/>
                  </a:cubicBezTo>
                  <a:cubicBezTo>
                    <a:pt x="278" y="138"/>
                    <a:pt x="278" y="138"/>
                    <a:pt x="278" y="138"/>
                  </a:cubicBezTo>
                  <a:lnTo>
                    <a:pt x="278" y="80"/>
                  </a:lnTo>
                  <a:close/>
                  <a:moveTo>
                    <a:pt x="344" y="80"/>
                  </a:moveTo>
                  <a:cubicBezTo>
                    <a:pt x="402" y="80"/>
                    <a:pt x="402" y="80"/>
                    <a:pt x="402" y="80"/>
                  </a:cubicBezTo>
                  <a:cubicBezTo>
                    <a:pt x="402" y="138"/>
                    <a:pt x="402" y="138"/>
                    <a:pt x="402" y="138"/>
                  </a:cubicBezTo>
                  <a:cubicBezTo>
                    <a:pt x="344" y="138"/>
                    <a:pt x="344" y="138"/>
                    <a:pt x="344" y="138"/>
                  </a:cubicBezTo>
                  <a:lnTo>
                    <a:pt x="344" y="80"/>
                  </a:lnTo>
                  <a:close/>
                  <a:moveTo>
                    <a:pt x="344" y="72"/>
                  </a:moveTo>
                  <a:cubicBezTo>
                    <a:pt x="344" y="20"/>
                    <a:pt x="344" y="20"/>
                    <a:pt x="344" y="20"/>
                  </a:cubicBezTo>
                  <a:cubicBezTo>
                    <a:pt x="364" y="20"/>
                    <a:pt x="384" y="20"/>
                    <a:pt x="402" y="20"/>
                  </a:cubicBezTo>
                  <a:cubicBezTo>
                    <a:pt x="402" y="72"/>
                    <a:pt x="402" y="72"/>
                    <a:pt x="402" y="72"/>
                  </a:cubicBezTo>
                  <a:lnTo>
                    <a:pt x="344" y="72"/>
                  </a:lnTo>
                  <a:close/>
                  <a:moveTo>
                    <a:pt x="72" y="20"/>
                  </a:moveTo>
                  <a:cubicBezTo>
                    <a:pt x="72" y="72"/>
                    <a:pt x="72" y="72"/>
                    <a:pt x="72" y="72"/>
                  </a:cubicBezTo>
                  <a:cubicBezTo>
                    <a:pt x="20" y="72"/>
                    <a:pt x="20" y="72"/>
                    <a:pt x="20" y="72"/>
                  </a:cubicBezTo>
                  <a:cubicBezTo>
                    <a:pt x="20" y="43"/>
                    <a:pt x="20" y="23"/>
                    <a:pt x="20" y="20"/>
                  </a:cubicBezTo>
                  <a:cubicBezTo>
                    <a:pt x="23" y="20"/>
                    <a:pt x="43" y="20"/>
                    <a:pt x="72" y="20"/>
                  </a:cubicBezTo>
                  <a:close/>
                  <a:moveTo>
                    <a:pt x="42" y="465"/>
                  </a:moveTo>
                  <a:cubicBezTo>
                    <a:pt x="74" y="424"/>
                    <a:pt x="183" y="286"/>
                    <a:pt x="193" y="273"/>
                  </a:cubicBezTo>
                  <a:cubicBezTo>
                    <a:pt x="206" y="281"/>
                    <a:pt x="246" y="304"/>
                    <a:pt x="246" y="304"/>
                  </a:cubicBezTo>
                  <a:cubicBezTo>
                    <a:pt x="251" y="307"/>
                    <a:pt x="257" y="306"/>
                    <a:pt x="261" y="301"/>
                  </a:cubicBezTo>
                  <a:cubicBezTo>
                    <a:pt x="261" y="301"/>
                    <a:pt x="347" y="203"/>
                    <a:pt x="359" y="189"/>
                  </a:cubicBezTo>
                  <a:cubicBezTo>
                    <a:pt x="369" y="196"/>
                    <a:pt x="389" y="209"/>
                    <a:pt x="389" y="209"/>
                  </a:cubicBezTo>
                  <a:cubicBezTo>
                    <a:pt x="394" y="212"/>
                    <a:pt x="401" y="211"/>
                    <a:pt x="405" y="206"/>
                  </a:cubicBezTo>
                  <a:cubicBezTo>
                    <a:pt x="481" y="110"/>
                    <a:pt x="481" y="110"/>
                    <a:pt x="481" y="110"/>
                  </a:cubicBezTo>
                  <a:cubicBezTo>
                    <a:pt x="481" y="133"/>
                    <a:pt x="481" y="133"/>
                    <a:pt x="481" y="133"/>
                  </a:cubicBezTo>
                  <a:cubicBezTo>
                    <a:pt x="481" y="139"/>
                    <a:pt x="487" y="145"/>
                    <a:pt x="493" y="145"/>
                  </a:cubicBezTo>
                  <a:cubicBezTo>
                    <a:pt x="500" y="145"/>
                    <a:pt x="505" y="139"/>
                    <a:pt x="505" y="133"/>
                  </a:cubicBezTo>
                  <a:cubicBezTo>
                    <a:pt x="505" y="76"/>
                    <a:pt x="505" y="76"/>
                    <a:pt x="505" y="76"/>
                  </a:cubicBezTo>
                  <a:cubicBezTo>
                    <a:pt x="505" y="76"/>
                    <a:pt x="505" y="76"/>
                    <a:pt x="505" y="76"/>
                  </a:cubicBezTo>
                  <a:cubicBezTo>
                    <a:pt x="505" y="75"/>
                    <a:pt x="505" y="74"/>
                    <a:pt x="505" y="74"/>
                  </a:cubicBezTo>
                  <a:cubicBezTo>
                    <a:pt x="505" y="74"/>
                    <a:pt x="505" y="74"/>
                    <a:pt x="505" y="73"/>
                  </a:cubicBezTo>
                  <a:cubicBezTo>
                    <a:pt x="505" y="73"/>
                    <a:pt x="505" y="72"/>
                    <a:pt x="505" y="71"/>
                  </a:cubicBezTo>
                  <a:cubicBezTo>
                    <a:pt x="504" y="71"/>
                    <a:pt x="504" y="71"/>
                    <a:pt x="504" y="71"/>
                  </a:cubicBezTo>
                  <a:cubicBezTo>
                    <a:pt x="504" y="71"/>
                    <a:pt x="504" y="70"/>
                    <a:pt x="504" y="70"/>
                  </a:cubicBezTo>
                  <a:cubicBezTo>
                    <a:pt x="504" y="70"/>
                    <a:pt x="503" y="69"/>
                    <a:pt x="503" y="69"/>
                  </a:cubicBezTo>
                  <a:cubicBezTo>
                    <a:pt x="503" y="69"/>
                    <a:pt x="503" y="69"/>
                    <a:pt x="503" y="69"/>
                  </a:cubicBezTo>
                  <a:cubicBezTo>
                    <a:pt x="503" y="68"/>
                    <a:pt x="502" y="68"/>
                    <a:pt x="502" y="68"/>
                  </a:cubicBezTo>
                  <a:cubicBezTo>
                    <a:pt x="502" y="68"/>
                    <a:pt x="502" y="67"/>
                    <a:pt x="502" y="67"/>
                  </a:cubicBezTo>
                  <a:cubicBezTo>
                    <a:pt x="501" y="67"/>
                    <a:pt x="501" y="67"/>
                    <a:pt x="500" y="66"/>
                  </a:cubicBezTo>
                  <a:cubicBezTo>
                    <a:pt x="500" y="66"/>
                    <a:pt x="500" y="66"/>
                    <a:pt x="500" y="66"/>
                  </a:cubicBezTo>
                  <a:cubicBezTo>
                    <a:pt x="499" y="66"/>
                    <a:pt x="499" y="65"/>
                    <a:pt x="498" y="65"/>
                  </a:cubicBezTo>
                  <a:cubicBezTo>
                    <a:pt x="498" y="65"/>
                    <a:pt x="498" y="65"/>
                    <a:pt x="498" y="65"/>
                  </a:cubicBezTo>
                  <a:cubicBezTo>
                    <a:pt x="497" y="65"/>
                    <a:pt x="497" y="64"/>
                    <a:pt x="496" y="64"/>
                  </a:cubicBezTo>
                  <a:cubicBezTo>
                    <a:pt x="496" y="64"/>
                    <a:pt x="496" y="64"/>
                    <a:pt x="495" y="64"/>
                  </a:cubicBezTo>
                  <a:cubicBezTo>
                    <a:pt x="495" y="64"/>
                    <a:pt x="494" y="64"/>
                    <a:pt x="494" y="64"/>
                  </a:cubicBezTo>
                  <a:cubicBezTo>
                    <a:pt x="494" y="64"/>
                    <a:pt x="494" y="64"/>
                    <a:pt x="493" y="64"/>
                  </a:cubicBezTo>
                  <a:cubicBezTo>
                    <a:pt x="493" y="64"/>
                    <a:pt x="493" y="64"/>
                    <a:pt x="493" y="64"/>
                  </a:cubicBezTo>
                  <a:cubicBezTo>
                    <a:pt x="493" y="64"/>
                    <a:pt x="492" y="64"/>
                    <a:pt x="491" y="64"/>
                  </a:cubicBezTo>
                  <a:cubicBezTo>
                    <a:pt x="491" y="64"/>
                    <a:pt x="491" y="64"/>
                    <a:pt x="491" y="64"/>
                  </a:cubicBezTo>
                  <a:cubicBezTo>
                    <a:pt x="491" y="64"/>
                    <a:pt x="491" y="64"/>
                    <a:pt x="491" y="64"/>
                  </a:cubicBezTo>
                  <a:cubicBezTo>
                    <a:pt x="438" y="76"/>
                    <a:pt x="438" y="76"/>
                    <a:pt x="438" y="76"/>
                  </a:cubicBezTo>
                  <a:cubicBezTo>
                    <a:pt x="432" y="77"/>
                    <a:pt x="428" y="84"/>
                    <a:pt x="429" y="90"/>
                  </a:cubicBezTo>
                  <a:cubicBezTo>
                    <a:pt x="431" y="97"/>
                    <a:pt x="437" y="101"/>
                    <a:pt x="443" y="99"/>
                  </a:cubicBezTo>
                  <a:cubicBezTo>
                    <a:pt x="443" y="99"/>
                    <a:pt x="454" y="97"/>
                    <a:pt x="463" y="95"/>
                  </a:cubicBezTo>
                  <a:cubicBezTo>
                    <a:pt x="439" y="125"/>
                    <a:pt x="402" y="171"/>
                    <a:pt x="393" y="183"/>
                  </a:cubicBezTo>
                  <a:cubicBezTo>
                    <a:pt x="382" y="176"/>
                    <a:pt x="363" y="163"/>
                    <a:pt x="363" y="163"/>
                  </a:cubicBezTo>
                  <a:cubicBezTo>
                    <a:pt x="358" y="160"/>
                    <a:pt x="352" y="161"/>
                    <a:pt x="348" y="165"/>
                  </a:cubicBezTo>
                  <a:cubicBezTo>
                    <a:pt x="348" y="165"/>
                    <a:pt x="261" y="265"/>
                    <a:pt x="249" y="278"/>
                  </a:cubicBezTo>
                  <a:cubicBezTo>
                    <a:pt x="236" y="271"/>
                    <a:pt x="196" y="247"/>
                    <a:pt x="196" y="247"/>
                  </a:cubicBezTo>
                  <a:cubicBezTo>
                    <a:pt x="191" y="244"/>
                    <a:pt x="184" y="245"/>
                    <a:pt x="181" y="250"/>
                  </a:cubicBezTo>
                  <a:cubicBezTo>
                    <a:pt x="20" y="454"/>
                    <a:pt x="20" y="454"/>
                    <a:pt x="20" y="454"/>
                  </a:cubicBezTo>
                  <a:cubicBezTo>
                    <a:pt x="20" y="450"/>
                    <a:pt x="20" y="445"/>
                    <a:pt x="20" y="439"/>
                  </a:cubicBezTo>
                  <a:cubicBezTo>
                    <a:pt x="20" y="432"/>
                    <a:pt x="20" y="423"/>
                    <a:pt x="20" y="412"/>
                  </a:cubicBezTo>
                  <a:cubicBezTo>
                    <a:pt x="41" y="412"/>
                    <a:pt x="41" y="412"/>
                    <a:pt x="41" y="412"/>
                  </a:cubicBezTo>
                  <a:cubicBezTo>
                    <a:pt x="48" y="404"/>
                    <a:pt x="48" y="404"/>
                    <a:pt x="48" y="404"/>
                  </a:cubicBezTo>
                  <a:cubicBezTo>
                    <a:pt x="20" y="404"/>
                    <a:pt x="20" y="404"/>
                    <a:pt x="20" y="404"/>
                  </a:cubicBezTo>
                  <a:cubicBezTo>
                    <a:pt x="20" y="387"/>
                    <a:pt x="20" y="367"/>
                    <a:pt x="20" y="346"/>
                  </a:cubicBezTo>
                  <a:cubicBezTo>
                    <a:pt x="72" y="346"/>
                    <a:pt x="72" y="346"/>
                    <a:pt x="72" y="346"/>
                  </a:cubicBezTo>
                  <a:cubicBezTo>
                    <a:pt x="72" y="374"/>
                    <a:pt x="72" y="374"/>
                    <a:pt x="72" y="374"/>
                  </a:cubicBezTo>
                  <a:cubicBezTo>
                    <a:pt x="80" y="364"/>
                    <a:pt x="80" y="364"/>
                    <a:pt x="80" y="364"/>
                  </a:cubicBezTo>
                  <a:cubicBezTo>
                    <a:pt x="80" y="346"/>
                    <a:pt x="80" y="346"/>
                    <a:pt x="80" y="346"/>
                  </a:cubicBezTo>
                  <a:cubicBezTo>
                    <a:pt x="94" y="346"/>
                    <a:pt x="94" y="346"/>
                    <a:pt x="94" y="346"/>
                  </a:cubicBezTo>
                  <a:cubicBezTo>
                    <a:pt x="101" y="338"/>
                    <a:pt x="101" y="338"/>
                    <a:pt x="101" y="338"/>
                  </a:cubicBezTo>
                  <a:cubicBezTo>
                    <a:pt x="80" y="338"/>
                    <a:pt x="80" y="338"/>
                    <a:pt x="80" y="338"/>
                  </a:cubicBezTo>
                  <a:cubicBezTo>
                    <a:pt x="80" y="279"/>
                    <a:pt x="80" y="279"/>
                    <a:pt x="80" y="279"/>
                  </a:cubicBezTo>
                  <a:cubicBezTo>
                    <a:pt x="138" y="279"/>
                    <a:pt x="138" y="279"/>
                    <a:pt x="138" y="279"/>
                  </a:cubicBezTo>
                  <a:cubicBezTo>
                    <a:pt x="138" y="291"/>
                    <a:pt x="138" y="291"/>
                    <a:pt x="138" y="291"/>
                  </a:cubicBezTo>
                  <a:cubicBezTo>
                    <a:pt x="146" y="281"/>
                    <a:pt x="146" y="281"/>
                    <a:pt x="146" y="281"/>
                  </a:cubicBezTo>
                  <a:cubicBezTo>
                    <a:pt x="146" y="279"/>
                    <a:pt x="146" y="279"/>
                    <a:pt x="146" y="279"/>
                  </a:cubicBezTo>
                  <a:cubicBezTo>
                    <a:pt x="147" y="279"/>
                    <a:pt x="147" y="279"/>
                    <a:pt x="147" y="279"/>
                  </a:cubicBezTo>
                  <a:cubicBezTo>
                    <a:pt x="153" y="271"/>
                    <a:pt x="153" y="271"/>
                    <a:pt x="153" y="271"/>
                  </a:cubicBezTo>
                  <a:cubicBezTo>
                    <a:pt x="146" y="271"/>
                    <a:pt x="146" y="271"/>
                    <a:pt x="146" y="271"/>
                  </a:cubicBezTo>
                  <a:cubicBezTo>
                    <a:pt x="146" y="213"/>
                    <a:pt x="146" y="213"/>
                    <a:pt x="146" y="213"/>
                  </a:cubicBezTo>
                  <a:cubicBezTo>
                    <a:pt x="204" y="213"/>
                    <a:pt x="204" y="213"/>
                    <a:pt x="204" y="213"/>
                  </a:cubicBezTo>
                  <a:cubicBezTo>
                    <a:pt x="204" y="242"/>
                    <a:pt x="204" y="242"/>
                    <a:pt x="204" y="242"/>
                  </a:cubicBezTo>
                  <a:cubicBezTo>
                    <a:pt x="206" y="243"/>
                    <a:pt x="209" y="245"/>
                    <a:pt x="212" y="247"/>
                  </a:cubicBezTo>
                  <a:cubicBezTo>
                    <a:pt x="212" y="213"/>
                    <a:pt x="212" y="213"/>
                    <a:pt x="212" y="213"/>
                  </a:cubicBezTo>
                  <a:cubicBezTo>
                    <a:pt x="270" y="213"/>
                    <a:pt x="270" y="213"/>
                    <a:pt x="270" y="213"/>
                  </a:cubicBezTo>
                  <a:cubicBezTo>
                    <a:pt x="270" y="242"/>
                    <a:pt x="270" y="242"/>
                    <a:pt x="270" y="242"/>
                  </a:cubicBezTo>
                  <a:cubicBezTo>
                    <a:pt x="273" y="239"/>
                    <a:pt x="275" y="236"/>
                    <a:pt x="278" y="233"/>
                  </a:cubicBezTo>
                  <a:cubicBezTo>
                    <a:pt x="278" y="213"/>
                    <a:pt x="278" y="213"/>
                    <a:pt x="278" y="213"/>
                  </a:cubicBezTo>
                  <a:cubicBezTo>
                    <a:pt x="295" y="213"/>
                    <a:pt x="295" y="213"/>
                    <a:pt x="295" y="213"/>
                  </a:cubicBezTo>
                  <a:cubicBezTo>
                    <a:pt x="298" y="210"/>
                    <a:pt x="300" y="207"/>
                    <a:pt x="302" y="205"/>
                  </a:cubicBezTo>
                  <a:cubicBezTo>
                    <a:pt x="278" y="205"/>
                    <a:pt x="278" y="205"/>
                    <a:pt x="278" y="205"/>
                  </a:cubicBezTo>
                  <a:cubicBezTo>
                    <a:pt x="278" y="146"/>
                    <a:pt x="278" y="146"/>
                    <a:pt x="278" y="146"/>
                  </a:cubicBezTo>
                  <a:cubicBezTo>
                    <a:pt x="336" y="146"/>
                    <a:pt x="336" y="146"/>
                    <a:pt x="336" y="146"/>
                  </a:cubicBezTo>
                  <a:cubicBezTo>
                    <a:pt x="336" y="166"/>
                    <a:pt x="336" y="166"/>
                    <a:pt x="336" y="166"/>
                  </a:cubicBezTo>
                  <a:cubicBezTo>
                    <a:pt x="340" y="162"/>
                    <a:pt x="342" y="160"/>
                    <a:pt x="342" y="160"/>
                  </a:cubicBezTo>
                  <a:cubicBezTo>
                    <a:pt x="342" y="159"/>
                    <a:pt x="343" y="158"/>
                    <a:pt x="344" y="158"/>
                  </a:cubicBezTo>
                  <a:cubicBezTo>
                    <a:pt x="344" y="146"/>
                    <a:pt x="344" y="146"/>
                    <a:pt x="344" y="146"/>
                  </a:cubicBezTo>
                  <a:cubicBezTo>
                    <a:pt x="402" y="146"/>
                    <a:pt x="402" y="146"/>
                    <a:pt x="402" y="146"/>
                  </a:cubicBezTo>
                  <a:cubicBezTo>
                    <a:pt x="402" y="158"/>
                    <a:pt x="402" y="158"/>
                    <a:pt x="402" y="158"/>
                  </a:cubicBezTo>
                  <a:cubicBezTo>
                    <a:pt x="405" y="155"/>
                    <a:pt x="407" y="152"/>
                    <a:pt x="410" y="148"/>
                  </a:cubicBezTo>
                  <a:cubicBezTo>
                    <a:pt x="410" y="146"/>
                    <a:pt x="410" y="146"/>
                    <a:pt x="410" y="146"/>
                  </a:cubicBezTo>
                  <a:cubicBezTo>
                    <a:pt x="412" y="146"/>
                    <a:pt x="412" y="146"/>
                    <a:pt x="412" y="146"/>
                  </a:cubicBezTo>
                  <a:cubicBezTo>
                    <a:pt x="414" y="144"/>
                    <a:pt x="416" y="141"/>
                    <a:pt x="418" y="138"/>
                  </a:cubicBezTo>
                  <a:cubicBezTo>
                    <a:pt x="410" y="138"/>
                    <a:pt x="410" y="138"/>
                    <a:pt x="410" y="138"/>
                  </a:cubicBezTo>
                  <a:cubicBezTo>
                    <a:pt x="410" y="80"/>
                    <a:pt x="410" y="80"/>
                    <a:pt x="410" y="80"/>
                  </a:cubicBezTo>
                  <a:cubicBezTo>
                    <a:pt x="422" y="80"/>
                    <a:pt x="422" y="80"/>
                    <a:pt x="422" y="80"/>
                  </a:cubicBezTo>
                  <a:cubicBezTo>
                    <a:pt x="424" y="77"/>
                    <a:pt x="426" y="74"/>
                    <a:pt x="429" y="72"/>
                  </a:cubicBezTo>
                  <a:cubicBezTo>
                    <a:pt x="410" y="72"/>
                    <a:pt x="410" y="72"/>
                    <a:pt x="410" y="72"/>
                  </a:cubicBezTo>
                  <a:cubicBezTo>
                    <a:pt x="410" y="20"/>
                    <a:pt x="410" y="20"/>
                    <a:pt x="410" y="20"/>
                  </a:cubicBezTo>
                  <a:cubicBezTo>
                    <a:pt x="432" y="20"/>
                    <a:pt x="452" y="20"/>
                    <a:pt x="468" y="20"/>
                  </a:cubicBezTo>
                  <a:cubicBezTo>
                    <a:pt x="468" y="61"/>
                    <a:pt x="468" y="61"/>
                    <a:pt x="468" y="61"/>
                  </a:cubicBezTo>
                  <a:cubicBezTo>
                    <a:pt x="476" y="59"/>
                    <a:pt x="476" y="59"/>
                    <a:pt x="476" y="59"/>
                  </a:cubicBezTo>
                  <a:cubicBezTo>
                    <a:pt x="476" y="20"/>
                    <a:pt x="476" y="20"/>
                    <a:pt x="476" y="20"/>
                  </a:cubicBezTo>
                  <a:cubicBezTo>
                    <a:pt x="506" y="20"/>
                    <a:pt x="525" y="20"/>
                    <a:pt x="528" y="20"/>
                  </a:cubicBezTo>
                  <a:cubicBezTo>
                    <a:pt x="528" y="23"/>
                    <a:pt x="528" y="43"/>
                    <a:pt x="528" y="72"/>
                  </a:cubicBezTo>
                  <a:cubicBezTo>
                    <a:pt x="513" y="72"/>
                    <a:pt x="513" y="72"/>
                    <a:pt x="513" y="72"/>
                  </a:cubicBezTo>
                  <a:cubicBezTo>
                    <a:pt x="513" y="72"/>
                    <a:pt x="513" y="72"/>
                    <a:pt x="513" y="73"/>
                  </a:cubicBezTo>
                  <a:cubicBezTo>
                    <a:pt x="513" y="74"/>
                    <a:pt x="513" y="74"/>
                    <a:pt x="513" y="75"/>
                  </a:cubicBezTo>
                  <a:cubicBezTo>
                    <a:pt x="513" y="76"/>
                    <a:pt x="513" y="76"/>
                    <a:pt x="513" y="76"/>
                  </a:cubicBezTo>
                  <a:cubicBezTo>
                    <a:pt x="513" y="80"/>
                    <a:pt x="513" y="80"/>
                    <a:pt x="513" y="80"/>
                  </a:cubicBezTo>
                  <a:cubicBezTo>
                    <a:pt x="528" y="80"/>
                    <a:pt x="528" y="80"/>
                    <a:pt x="528" y="80"/>
                  </a:cubicBezTo>
                  <a:cubicBezTo>
                    <a:pt x="528" y="97"/>
                    <a:pt x="528" y="117"/>
                    <a:pt x="528" y="138"/>
                  </a:cubicBezTo>
                  <a:cubicBezTo>
                    <a:pt x="512" y="138"/>
                    <a:pt x="512" y="138"/>
                    <a:pt x="512" y="138"/>
                  </a:cubicBezTo>
                  <a:cubicBezTo>
                    <a:pt x="512" y="141"/>
                    <a:pt x="510" y="144"/>
                    <a:pt x="508" y="146"/>
                  </a:cubicBezTo>
                  <a:cubicBezTo>
                    <a:pt x="528" y="146"/>
                    <a:pt x="528" y="146"/>
                    <a:pt x="528" y="146"/>
                  </a:cubicBezTo>
                  <a:cubicBezTo>
                    <a:pt x="528" y="165"/>
                    <a:pt x="528" y="185"/>
                    <a:pt x="528" y="205"/>
                  </a:cubicBezTo>
                  <a:cubicBezTo>
                    <a:pt x="476" y="205"/>
                    <a:pt x="476" y="205"/>
                    <a:pt x="476" y="205"/>
                  </a:cubicBezTo>
                  <a:cubicBezTo>
                    <a:pt x="476" y="146"/>
                    <a:pt x="476" y="146"/>
                    <a:pt x="476" y="146"/>
                  </a:cubicBezTo>
                  <a:cubicBezTo>
                    <a:pt x="479" y="146"/>
                    <a:pt x="479" y="146"/>
                    <a:pt x="479" y="146"/>
                  </a:cubicBezTo>
                  <a:cubicBezTo>
                    <a:pt x="476" y="143"/>
                    <a:pt x="474" y="138"/>
                    <a:pt x="473" y="133"/>
                  </a:cubicBezTo>
                  <a:cubicBezTo>
                    <a:pt x="463" y="146"/>
                    <a:pt x="463" y="146"/>
                    <a:pt x="463" y="146"/>
                  </a:cubicBezTo>
                  <a:cubicBezTo>
                    <a:pt x="468" y="146"/>
                    <a:pt x="468" y="146"/>
                    <a:pt x="468" y="146"/>
                  </a:cubicBezTo>
                  <a:cubicBezTo>
                    <a:pt x="468" y="205"/>
                    <a:pt x="468" y="205"/>
                    <a:pt x="468" y="205"/>
                  </a:cubicBezTo>
                  <a:cubicBezTo>
                    <a:pt x="416" y="205"/>
                    <a:pt x="416" y="205"/>
                    <a:pt x="416" y="205"/>
                  </a:cubicBezTo>
                  <a:cubicBezTo>
                    <a:pt x="411" y="211"/>
                    <a:pt x="411" y="211"/>
                    <a:pt x="411" y="211"/>
                  </a:cubicBezTo>
                  <a:cubicBezTo>
                    <a:pt x="409" y="214"/>
                    <a:pt x="406" y="216"/>
                    <a:pt x="402" y="218"/>
                  </a:cubicBezTo>
                  <a:cubicBezTo>
                    <a:pt x="402" y="271"/>
                    <a:pt x="402" y="271"/>
                    <a:pt x="402" y="271"/>
                  </a:cubicBezTo>
                  <a:cubicBezTo>
                    <a:pt x="344" y="271"/>
                    <a:pt x="344" y="271"/>
                    <a:pt x="344" y="271"/>
                  </a:cubicBezTo>
                  <a:cubicBezTo>
                    <a:pt x="344" y="218"/>
                    <a:pt x="344" y="218"/>
                    <a:pt x="344" y="218"/>
                  </a:cubicBezTo>
                  <a:cubicBezTo>
                    <a:pt x="342" y="221"/>
                    <a:pt x="339" y="224"/>
                    <a:pt x="336" y="227"/>
                  </a:cubicBezTo>
                  <a:cubicBezTo>
                    <a:pt x="336" y="271"/>
                    <a:pt x="336" y="271"/>
                    <a:pt x="336" y="271"/>
                  </a:cubicBezTo>
                  <a:cubicBezTo>
                    <a:pt x="298" y="271"/>
                    <a:pt x="298" y="271"/>
                    <a:pt x="298" y="271"/>
                  </a:cubicBezTo>
                  <a:cubicBezTo>
                    <a:pt x="295" y="274"/>
                    <a:pt x="293" y="277"/>
                    <a:pt x="291" y="279"/>
                  </a:cubicBezTo>
                  <a:cubicBezTo>
                    <a:pt x="336" y="279"/>
                    <a:pt x="336" y="279"/>
                    <a:pt x="336" y="279"/>
                  </a:cubicBezTo>
                  <a:cubicBezTo>
                    <a:pt x="336" y="338"/>
                    <a:pt x="336" y="338"/>
                    <a:pt x="336" y="338"/>
                  </a:cubicBezTo>
                  <a:cubicBezTo>
                    <a:pt x="278" y="338"/>
                    <a:pt x="278" y="338"/>
                    <a:pt x="278" y="338"/>
                  </a:cubicBezTo>
                  <a:cubicBezTo>
                    <a:pt x="278" y="293"/>
                    <a:pt x="278" y="293"/>
                    <a:pt x="278" y="293"/>
                  </a:cubicBezTo>
                  <a:cubicBezTo>
                    <a:pt x="275" y="297"/>
                    <a:pt x="272" y="300"/>
                    <a:pt x="270" y="303"/>
                  </a:cubicBezTo>
                  <a:cubicBezTo>
                    <a:pt x="270" y="338"/>
                    <a:pt x="270" y="338"/>
                    <a:pt x="270" y="338"/>
                  </a:cubicBezTo>
                  <a:cubicBezTo>
                    <a:pt x="212" y="338"/>
                    <a:pt x="212" y="338"/>
                    <a:pt x="212" y="338"/>
                  </a:cubicBezTo>
                  <a:cubicBezTo>
                    <a:pt x="212" y="293"/>
                    <a:pt x="212" y="293"/>
                    <a:pt x="212" y="293"/>
                  </a:cubicBezTo>
                  <a:cubicBezTo>
                    <a:pt x="209" y="292"/>
                    <a:pt x="207" y="290"/>
                    <a:pt x="204" y="289"/>
                  </a:cubicBezTo>
                  <a:cubicBezTo>
                    <a:pt x="204" y="338"/>
                    <a:pt x="204" y="338"/>
                    <a:pt x="204" y="338"/>
                  </a:cubicBezTo>
                  <a:cubicBezTo>
                    <a:pt x="152" y="338"/>
                    <a:pt x="152" y="338"/>
                    <a:pt x="152" y="338"/>
                  </a:cubicBezTo>
                  <a:cubicBezTo>
                    <a:pt x="147" y="343"/>
                    <a:pt x="143" y="349"/>
                    <a:pt x="138" y="355"/>
                  </a:cubicBezTo>
                  <a:cubicBezTo>
                    <a:pt x="138" y="404"/>
                    <a:pt x="138" y="404"/>
                    <a:pt x="138" y="404"/>
                  </a:cubicBezTo>
                  <a:cubicBezTo>
                    <a:pt x="99" y="404"/>
                    <a:pt x="99" y="404"/>
                    <a:pt x="99" y="404"/>
                  </a:cubicBezTo>
                  <a:cubicBezTo>
                    <a:pt x="97" y="407"/>
                    <a:pt x="95" y="410"/>
                    <a:pt x="93" y="412"/>
                  </a:cubicBezTo>
                  <a:cubicBezTo>
                    <a:pt x="138" y="412"/>
                    <a:pt x="138" y="412"/>
                    <a:pt x="138" y="412"/>
                  </a:cubicBezTo>
                  <a:cubicBezTo>
                    <a:pt x="138" y="465"/>
                    <a:pt x="138" y="465"/>
                    <a:pt x="138" y="465"/>
                  </a:cubicBezTo>
                  <a:cubicBezTo>
                    <a:pt x="116" y="465"/>
                    <a:pt x="97" y="465"/>
                    <a:pt x="80" y="465"/>
                  </a:cubicBezTo>
                  <a:cubicBezTo>
                    <a:pt x="80" y="428"/>
                    <a:pt x="80" y="428"/>
                    <a:pt x="80" y="428"/>
                  </a:cubicBezTo>
                  <a:cubicBezTo>
                    <a:pt x="77" y="432"/>
                    <a:pt x="74" y="435"/>
                    <a:pt x="72" y="438"/>
                  </a:cubicBezTo>
                  <a:cubicBezTo>
                    <a:pt x="72" y="465"/>
                    <a:pt x="72" y="465"/>
                    <a:pt x="72" y="465"/>
                  </a:cubicBezTo>
                  <a:cubicBezTo>
                    <a:pt x="64" y="465"/>
                    <a:pt x="57" y="465"/>
                    <a:pt x="51" y="465"/>
                  </a:cubicBezTo>
                  <a:cubicBezTo>
                    <a:pt x="48" y="465"/>
                    <a:pt x="45" y="465"/>
                    <a:pt x="42" y="465"/>
                  </a:cubicBezTo>
                  <a:close/>
                  <a:moveTo>
                    <a:pt x="476" y="465"/>
                  </a:moveTo>
                  <a:cubicBezTo>
                    <a:pt x="476" y="412"/>
                    <a:pt x="476" y="412"/>
                    <a:pt x="476" y="412"/>
                  </a:cubicBezTo>
                  <a:cubicBezTo>
                    <a:pt x="528" y="412"/>
                    <a:pt x="528" y="412"/>
                    <a:pt x="528" y="412"/>
                  </a:cubicBezTo>
                  <a:cubicBezTo>
                    <a:pt x="528" y="441"/>
                    <a:pt x="528" y="461"/>
                    <a:pt x="528" y="465"/>
                  </a:cubicBezTo>
                  <a:cubicBezTo>
                    <a:pt x="525" y="465"/>
                    <a:pt x="506" y="465"/>
                    <a:pt x="476" y="4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grpSp>
        <p:nvGrpSpPr>
          <p:cNvPr id="73" name="Group 72"/>
          <p:cNvGrpSpPr/>
          <p:nvPr/>
        </p:nvGrpSpPr>
        <p:grpSpPr>
          <a:xfrm>
            <a:off x="4953328" y="4776273"/>
            <a:ext cx="643518" cy="1065606"/>
            <a:chOff x="3360738" y="989012"/>
            <a:chExt cx="746125" cy="1439864"/>
          </a:xfrm>
        </p:grpSpPr>
        <p:sp>
          <p:nvSpPr>
            <p:cNvPr id="74" name="Freeform 36"/>
            <p:cNvSpPr>
              <a:spLocks/>
            </p:cNvSpPr>
            <p:nvPr/>
          </p:nvSpPr>
          <p:spPr bwMode="auto">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75" name="Freeform 37"/>
            <p:cNvSpPr>
              <a:spLocks/>
            </p:cNvSpPr>
            <p:nvPr/>
          </p:nvSpPr>
          <p:spPr bwMode="auto">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76" name="Oval 38"/>
            <p:cNvSpPr>
              <a:spLocks noChangeArrowheads="1"/>
            </p:cNvSpPr>
            <p:nvPr/>
          </p:nvSpPr>
          <p:spPr bwMode="auto">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77" name="Freeform 39"/>
            <p:cNvSpPr>
              <a:spLocks/>
            </p:cNvSpPr>
            <p:nvPr/>
          </p:nvSpPr>
          <p:spPr bwMode="auto">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sp>
        <p:nvSpPr>
          <p:cNvPr id="78" name="Text Placeholder 4"/>
          <p:cNvSpPr txBox="1">
            <a:spLocks/>
          </p:cNvSpPr>
          <p:nvPr/>
        </p:nvSpPr>
        <p:spPr>
          <a:xfrm>
            <a:off x="6402526" y="4115969"/>
            <a:ext cx="3897090" cy="1709186"/>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accent1"/>
                    </a:gs>
                    <a:gs pos="86000">
                      <a:schemeClr val="accent1">
                        <a:lumMod val="7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solidFill>
                  <a:prstClr val="white"/>
                </a:solidFill>
              </a:rPr>
              <a:t>Increase employee productivity and</a:t>
            </a:r>
          </a:p>
          <a:p>
            <a:pPr lvl="1"/>
            <a:r>
              <a:rPr lang="en-US" sz="2400" dirty="0" smtClean="0">
                <a:solidFill>
                  <a:prstClr val="white"/>
                </a:solidFill>
              </a:rPr>
              <a:t>responsiveness </a:t>
            </a:r>
            <a:endParaRPr lang="en-US" sz="2400" dirty="0">
              <a:solidFill>
                <a:prstClr val="white"/>
              </a:solidFill>
            </a:endParaRPr>
          </a:p>
          <a:p>
            <a:pPr lvl="1"/>
            <a:endParaRPr lang="en-US" sz="4400"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endParaRPr>
          </a:p>
        </p:txBody>
      </p:sp>
      <p:pic>
        <p:nvPicPr>
          <p:cNvPr id="79" name="Picture 36" descr="C:\Users\sakuu\Documents\Ballmer WPC\AI\work.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423790" y="4707227"/>
            <a:ext cx="724624" cy="1157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73876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Push Notification 101</a:t>
            </a:r>
            <a:endParaRPr lang="he-IL" dirty="0"/>
          </a:p>
        </p:txBody>
      </p:sp>
      <p:sp>
        <p:nvSpPr>
          <p:cNvPr id="3" name="Content Placeholder 2"/>
          <p:cNvSpPr>
            <a:spLocks noGrp="1"/>
          </p:cNvSpPr>
          <p:nvPr>
            <p:ph idx="1"/>
          </p:nvPr>
        </p:nvSpPr>
        <p:spPr>
          <a:xfrm>
            <a:off x="838200" y="966942"/>
            <a:ext cx="10696460" cy="5477925"/>
          </a:xfrm>
        </p:spPr>
        <p:txBody>
          <a:bodyPr>
            <a:normAutofit fontScale="77500" lnSpcReduction="20000"/>
          </a:bodyPr>
          <a:lstStyle/>
          <a:p>
            <a:pPr algn="l" rtl="0">
              <a:lnSpc>
                <a:spcPct val="120000"/>
              </a:lnSpc>
            </a:pPr>
            <a:r>
              <a:rPr lang="en-US" dirty="0"/>
              <a:t>Register device handle at app launch</a:t>
            </a:r>
          </a:p>
          <a:p>
            <a:pPr marL="914400" lvl="1" indent="-457200" algn="l" rtl="0">
              <a:lnSpc>
                <a:spcPct val="120000"/>
              </a:lnSpc>
              <a:buFont typeface="+mj-lt"/>
              <a:buAutoNum type="arabicPeriod"/>
            </a:pPr>
            <a:r>
              <a:rPr lang="en-US" dirty="0"/>
              <a:t>Client app retrieves handle from Platform </a:t>
            </a:r>
            <a:r>
              <a:rPr lang="en-US" dirty="0" smtClean="0"/>
              <a:t/>
            </a:r>
            <a:br>
              <a:rPr lang="en-US" dirty="0" smtClean="0"/>
            </a:br>
            <a:r>
              <a:rPr lang="en-US" dirty="0" smtClean="0"/>
              <a:t>Notification </a:t>
            </a:r>
            <a:r>
              <a:rPr lang="en-US" dirty="0"/>
              <a:t>Service (PNS)</a:t>
            </a:r>
          </a:p>
          <a:p>
            <a:pPr marL="914400" lvl="1" indent="-457200" algn="l" rtl="0">
              <a:lnSpc>
                <a:spcPct val="120000"/>
              </a:lnSpc>
              <a:buFont typeface="+mj-lt"/>
              <a:buAutoNum type="arabicPeriod"/>
            </a:pPr>
            <a:r>
              <a:rPr lang="en-US" dirty="0"/>
              <a:t>Client app sends handle to your custom backend</a:t>
            </a:r>
          </a:p>
          <a:p>
            <a:pPr>
              <a:lnSpc>
                <a:spcPct val="120000"/>
              </a:lnSpc>
            </a:pPr>
            <a:endParaRPr lang="en-US" sz="1300" dirty="0"/>
          </a:p>
          <a:p>
            <a:pPr algn="l" rtl="0">
              <a:lnSpc>
                <a:spcPct val="120000"/>
              </a:lnSpc>
            </a:pPr>
            <a:r>
              <a:rPr lang="en-US" dirty="0"/>
              <a:t>Send Notification</a:t>
            </a:r>
          </a:p>
          <a:p>
            <a:pPr marL="914400" lvl="1" indent="-457200" algn="l" rtl="0">
              <a:lnSpc>
                <a:spcPct val="120000"/>
              </a:lnSpc>
              <a:buFont typeface="+mj-lt"/>
              <a:buAutoNum type="arabicPeriod" startAt="3"/>
            </a:pPr>
            <a:r>
              <a:rPr lang="en-US" b="1" dirty="0">
                <a:solidFill>
                  <a:schemeClr val="accent1">
                    <a:lumMod val="75000"/>
                  </a:schemeClr>
                </a:solidFill>
              </a:rPr>
              <a:t>Your backend </a:t>
            </a:r>
            <a:r>
              <a:rPr lang="en-US" dirty="0">
                <a:solidFill>
                  <a:schemeClr val="accent1">
                    <a:lumMod val="75000"/>
                  </a:schemeClr>
                </a:solidFill>
              </a:rPr>
              <a:t>connects to PNS and requests push</a:t>
            </a:r>
            <a:br>
              <a:rPr lang="en-US" dirty="0">
                <a:solidFill>
                  <a:schemeClr val="accent1">
                    <a:lumMod val="75000"/>
                  </a:schemeClr>
                </a:solidFill>
              </a:rPr>
            </a:br>
            <a:r>
              <a:rPr lang="en-US" b="1" dirty="0" smtClean="0">
                <a:solidFill>
                  <a:schemeClr val="accent1">
                    <a:lumMod val="75000"/>
                  </a:schemeClr>
                </a:solidFill>
              </a:rPr>
              <a:t>Your </a:t>
            </a:r>
            <a:r>
              <a:rPr lang="en-US" b="1" dirty="0">
                <a:solidFill>
                  <a:schemeClr val="accent1">
                    <a:lumMod val="75000"/>
                  </a:schemeClr>
                </a:solidFill>
              </a:rPr>
              <a:t>code </a:t>
            </a:r>
            <a:r>
              <a:rPr lang="en-US" dirty="0">
                <a:solidFill>
                  <a:schemeClr val="accent1">
                    <a:lumMod val="75000"/>
                  </a:schemeClr>
                </a:solidFill>
              </a:rPr>
              <a:t>has to map between logical users and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device </a:t>
            </a:r>
            <a:r>
              <a:rPr lang="en-US" dirty="0">
                <a:solidFill>
                  <a:schemeClr val="accent1">
                    <a:lumMod val="75000"/>
                  </a:schemeClr>
                </a:solidFill>
              </a:rPr>
              <a:t>handles</a:t>
            </a:r>
          </a:p>
          <a:p>
            <a:pPr marL="914400" lvl="1" indent="-457200" algn="l" rtl="0">
              <a:lnSpc>
                <a:spcPct val="120000"/>
              </a:lnSpc>
              <a:buFont typeface="+mj-lt"/>
              <a:buAutoNum type="arabicPeriod" startAt="3"/>
            </a:pPr>
            <a:r>
              <a:rPr lang="en-US" dirty="0"/>
              <a:t>PNS pushes notification to device</a:t>
            </a:r>
          </a:p>
          <a:p>
            <a:pPr algn="l" rtl="0">
              <a:lnSpc>
                <a:spcPct val="120000"/>
              </a:lnSpc>
            </a:pPr>
            <a:endParaRPr lang="en-US" sz="1300" dirty="0"/>
          </a:p>
          <a:p>
            <a:pPr algn="l" rtl="0">
              <a:lnSpc>
                <a:spcPct val="120000"/>
              </a:lnSpc>
            </a:pPr>
            <a:r>
              <a:rPr lang="en-US" dirty="0"/>
              <a:t>Maintain backend device handles</a:t>
            </a:r>
          </a:p>
          <a:p>
            <a:pPr marL="914400" lvl="1" indent="-457200" algn="l" rtl="0">
              <a:lnSpc>
                <a:spcPct val="120000"/>
              </a:lnSpc>
              <a:buFont typeface="+mj-lt"/>
              <a:buAutoNum type="arabicPeriod" startAt="5"/>
            </a:pPr>
            <a:r>
              <a:rPr lang="en-US" b="1" dirty="0">
                <a:solidFill>
                  <a:schemeClr val="accent1">
                    <a:lumMod val="75000"/>
                  </a:schemeClr>
                </a:solidFill>
              </a:rPr>
              <a:t>Your code </a:t>
            </a:r>
            <a:r>
              <a:rPr lang="en-US" dirty="0">
                <a:solidFill>
                  <a:schemeClr val="accent1">
                    <a:lumMod val="75000"/>
                  </a:schemeClr>
                </a:solidFill>
              </a:rPr>
              <a:t>must delete expired handles when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PNS </a:t>
            </a:r>
            <a:r>
              <a:rPr lang="en-US" dirty="0">
                <a:solidFill>
                  <a:schemeClr val="accent1">
                    <a:lumMod val="75000"/>
                  </a:schemeClr>
                </a:solidFill>
              </a:rPr>
              <a:t>rejects them</a:t>
            </a:r>
          </a:p>
          <a:p>
            <a:pPr marL="914400" lvl="1" indent="-457200" algn="l" rtl="0">
              <a:lnSpc>
                <a:spcPct val="120000"/>
              </a:lnSpc>
              <a:buFont typeface="+mj-lt"/>
              <a:buAutoNum type="arabicPeriod" startAt="5"/>
            </a:pPr>
            <a:r>
              <a:rPr lang="en-US" b="1" dirty="0">
                <a:solidFill>
                  <a:schemeClr val="accent1">
                    <a:lumMod val="75000"/>
                  </a:schemeClr>
                </a:solidFill>
              </a:rPr>
              <a:t>Your code </a:t>
            </a:r>
            <a:r>
              <a:rPr lang="en-US" dirty="0">
                <a:solidFill>
                  <a:schemeClr val="accent1">
                    <a:lumMod val="75000"/>
                  </a:schemeClr>
                </a:solidFill>
              </a:rPr>
              <a:t>must map between logical users and device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handles</a:t>
            </a:r>
            <a:endParaRPr lang="en-US" dirty="0">
              <a:solidFill>
                <a:schemeClr val="accent1">
                  <a:lumMod val="75000"/>
                </a:schemeClr>
              </a:solidFill>
            </a:endParaRPr>
          </a:p>
        </p:txBody>
      </p:sp>
      <p:grpSp>
        <p:nvGrpSpPr>
          <p:cNvPr id="4" name="Group 3"/>
          <p:cNvGrpSpPr/>
          <p:nvPr/>
        </p:nvGrpSpPr>
        <p:grpSpPr>
          <a:xfrm>
            <a:off x="10911065" y="2453980"/>
            <a:ext cx="1153879" cy="1783786"/>
            <a:chOff x="10550594" y="2514600"/>
            <a:chExt cx="1154043" cy="1784038"/>
          </a:xfrm>
        </p:grpSpPr>
        <p:sp>
          <p:nvSpPr>
            <p:cNvPr id="5" name="TextBox 4"/>
            <p:cNvSpPr txBox="1"/>
            <p:nvPr/>
          </p:nvSpPr>
          <p:spPr>
            <a:xfrm>
              <a:off x="10550594" y="3594217"/>
              <a:ext cx="1154043" cy="704421"/>
            </a:xfrm>
            <a:prstGeom prst="rect">
              <a:avLst/>
            </a:prstGeom>
            <a:noFill/>
          </p:spPr>
          <p:txBody>
            <a:bodyPr wrap="square" lIns="0" tIns="0" rIns="0" bIns="0" rtlCol="0">
              <a:spAutoFit/>
            </a:bodyPr>
            <a:lstStyle/>
            <a:p>
              <a:pPr algn="ctr" defTabSz="932394"/>
              <a:r>
                <a:rPr lang="en-US" sz="1496" dirty="0">
                  <a:solidFill>
                    <a:prstClr val="black"/>
                  </a:solidFill>
                  <a:latin typeface="Segoe" pitchFamily="34" charset="0"/>
                </a:rPr>
                <a:t>Platform</a:t>
              </a:r>
            </a:p>
            <a:p>
              <a:pPr algn="ctr" defTabSz="932394"/>
              <a:r>
                <a:rPr lang="en-US" sz="1496" dirty="0">
                  <a:solidFill>
                    <a:prstClr val="black"/>
                  </a:solidFill>
                  <a:latin typeface="Segoe" pitchFamily="34" charset="0"/>
                </a:rPr>
                <a:t>Notification</a:t>
              </a:r>
            </a:p>
            <a:p>
              <a:pPr algn="ctr" defTabSz="932394"/>
              <a:r>
                <a:rPr lang="en-US" sz="1496" dirty="0">
                  <a:solidFill>
                    <a:prstClr val="black"/>
                  </a:solidFill>
                  <a:latin typeface="Segoe" pitchFamily="34" charset="0"/>
                </a:rPr>
                <a:t>Service</a:t>
              </a:r>
            </a:p>
          </p:txBody>
        </p:sp>
        <p:sp>
          <p:nvSpPr>
            <p:cNvPr id="6"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bg1"/>
            </a:solidFill>
            <a:ln>
              <a:solidFill>
                <a:schemeClr val="tx1"/>
              </a:solidFill>
            </a:ln>
          </p:spPr>
          <p:txBody>
            <a:bodyPr vert="horz" wrap="square" lIns="124330" tIns="62165" rIns="124330" bIns="62165" numCol="1" anchor="t" anchorCtr="0" compatLnSpc="1">
              <a:prstTxWarp prst="textNoShape">
                <a:avLst/>
              </a:prstTxWarp>
            </a:bodyPr>
            <a:lstStyle/>
            <a:p>
              <a:pPr defTabSz="932394"/>
              <a:endParaRPr lang="en-US" sz="1904">
                <a:solidFill>
                  <a:prstClr val="white"/>
                </a:solidFill>
              </a:endParaRPr>
            </a:p>
          </p:txBody>
        </p:sp>
      </p:grpSp>
      <p:grpSp>
        <p:nvGrpSpPr>
          <p:cNvPr id="7" name="Group 6"/>
          <p:cNvGrpSpPr/>
          <p:nvPr/>
        </p:nvGrpSpPr>
        <p:grpSpPr>
          <a:xfrm>
            <a:off x="8154894" y="4282515"/>
            <a:ext cx="1230069" cy="1234955"/>
            <a:chOff x="7794034" y="4343400"/>
            <a:chExt cx="1230243" cy="1235130"/>
          </a:xfrm>
        </p:grpSpPr>
        <p:sp>
          <p:nvSpPr>
            <p:cNvPr id="8"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bg1"/>
            </a:solidFill>
            <a:ln>
              <a:solidFill>
                <a:schemeClr val="tx1"/>
              </a:solidFill>
            </a:ln>
          </p:spPr>
          <p:txBody>
            <a:bodyPr vert="horz" wrap="square" lIns="93247" tIns="46623" rIns="93247" bIns="46623" numCol="1" anchor="t" anchorCtr="0" compatLnSpc="1">
              <a:prstTxWarp prst="textNoShape">
                <a:avLst/>
              </a:prstTxWarp>
            </a:bodyPr>
            <a:lstStyle/>
            <a:p>
              <a:endParaRPr lang="en-US" sz="1326">
                <a:solidFill>
                  <a:prstClr val="white"/>
                </a:solidFill>
              </a:endParaRPr>
            </a:p>
          </p:txBody>
        </p:sp>
        <p:sp>
          <p:nvSpPr>
            <p:cNvPr id="9" name="TextBox 8"/>
            <p:cNvSpPr txBox="1"/>
            <p:nvPr/>
          </p:nvSpPr>
          <p:spPr>
            <a:xfrm>
              <a:off x="7794034" y="5343723"/>
              <a:ext cx="1230243" cy="234807"/>
            </a:xfrm>
            <a:prstGeom prst="rect">
              <a:avLst/>
            </a:prstGeom>
            <a:noFill/>
            <a:ln>
              <a:solidFill>
                <a:schemeClr val="bg1"/>
              </a:solidFill>
            </a:ln>
          </p:spPr>
          <p:txBody>
            <a:bodyPr wrap="square" lIns="0" tIns="0" rIns="0" bIns="0" rtlCol="0">
              <a:spAutoFit/>
            </a:bodyPr>
            <a:lstStyle/>
            <a:p>
              <a:pPr algn="ctr" defTabSz="932394"/>
              <a:r>
                <a:rPr lang="en-US" sz="1496" dirty="0">
                  <a:solidFill>
                    <a:prstClr val="black"/>
                  </a:solidFill>
                  <a:latin typeface="Segoe" pitchFamily="34" charset="0"/>
                </a:rPr>
                <a:t>App back-end</a:t>
              </a:r>
            </a:p>
          </p:txBody>
        </p:sp>
      </p:grpSp>
      <p:grpSp>
        <p:nvGrpSpPr>
          <p:cNvPr id="10" name="Group 9"/>
          <p:cNvGrpSpPr/>
          <p:nvPr/>
        </p:nvGrpSpPr>
        <p:grpSpPr>
          <a:xfrm>
            <a:off x="8362979" y="1582132"/>
            <a:ext cx="890196" cy="1028804"/>
            <a:chOff x="7742237" y="1551625"/>
            <a:chExt cx="890323" cy="1028950"/>
          </a:xfrm>
          <a:solidFill>
            <a:schemeClr val="tx1"/>
          </a:solidFill>
        </p:grpSpPr>
        <p:grpSp>
          <p:nvGrpSpPr>
            <p:cNvPr id="11" name="Group 10"/>
            <p:cNvGrpSpPr/>
            <p:nvPr/>
          </p:nvGrpSpPr>
          <p:grpSpPr>
            <a:xfrm>
              <a:off x="7742237" y="1551625"/>
              <a:ext cx="644337" cy="746700"/>
              <a:chOff x="2916435" y="3914152"/>
              <a:chExt cx="930763" cy="918513"/>
            </a:xfrm>
            <a:grpFill/>
          </p:grpSpPr>
          <p:pic>
            <p:nvPicPr>
              <p:cNvPr id="13" name="Picture 12"/>
              <p:cNvPicPr>
                <a:picLocks noChangeAspect="1"/>
              </p:cNvPicPr>
              <p:nvPr/>
            </p:nvPicPr>
            <p:blipFill>
              <a:blip r:embed="rId2" cstate="print">
                <a:duotone>
                  <a:prstClr val="black"/>
                  <a:schemeClr val="tx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2916435" y="4302640"/>
                <a:ext cx="394555" cy="530025"/>
              </a:xfrm>
              <a:prstGeom prst="rect">
                <a:avLst/>
              </a:prstGeom>
              <a:solidFill>
                <a:schemeClr val="bg1"/>
              </a:solidFill>
            </p:spPr>
          </p:pic>
          <p:sp>
            <p:nvSpPr>
              <p:cNvPr id="14" name="Freeform 61"/>
              <p:cNvSpPr>
                <a:spLocks/>
              </p:cNvSpPr>
              <p:nvPr/>
            </p:nvSpPr>
            <p:spPr bwMode="auto">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3247" tIns="46623" rIns="93247" bIns="46623" numCol="1" anchor="t" anchorCtr="0" compatLnSpc="1">
                <a:prstTxWarp prst="textNoShape">
                  <a:avLst/>
                </a:prstTxWarp>
              </a:bodyPr>
              <a:lstStyle/>
              <a:p>
                <a:endParaRPr lang="en-US" sz="1122" dirty="0">
                  <a:solidFill>
                    <a:srgbClr val="000000"/>
                  </a:solidFill>
                </a:endParaRPr>
              </a:p>
            </p:txBody>
          </p:sp>
        </p:grpSp>
        <p:sp>
          <p:nvSpPr>
            <p:cNvPr id="12" name="TextBox 11"/>
            <p:cNvSpPr txBox="1"/>
            <p:nvPr/>
          </p:nvSpPr>
          <p:spPr>
            <a:xfrm>
              <a:off x="7747944" y="2345768"/>
              <a:ext cx="884616" cy="234807"/>
            </a:xfrm>
            <a:prstGeom prst="rect">
              <a:avLst/>
            </a:prstGeom>
            <a:noFill/>
          </p:spPr>
          <p:txBody>
            <a:bodyPr wrap="none" lIns="0" tIns="0" rIns="0" bIns="0" rtlCol="0">
              <a:spAutoFit/>
            </a:bodyPr>
            <a:lstStyle/>
            <a:p>
              <a:pPr algn="ctr" defTabSz="932394"/>
              <a:r>
                <a:rPr lang="en-US" sz="1496" dirty="0">
                  <a:solidFill>
                    <a:prstClr val="black"/>
                  </a:solidFill>
                  <a:latin typeface="Segoe" pitchFamily="34" charset="0"/>
                </a:rPr>
                <a:t>Client app</a:t>
              </a:r>
            </a:p>
          </p:txBody>
        </p:sp>
      </p:grpSp>
      <p:sp>
        <p:nvSpPr>
          <p:cNvPr id="15" name="Oval 14"/>
          <p:cNvSpPr/>
          <p:nvPr/>
        </p:nvSpPr>
        <p:spPr>
          <a:xfrm>
            <a:off x="9673005" y="1540121"/>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1</a:t>
            </a:r>
          </a:p>
        </p:txBody>
      </p:sp>
      <p:sp>
        <p:nvSpPr>
          <p:cNvPr id="16" name="Oval 15"/>
          <p:cNvSpPr/>
          <p:nvPr/>
        </p:nvSpPr>
        <p:spPr>
          <a:xfrm>
            <a:off x="8315623" y="3277190"/>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2</a:t>
            </a:r>
          </a:p>
        </p:txBody>
      </p:sp>
      <p:sp>
        <p:nvSpPr>
          <p:cNvPr id="17" name="Oval 16"/>
          <p:cNvSpPr/>
          <p:nvPr/>
        </p:nvSpPr>
        <p:spPr>
          <a:xfrm>
            <a:off x="9760911" y="3437616"/>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3</a:t>
            </a:r>
          </a:p>
        </p:txBody>
      </p:sp>
      <p:sp>
        <p:nvSpPr>
          <p:cNvPr id="18" name="Oval 17"/>
          <p:cNvSpPr/>
          <p:nvPr/>
        </p:nvSpPr>
        <p:spPr>
          <a:xfrm>
            <a:off x="10419806" y="1891995"/>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4</a:t>
            </a:r>
          </a:p>
        </p:txBody>
      </p:sp>
      <p:sp>
        <p:nvSpPr>
          <p:cNvPr id="19" name="Oval 18"/>
          <p:cNvSpPr/>
          <p:nvPr/>
        </p:nvSpPr>
        <p:spPr>
          <a:xfrm>
            <a:off x="10409897" y="4316935"/>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5</a:t>
            </a:r>
          </a:p>
        </p:txBody>
      </p:sp>
      <p:sp>
        <p:nvSpPr>
          <p:cNvPr id="20" name="Oval 19"/>
          <p:cNvSpPr/>
          <p:nvPr/>
        </p:nvSpPr>
        <p:spPr>
          <a:xfrm>
            <a:off x="8557223" y="5598772"/>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6</a:t>
            </a:r>
          </a:p>
        </p:txBody>
      </p:sp>
      <p:sp>
        <p:nvSpPr>
          <p:cNvPr id="21" name="Right Arrow 20"/>
          <p:cNvSpPr/>
          <p:nvPr/>
        </p:nvSpPr>
        <p:spPr>
          <a:xfrm rot="12473754">
            <a:off x="9573392" y="2215292"/>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22" name="Right Arrow 21"/>
          <p:cNvSpPr/>
          <p:nvPr/>
        </p:nvSpPr>
        <p:spPr>
          <a:xfrm rot="5400000">
            <a:off x="8238606" y="3223733"/>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23" name="Right Arrow 22"/>
          <p:cNvSpPr/>
          <p:nvPr/>
        </p:nvSpPr>
        <p:spPr>
          <a:xfrm rot="19633316">
            <a:off x="9524593" y="3698275"/>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24" name="Right Arrow 23"/>
          <p:cNvSpPr/>
          <p:nvPr/>
        </p:nvSpPr>
        <p:spPr>
          <a:xfrm rot="8773141">
            <a:off x="9692804" y="4083665"/>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Tree>
    <p:extLst>
      <p:ext uri="{BB962C8B-B14F-4D97-AF65-F5344CB8AC3E}">
        <p14:creationId xmlns:p14="http://schemas.microsoft.com/office/powerpoint/2010/main" val="6803631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Azure Notification Hub</a:t>
            </a:r>
            <a:endParaRPr lang="he-IL" dirty="0"/>
          </a:p>
        </p:txBody>
      </p:sp>
      <p:sp>
        <p:nvSpPr>
          <p:cNvPr id="3" name="Content Placeholder 2"/>
          <p:cNvSpPr>
            <a:spLocks noGrp="1"/>
          </p:cNvSpPr>
          <p:nvPr>
            <p:ph idx="1"/>
          </p:nvPr>
        </p:nvSpPr>
        <p:spPr>
          <a:xfrm>
            <a:off x="838199" y="966942"/>
            <a:ext cx="11147801" cy="5731313"/>
          </a:xfrm>
        </p:spPr>
        <p:txBody>
          <a:bodyPr>
            <a:normAutofit fontScale="70000" lnSpcReduction="20000"/>
          </a:bodyPr>
          <a:lstStyle/>
          <a:p>
            <a:pPr algn="l" rtl="0">
              <a:lnSpc>
                <a:spcPct val="120000"/>
              </a:lnSpc>
            </a:pPr>
            <a:r>
              <a:rPr lang="en-US" dirty="0"/>
              <a:t>Register device handle at app launch</a:t>
            </a:r>
          </a:p>
          <a:p>
            <a:pPr marL="914400" lvl="1" indent="-457200" algn="l" rtl="0">
              <a:lnSpc>
                <a:spcPct val="120000"/>
              </a:lnSpc>
              <a:buFont typeface="+mj-lt"/>
              <a:buAutoNum type="arabicPeriod"/>
            </a:pPr>
            <a:r>
              <a:rPr lang="en-US" dirty="0"/>
              <a:t>Client app retrieves handle from Platform Notification Service</a:t>
            </a:r>
          </a:p>
          <a:p>
            <a:pPr marL="914400" lvl="1" indent="-457200" algn="l" rtl="0">
              <a:lnSpc>
                <a:spcPct val="120000"/>
              </a:lnSpc>
              <a:buFont typeface="+mj-lt"/>
              <a:buAutoNum type="arabicPeriod"/>
            </a:pPr>
            <a:r>
              <a:rPr lang="en-US" dirty="0"/>
              <a:t>Client sends handle to your backend</a:t>
            </a:r>
            <a:br>
              <a:rPr lang="en-US" dirty="0"/>
            </a:br>
            <a:r>
              <a:rPr lang="en-US" dirty="0">
                <a:solidFill>
                  <a:schemeClr val="accent1">
                    <a:lumMod val="75000"/>
                  </a:schemeClr>
                </a:solidFill>
              </a:rPr>
              <a:t>Backend </a:t>
            </a:r>
            <a:r>
              <a:rPr lang="en-US" b="1" dirty="0">
                <a:solidFill>
                  <a:schemeClr val="accent1">
                    <a:lumMod val="75000"/>
                  </a:schemeClr>
                </a:solidFill>
              </a:rPr>
              <a:t>registers with Notification Hub </a:t>
            </a:r>
            <a:r>
              <a:rPr lang="en-US" dirty="0">
                <a:solidFill>
                  <a:schemeClr val="accent1">
                    <a:lumMod val="75000"/>
                  </a:schemeClr>
                </a:solidFill>
              </a:rPr>
              <a:t>using tags to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represent </a:t>
            </a:r>
            <a:r>
              <a:rPr lang="en-US" dirty="0">
                <a:solidFill>
                  <a:schemeClr val="accent1">
                    <a:lumMod val="75000"/>
                  </a:schemeClr>
                </a:solidFill>
              </a:rPr>
              <a:t>logical users and groups</a:t>
            </a:r>
          </a:p>
          <a:p>
            <a:pPr algn="l" rtl="0">
              <a:lnSpc>
                <a:spcPct val="120000"/>
              </a:lnSpc>
            </a:pPr>
            <a:endParaRPr lang="en-US" sz="200" dirty="0"/>
          </a:p>
          <a:p>
            <a:pPr algn="l" rtl="0">
              <a:lnSpc>
                <a:spcPct val="120000"/>
              </a:lnSpc>
            </a:pPr>
            <a:r>
              <a:rPr lang="en-US" dirty="0"/>
              <a:t>Send Notification</a:t>
            </a:r>
          </a:p>
          <a:p>
            <a:pPr marL="914400" lvl="1" indent="-457200" algn="l" rtl="0">
              <a:lnSpc>
                <a:spcPct val="120000"/>
              </a:lnSpc>
              <a:buFont typeface="+mj-lt"/>
              <a:buAutoNum type="arabicPeriod" startAt="3"/>
            </a:pPr>
            <a:r>
              <a:rPr lang="en-US" dirty="0"/>
              <a:t>Backend sends request to Notification Hub using a tag</a:t>
            </a:r>
            <a:br>
              <a:rPr lang="en-US" dirty="0"/>
            </a:br>
            <a:r>
              <a:rPr lang="en-US" b="1" dirty="0">
                <a:solidFill>
                  <a:schemeClr val="accent1">
                    <a:lumMod val="75000"/>
                  </a:schemeClr>
                </a:solidFill>
              </a:rPr>
              <a:t>Notification Hub </a:t>
            </a:r>
            <a:r>
              <a:rPr lang="en-US" dirty="0">
                <a:solidFill>
                  <a:schemeClr val="accent1">
                    <a:lumMod val="75000"/>
                  </a:schemeClr>
                </a:solidFill>
              </a:rPr>
              <a:t>manages scale</a:t>
            </a:r>
            <a:br>
              <a:rPr lang="en-US" dirty="0">
                <a:solidFill>
                  <a:schemeClr val="accent1">
                    <a:lumMod val="75000"/>
                  </a:schemeClr>
                </a:solidFill>
              </a:rPr>
            </a:br>
            <a:r>
              <a:rPr lang="en-US" b="1" dirty="0">
                <a:solidFill>
                  <a:schemeClr val="accent1">
                    <a:lumMod val="75000"/>
                  </a:schemeClr>
                </a:solidFill>
              </a:rPr>
              <a:t>Notification Hub </a:t>
            </a:r>
            <a:r>
              <a:rPr lang="en-US" dirty="0">
                <a:solidFill>
                  <a:schemeClr val="accent1">
                    <a:lumMod val="75000"/>
                  </a:schemeClr>
                </a:solidFill>
              </a:rPr>
              <a:t>maps logical users/groups to device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handles</a:t>
            </a:r>
            <a:endParaRPr lang="en-US" dirty="0">
              <a:solidFill>
                <a:schemeClr val="accent1">
                  <a:lumMod val="75000"/>
                </a:schemeClr>
              </a:solidFill>
            </a:endParaRPr>
          </a:p>
          <a:p>
            <a:pPr marL="914400" lvl="1" indent="-457200" algn="l" rtl="0">
              <a:lnSpc>
                <a:spcPct val="120000"/>
              </a:lnSpc>
              <a:buFont typeface="+mj-lt"/>
              <a:buAutoNum type="arabicPeriod" startAt="4"/>
            </a:pPr>
            <a:r>
              <a:rPr lang="en-US" dirty="0"/>
              <a:t>Notification Hub delivers notifications to matching </a:t>
            </a:r>
            <a:r>
              <a:rPr lang="en-US" dirty="0" smtClean="0"/>
              <a:t/>
            </a:r>
            <a:br>
              <a:rPr lang="en-US" dirty="0" smtClean="0"/>
            </a:br>
            <a:r>
              <a:rPr lang="en-US" dirty="0" smtClean="0"/>
              <a:t>devices </a:t>
            </a:r>
            <a:r>
              <a:rPr lang="en-US" dirty="0"/>
              <a:t>via PNS</a:t>
            </a:r>
          </a:p>
          <a:p>
            <a:pPr>
              <a:lnSpc>
                <a:spcPct val="120000"/>
              </a:lnSpc>
            </a:pPr>
            <a:endParaRPr lang="en-US" sz="200" dirty="0"/>
          </a:p>
          <a:p>
            <a:pPr algn="l" rtl="0">
              <a:lnSpc>
                <a:spcPct val="120000"/>
              </a:lnSpc>
            </a:pPr>
            <a:r>
              <a:rPr lang="en-US" dirty="0"/>
              <a:t>Maintain backend device handles</a:t>
            </a:r>
          </a:p>
          <a:p>
            <a:pPr marL="914400" lvl="1" indent="-457200" algn="l" rtl="0">
              <a:lnSpc>
                <a:spcPct val="120000"/>
              </a:lnSpc>
              <a:buFont typeface="+mj-lt"/>
              <a:buAutoNum type="arabicPeriod" startAt="5"/>
            </a:pPr>
            <a:r>
              <a:rPr lang="en-US" b="1" dirty="0">
                <a:solidFill>
                  <a:schemeClr val="accent1">
                    <a:lumMod val="75000"/>
                  </a:schemeClr>
                </a:solidFill>
              </a:rPr>
              <a:t>Notification Hub </a:t>
            </a:r>
            <a:r>
              <a:rPr lang="en-US" dirty="0">
                <a:solidFill>
                  <a:schemeClr val="accent1">
                    <a:lumMod val="75000"/>
                  </a:schemeClr>
                </a:solidFill>
              </a:rPr>
              <a:t>deletes expired handles when PNS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rejects </a:t>
            </a:r>
            <a:r>
              <a:rPr lang="en-US" dirty="0">
                <a:solidFill>
                  <a:schemeClr val="accent1">
                    <a:lumMod val="75000"/>
                  </a:schemeClr>
                </a:solidFill>
              </a:rPr>
              <a:t>them</a:t>
            </a:r>
          </a:p>
          <a:p>
            <a:pPr marL="914400" lvl="1" indent="-457200" algn="l" rtl="0">
              <a:lnSpc>
                <a:spcPct val="120000"/>
              </a:lnSpc>
              <a:buFont typeface="+mj-lt"/>
              <a:buAutoNum type="arabicPeriod" startAt="5"/>
            </a:pPr>
            <a:r>
              <a:rPr lang="en-US" b="1" dirty="0">
                <a:solidFill>
                  <a:schemeClr val="accent1">
                    <a:lumMod val="75000"/>
                  </a:schemeClr>
                </a:solidFill>
              </a:rPr>
              <a:t>Notification Hub </a:t>
            </a:r>
            <a:r>
              <a:rPr lang="en-US" dirty="0">
                <a:solidFill>
                  <a:schemeClr val="accent1">
                    <a:lumMod val="75000"/>
                  </a:schemeClr>
                </a:solidFill>
              </a:rPr>
              <a:t>maintains mapping between logical </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users/groups </a:t>
            </a:r>
            <a:r>
              <a:rPr lang="en-US" dirty="0">
                <a:solidFill>
                  <a:schemeClr val="accent1">
                    <a:lumMod val="75000"/>
                  </a:schemeClr>
                </a:solidFill>
              </a:rPr>
              <a:t>and device handles</a:t>
            </a:r>
          </a:p>
          <a:p>
            <a:pPr algn="l" rtl="0">
              <a:lnSpc>
                <a:spcPct val="120000"/>
              </a:lnSpc>
            </a:pPr>
            <a:endParaRPr lang="he-IL" dirty="0"/>
          </a:p>
        </p:txBody>
      </p:sp>
      <p:pic>
        <p:nvPicPr>
          <p:cNvPr id="4" name="Picture 3"/>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66801" y="295274"/>
            <a:ext cx="1219200" cy="1219200"/>
          </a:xfrm>
          <a:prstGeom prst="rect">
            <a:avLst/>
          </a:prstGeom>
        </p:spPr>
      </p:pic>
      <p:grpSp>
        <p:nvGrpSpPr>
          <p:cNvPr id="5" name="Group 4"/>
          <p:cNvGrpSpPr/>
          <p:nvPr/>
        </p:nvGrpSpPr>
        <p:grpSpPr>
          <a:xfrm>
            <a:off x="10985469" y="2381440"/>
            <a:ext cx="931085" cy="1068883"/>
            <a:chOff x="10550594" y="2514600"/>
            <a:chExt cx="1154043" cy="1383490"/>
          </a:xfrm>
        </p:grpSpPr>
        <p:sp>
          <p:nvSpPr>
            <p:cNvPr id="6" name="TextBox 5"/>
            <p:cNvSpPr txBox="1"/>
            <p:nvPr/>
          </p:nvSpPr>
          <p:spPr>
            <a:xfrm>
              <a:off x="10550594" y="3594215"/>
              <a:ext cx="1154043" cy="303875"/>
            </a:xfrm>
            <a:prstGeom prst="rect">
              <a:avLst/>
            </a:prstGeom>
            <a:noFill/>
          </p:spPr>
          <p:txBody>
            <a:bodyPr wrap="square" lIns="0" tIns="0" rIns="0" bIns="0" rtlCol="0">
              <a:spAutoFit/>
            </a:bodyPr>
            <a:lstStyle/>
            <a:p>
              <a:pPr algn="ctr" defTabSz="932394"/>
              <a:r>
                <a:rPr lang="en-US" sz="1496" dirty="0">
                  <a:solidFill>
                    <a:prstClr val="black"/>
                  </a:solidFill>
                  <a:latin typeface="Segoe" pitchFamily="34" charset="0"/>
                </a:rPr>
                <a:t>PNS</a:t>
              </a:r>
            </a:p>
          </p:txBody>
        </p:sp>
        <p:sp>
          <p:nvSpPr>
            <p:cNvPr id="7"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bg1"/>
            </a:solidFill>
            <a:ln>
              <a:solidFill>
                <a:schemeClr val="tx1"/>
              </a:solidFill>
            </a:ln>
          </p:spPr>
          <p:txBody>
            <a:bodyPr vert="horz" wrap="square" lIns="124330" tIns="62165" rIns="124330" bIns="62165" numCol="1" anchor="t" anchorCtr="0" compatLnSpc="1">
              <a:prstTxWarp prst="textNoShape">
                <a:avLst/>
              </a:prstTxWarp>
            </a:bodyPr>
            <a:lstStyle/>
            <a:p>
              <a:pPr defTabSz="932394"/>
              <a:endParaRPr lang="en-US" sz="1904">
                <a:solidFill>
                  <a:prstClr val="white"/>
                </a:solidFill>
              </a:endParaRPr>
            </a:p>
          </p:txBody>
        </p:sp>
      </p:grpSp>
      <p:grpSp>
        <p:nvGrpSpPr>
          <p:cNvPr id="8" name="Group 7"/>
          <p:cNvGrpSpPr/>
          <p:nvPr/>
        </p:nvGrpSpPr>
        <p:grpSpPr>
          <a:xfrm>
            <a:off x="8214878" y="5076057"/>
            <a:ext cx="1230069" cy="968443"/>
            <a:chOff x="7794034" y="4609951"/>
            <a:chExt cx="1230243" cy="968579"/>
          </a:xfrm>
        </p:grpSpPr>
        <p:sp>
          <p:nvSpPr>
            <p:cNvPr id="9" name="Freeform 80"/>
            <p:cNvSpPr>
              <a:spLocks noEditPoints="1"/>
            </p:cNvSpPr>
            <p:nvPr/>
          </p:nvSpPr>
          <p:spPr bwMode="auto">
            <a:xfrm>
              <a:off x="8062153" y="4609951"/>
              <a:ext cx="695312" cy="67149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bg1"/>
            </a:solidFill>
            <a:ln>
              <a:solidFill>
                <a:schemeClr val="tx1"/>
              </a:solidFill>
            </a:ln>
          </p:spPr>
          <p:txBody>
            <a:bodyPr vert="horz" wrap="square" lIns="93247" tIns="46623" rIns="93247" bIns="46623" numCol="1" anchor="t" anchorCtr="0" compatLnSpc="1">
              <a:prstTxWarp prst="textNoShape">
                <a:avLst/>
              </a:prstTxWarp>
            </a:bodyPr>
            <a:lstStyle/>
            <a:p>
              <a:endParaRPr lang="en-US" sz="1326">
                <a:solidFill>
                  <a:prstClr val="white"/>
                </a:solidFill>
              </a:endParaRPr>
            </a:p>
          </p:txBody>
        </p:sp>
        <p:sp>
          <p:nvSpPr>
            <p:cNvPr id="10" name="TextBox 9"/>
            <p:cNvSpPr txBox="1"/>
            <p:nvPr/>
          </p:nvSpPr>
          <p:spPr>
            <a:xfrm>
              <a:off x="7794034" y="5343724"/>
              <a:ext cx="1230243" cy="234806"/>
            </a:xfrm>
            <a:prstGeom prst="rect">
              <a:avLst/>
            </a:prstGeom>
            <a:noFill/>
          </p:spPr>
          <p:txBody>
            <a:bodyPr wrap="square" lIns="0" tIns="0" rIns="0" bIns="0" rtlCol="0">
              <a:spAutoFit/>
            </a:bodyPr>
            <a:lstStyle/>
            <a:p>
              <a:pPr algn="ctr" defTabSz="932394"/>
              <a:r>
                <a:rPr lang="en-US" sz="1496" dirty="0">
                  <a:solidFill>
                    <a:prstClr val="black"/>
                  </a:solidFill>
                  <a:latin typeface="Segoe" pitchFamily="34" charset="0"/>
                </a:rPr>
                <a:t>App back-end</a:t>
              </a:r>
            </a:p>
          </p:txBody>
        </p:sp>
      </p:grpSp>
      <p:grpSp>
        <p:nvGrpSpPr>
          <p:cNvPr id="11" name="Group 10"/>
          <p:cNvGrpSpPr/>
          <p:nvPr/>
        </p:nvGrpSpPr>
        <p:grpSpPr>
          <a:xfrm>
            <a:off x="8391219" y="2406359"/>
            <a:ext cx="890198" cy="1028807"/>
            <a:chOff x="7742235" y="1551623"/>
            <a:chExt cx="890325" cy="1028952"/>
          </a:xfrm>
        </p:grpSpPr>
        <p:grpSp>
          <p:nvGrpSpPr>
            <p:cNvPr id="12" name="Group 11"/>
            <p:cNvGrpSpPr/>
            <p:nvPr/>
          </p:nvGrpSpPr>
          <p:grpSpPr>
            <a:xfrm>
              <a:off x="7742235" y="1551623"/>
              <a:ext cx="644337" cy="746699"/>
              <a:chOff x="2916436" y="3914152"/>
              <a:chExt cx="930762" cy="918513"/>
            </a:xfrm>
          </p:grpSpPr>
          <p:pic>
            <p:nvPicPr>
              <p:cNvPr id="14" name="Picture 1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2916436" y="4302640"/>
                <a:ext cx="394556" cy="530025"/>
              </a:xfrm>
              <a:prstGeom prst="rect">
                <a:avLst/>
              </a:prstGeom>
              <a:solidFill>
                <a:schemeClr val="tx1"/>
              </a:solidFill>
            </p:spPr>
          </p:pic>
          <p:sp>
            <p:nvSpPr>
              <p:cNvPr id="15" name="Freeform 61"/>
              <p:cNvSpPr>
                <a:spLocks/>
              </p:cNvSpPr>
              <p:nvPr/>
            </p:nvSpPr>
            <p:spPr bwMode="auto">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3247" tIns="46623" rIns="93247" bIns="46623" numCol="1" anchor="t" anchorCtr="0" compatLnSpc="1">
                <a:prstTxWarp prst="textNoShape">
                  <a:avLst/>
                </a:prstTxWarp>
              </a:bodyPr>
              <a:lstStyle/>
              <a:p>
                <a:endParaRPr lang="en-US" sz="1122" dirty="0">
                  <a:solidFill>
                    <a:srgbClr val="000000"/>
                  </a:solidFill>
                </a:endParaRPr>
              </a:p>
            </p:txBody>
          </p:sp>
        </p:grpSp>
        <p:sp>
          <p:nvSpPr>
            <p:cNvPr id="13" name="TextBox 12"/>
            <p:cNvSpPr txBox="1"/>
            <p:nvPr/>
          </p:nvSpPr>
          <p:spPr>
            <a:xfrm>
              <a:off x="7747944" y="2345768"/>
              <a:ext cx="884616" cy="234807"/>
            </a:xfrm>
            <a:prstGeom prst="rect">
              <a:avLst/>
            </a:prstGeom>
            <a:noFill/>
          </p:spPr>
          <p:txBody>
            <a:bodyPr wrap="none" lIns="0" tIns="0" rIns="0" bIns="0" rtlCol="0">
              <a:spAutoFit/>
            </a:bodyPr>
            <a:lstStyle/>
            <a:p>
              <a:pPr algn="ctr" defTabSz="932394"/>
              <a:r>
                <a:rPr lang="en-US" sz="1496" dirty="0">
                  <a:solidFill>
                    <a:prstClr val="black"/>
                  </a:solidFill>
                  <a:latin typeface="Segoe" pitchFamily="34" charset="0"/>
                </a:rPr>
                <a:t>Client app</a:t>
              </a:r>
            </a:p>
          </p:txBody>
        </p:sp>
      </p:grpSp>
      <p:sp>
        <p:nvSpPr>
          <p:cNvPr id="16" name="Oval 15"/>
          <p:cNvSpPr/>
          <p:nvPr/>
        </p:nvSpPr>
        <p:spPr>
          <a:xfrm>
            <a:off x="9814221" y="2357440"/>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1</a:t>
            </a:r>
          </a:p>
        </p:txBody>
      </p:sp>
      <p:sp>
        <p:nvSpPr>
          <p:cNvPr id="17" name="Oval 16"/>
          <p:cNvSpPr/>
          <p:nvPr/>
        </p:nvSpPr>
        <p:spPr>
          <a:xfrm>
            <a:off x="8327164" y="4274250"/>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2</a:t>
            </a:r>
          </a:p>
        </p:txBody>
      </p:sp>
      <p:sp>
        <p:nvSpPr>
          <p:cNvPr id="18" name="Oval 17"/>
          <p:cNvSpPr/>
          <p:nvPr/>
        </p:nvSpPr>
        <p:spPr>
          <a:xfrm>
            <a:off x="9672856" y="5458593"/>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2</a:t>
            </a:r>
          </a:p>
        </p:txBody>
      </p:sp>
      <p:sp>
        <p:nvSpPr>
          <p:cNvPr id="19" name="Oval 18"/>
          <p:cNvSpPr/>
          <p:nvPr/>
        </p:nvSpPr>
        <p:spPr>
          <a:xfrm>
            <a:off x="10284180" y="2357440"/>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4</a:t>
            </a:r>
          </a:p>
        </p:txBody>
      </p:sp>
      <p:sp>
        <p:nvSpPr>
          <p:cNvPr id="20" name="Oval 19"/>
          <p:cNvSpPr/>
          <p:nvPr/>
        </p:nvSpPr>
        <p:spPr>
          <a:xfrm>
            <a:off x="11777019" y="3965713"/>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5</a:t>
            </a:r>
          </a:p>
        </p:txBody>
      </p:sp>
      <p:sp>
        <p:nvSpPr>
          <p:cNvPr id="21" name="Oval 20"/>
          <p:cNvSpPr/>
          <p:nvPr/>
        </p:nvSpPr>
        <p:spPr>
          <a:xfrm>
            <a:off x="11780643" y="5260852"/>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6</a:t>
            </a:r>
          </a:p>
        </p:txBody>
      </p:sp>
      <p:sp>
        <p:nvSpPr>
          <p:cNvPr id="22" name="Right Arrow 21"/>
          <p:cNvSpPr/>
          <p:nvPr/>
        </p:nvSpPr>
        <p:spPr>
          <a:xfrm rot="10800000">
            <a:off x="9536267" y="2695974"/>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23" name="Right Arrow 22"/>
          <p:cNvSpPr/>
          <p:nvPr/>
        </p:nvSpPr>
        <p:spPr>
          <a:xfrm rot="5400000">
            <a:off x="8250146" y="4124233"/>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24" name="Right Arrow 23"/>
          <p:cNvSpPr/>
          <p:nvPr/>
        </p:nvSpPr>
        <p:spPr>
          <a:xfrm>
            <a:off x="9625925" y="5751647"/>
            <a:ext cx="1133667"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25" name="Right Arrow 24"/>
          <p:cNvSpPr/>
          <p:nvPr/>
        </p:nvSpPr>
        <p:spPr>
          <a:xfrm rot="5400000">
            <a:off x="11131287" y="4072836"/>
            <a:ext cx="978723"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grpSp>
        <p:nvGrpSpPr>
          <p:cNvPr id="26" name="Group 25"/>
          <p:cNvGrpSpPr/>
          <p:nvPr/>
        </p:nvGrpSpPr>
        <p:grpSpPr>
          <a:xfrm>
            <a:off x="10684982" y="5147089"/>
            <a:ext cx="1518930" cy="1088452"/>
            <a:chOff x="4879203" y="2324936"/>
            <a:chExt cx="1726696" cy="1296150"/>
          </a:xfrm>
          <a:solidFill>
            <a:schemeClr val="bg2"/>
          </a:solidFill>
        </p:grpSpPr>
        <p:sp>
          <p:nvSpPr>
            <p:cNvPr id="27" name="Rectangle 26"/>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26" tIns="62162" rIns="124326" bIns="62162" numCol="1" rtlCol="0" anchor="ctr" anchorCtr="0" compatLnSpc="1">
              <a:prstTxWarp prst="textNoShape">
                <a:avLst/>
              </a:prstTxWarp>
            </a:bodyPr>
            <a:lstStyle/>
            <a:p>
              <a:pPr algn="ctr" defTabSz="932087" fontAlgn="base">
                <a:spcBef>
                  <a:spcPct val="0"/>
                </a:spcBef>
                <a:spcAft>
                  <a:spcPct val="0"/>
                </a:spcAft>
              </a:pPr>
              <a:endParaRPr lang="en-US" sz="1496" dirty="0">
                <a:solidFill>
                  <a:prstClr val="white"/>
                </a:solidFill>
              </a:endParaRPr>
            </a:p>
          </p:txBody>
        </p:sp>
        <p:sp>
          <p:nvSpPr>
            <p:cNvPr id="28" name="TextBox 27"/>
            <p:cNvSpPr txBox="1"/>
            <p:nvPr/>
          </p:nvSpPr>
          <p:spPr>
            <a:xfrm>
              <a:off x="5041852" y="3061940"/>
              <a:ext cx="1246694" cy="559146"/>
            </a:xfrm>
            <a:prstGeom prst="rect">
              <a:avLst/>
            </a:prstGeom>
            <a:noFill/>
          </p:spPr>
          <p:txBody>
            <a:bodyPr wrap="none" lIns="124330" tIns="0" rIns="0" bIns="0" rtlCol="0">
              <a:spAutoFit/>
            </a:bodyPr>
            <a:lstStyle/>
            <a:p>
              <a:pPr algn="ctr" defTabSz="932394"/>
              <a:r>
                <a:rPr lang="en-US" sz="1496" dirty="0">
                  <a:solidFill>
                    <a:prstClr val="black"/>
                  </a:solidFill>
                  <a:latin typeface="Segoe" pitchFamily="34" charset="0"/>
                </a:rPr>
                <a:t>Notification</a:t>
              </a:r>
            </a:p>
            <a:p>
              <a:pPr algn="ctr" defTabSz="932394"/>
              <a:r>
                <a:rPr lang="en-US" sz="1496" dirty="0">
                  <a:solidFill>
                    <a:prstClr val="black"/>
                  </a:solidFill>
                  <a:latin typeface="Segoe" pitchFamily="34" charset="0"/>
                </a:rPr>
                <a:t>Hub</a:t>
              </a:r>
            </a:p>
          </p:txBody>
        </p:sp>
      </p:grpSp>
      <p:sp>
        <p:nvSpPr>
          <p:cNvPr id="29" name="Right Arrow 28"/>
          <p:cNvSpPr/>
          <p:nvPr/>
        </p:nvSpPr>
        <p:spPr>
          <a:xfrm rot="16200000">
            <a:off x="10726224" y="4055682"/>
            <a:ext cx="978723" cy="398837"/>
          </a:xfrm>
          <a:prstGeom prst="rightArrow">
            <a:avLst/>
          </a:prstGeom>
          <a:solidFill>
            <a:schemeClr val="bg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26">
              <a:solidFill>
                <a:prstClr val="white"/>
              </a:solidFill>
            </a:endParaRPr>
          </a:p>
        </p:txBody>
      </p:sp>
      <p:sp>
        <p:nvSpPr>
          <p:cNvPr id="30" name="Oval 29"/>
          <p:cNvSpPr/>
          <p:nvPr/>
        </p:nvSpPr>
        <p:spPr>
          <a:xfrm>
            <a:off x="10129138" y="5458593"/>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3</a:t>
            </a:r>
          </a:p>
        </p:txBody>
      </p:sp>
      <p:sp>
        <p:nvSpPr>
          <p:cNvPr id="31" name="Oval 30"/>
          <p:cNvSpPr/>
          <p:nvPr/>
        </p:nvSpPr>
        <p:spPr>
          <a:xfrm>
            <a:off x="10696254" y="3965713"/>
            <a:ext cx="384012" cy="3840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6" dirty="0">
                <a:solidFill>
                  <a:prstClr val="white"/>
                </a:solidFill>
              </a:rPr>
              <a:t>4</a:t>
            </a:r>
          </a:p>
        </p:txBody>
      </p:sp>
      <p:pic>
        <p:nvPicPr>
          <p:cNvPr id="32" name="Picture 31"/>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043636" y="5076057"/>
            <a:ext cx="665531" cy="665531"/>
          </a:xfrm>
          <a:prstGeom prst="rect">
            <a:avLst/>
          </a:prstGeom>
        </p:spPr>
      </p:pic>
    </p:spTree>
    <p:extLst>
      <p:ext uri="{BB962C8B-B14F-4D97-AF65-F5344CB8AC3E}">
        <p14:creationId xmlns:p14="http://schemas.microsoft.com/office/powerpoint/2010/main" val="35566750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Advantages of Notification Hub</a:t>
            </a:r>
            <a:endParaRPr lang="he-IL" dirty="0"/>
          </a:p>
        </p:txBody>
      </p:sp>
      <p:sp>
        <p:nvSpPr>
          <p:cNvPr id="3" name="Content Placeholder 2"/>
          <p:cNvSpPr>
            <a:spLocks noGrp="1"/>
          </p:cNvSpPr>
          <p:nvPr>
            <p:ph idx="1"/>
          </p:nvPr>
        </p:nvSpPr>
        <p:spPr/>
        <p:txBody>
          <a:bodyPr>
            <a:normAutofit lnSpcReduction="10000"/>
          </a:bodyPr>
          <a:lstStyle/>
          <a:p>
            <a:pPr algn="l" rtl="0"/>
            <a:r>
              <a:rPr lang="en-US" dirty="0"/>
              <a:t>X-plat: one API to notify on any mobile platform</a:t>
            </a:r>
          </a:p>
          <a:p>
            <a:pPr lvl="1" algn="l" rtl="0"/>
            <a:r>
              <a:rPr lang="en-US" dirty="0"/>
              <a:t>Backend can be on-</a:t>
            </a:r>
            <a:r>
              <a:rPr lang="en-US" dirty="0" err="1"/>
              <a:t>prem</a:t>
            </a:r>
            <a:r>
              <a:rPr lang="en-US" dirty="0"/>
              <a:t> or in the cloud, .NET, Java, PHP, Node, you name it </a:t>
            </a:r>
          </a:p>
          <a:p>
            <a:pPr lvl="1" algn="l" rtl="0"/>
            <a:r>
              <a:rPr lang="en-US" dirty="0" smtClean="0"/>
              <a:t>Support iOS</a:t>
            </a:r>
            <a:r>
              <a:rPr lang="en-US" dirty="0"/>
              <a:t>, Android, Windows Phone, Windows, Kindle</a:t>
            </a:r>
          </a:p>
          <a:p>
            <a:pPr algn="l" rtl="0"/>
            <a:r>
              <a:rPr lang="en-US" dirty="0" smtClean="0"/>
              <a:t>Avoid </a:t>
            </a:r>
            <a:r>
              <a:rPr lang="en-US" dirty="0"/>
              <a:t>storing device information in your tables</a:t>
            </a:r>
          </a:p>
          <a:p>
            <a:pPr algn="l" rtl="0"/>
            <a:r>
              <a:rPr lang="en-US" dirty="0" smtClean="0"/>
              <a:t>Work </a:t>
            </a:r>
            <a:r>
              <a:rPr lang="en-US" dirty="0"/>
              <a:t>with logical users and segments</a:t>
            </a:r>
          </a:p>
          <a:p>
            <a:pPr algn="l" rtl="0"/>
            <a:r>
              <a:rPr lang="en-US" dirty="0" smtClean="0"/>
              <a:t>Personalization </a:t>
            </a:r>
            <a:r>
              <a:rPr lang="en-US" dirty="0"/>
              <a:t>and localization</a:t>
            </a:r>
          </a:p>
          <a:p>
            <a:pPr lvl="1" algn="l" rtl="0"/>
            <a:r>
              <a:rPr lang="en-US" dirty="0" smtClean="0"/>
              <a:t>Templates</a:t>
            </a:r>
            <a:endParaRPr lang="en-US" dirty="0"/>
          </a:p>
          <a:p>
            <a:pPr algn="l" rtl="0"/>
            <a:r>
              <a:rPr lang="en-US" dirty="0" smtClean="0"/>
              <a:t>Broadcast </a:t>
            </a:r>
            <a:r>
              <a:rPr lang="en-US" dirty="0"/>
              <a:t>at scale, multicast, unicast</a:t>
            </a:r>
          </a:p>
          <a:p>
            <a:pPr algn="l" rtl="0"/>
            <a:r>
              <a:rPr lang="en-US" dirty="0" smtClean="0"/>
              <a:t>Rich Telemetry</a:t>
            </a:r>
          </a:p>
          <a:p>
            <a:pPr algn="l" rtl="0"/>
            <a:r>
              <a:rPr lang="en-US" dirty="0" smtClean="0">
                <a:hlinkClick r:id="rId2"/>
              </a:rPr>
              <a:t>Get Started with Windows App</a:t>
            </a:r>
            <a:endParaRPr lang="en-US" dirty="0" smtClean="0"/>
          </a:p>
          <a:p>
            <a:r>
              <a:rPr lang="en-US" dirty="0" smtClean="0">
                <a:hlinkClick r:id="rId3"/>
              </a:rPr>
              <a:t>Blog Post</a:t>
            </a:r>
            <a:r>
              <a:rPr lang="en-US" dirty="0" smtClean="0"/>
              <a:t> </a:t>
            </a:r>
            <a:endParaRPr lang="en-US" dirty="0"/>
          </a:p>
        </p:txBody>
      </p:sp>
    </p:spTree>
    <p:extLst>
      <p:ext uri="{BB962C8B-B14F-4D97-AF65-F5344CB8AC3E}">
        <p14:creationId xmlns:p14="http://schemas.microsoft.com/office/powerpoint/2010/main" val="23837063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007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SignalR</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42116488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SignalR</a:t>
            </a:r>
            <a:endParaRPr lang="he-IL" dirty="0"/>
          </a:p>
        </p:txBody>
      </p:sp>
      <p:sp>
        <p:nvSpPr>
          <p:cNvPr id="3" name="Content Placeholder 2"/>
          <p:cNvSpPr>
            <a:spLocks noGrp="1"/>
          </p:cNvSpPr>
          <p:nvPr>
            <p:ph idx="1"/>
          </p:nvPr>
        </p:nvSpPr>
        <p:spPr>
          <a:xfrm>
            <a:off x="838200" y="966942"/>
            <a:ext cx="10363200" cy="5786398"/>
          </a:xfrm>
        </p:spPr>
        <p:txBody>
          <a:bodyPr>
            <a:normAutofit/>
          </a:bodyPr>
          <a:lstStyle/>
          <a:p>
            <a:pPr algn="l" rtl="0"/>
            <a:r>
              <a:rPr lang="en-US" dirty="0" smtClean="0"/>
              <a:t>A library </a:t>
            </a:r>
            <a:r>
              <a:rPr lang="en-US" dirty="0"/>
              <a:t>for ASP.NET </a:t>
            </a:r>
            <a:r>
              <a:rPr lang="en-US" dirty="0" smtClean="0"/>
              <a:t>developers</a:t>
            </a:r>
          </a:p>
          <a:p>
            <a:pPr algn="l" rtl="0"/>
            <a:r>
              <a:rPr lang="en-US" dirty="0" smtClean="0"/>
              <a:t>Simplifies </a:t>
            </a:r>
            <a:r>
              <a:rPr lang="en-US" dirty="0"/>
              <a:t>the process of adding real-time web functionality to </a:t>
            </a:r>
            <a:r>
              <a:rPr lang="en-US" dirty="0" smtClean="0"/>
              <a:t>applications</a:t>
            </a:r>
          </a:p>
          <a:p>
            <a:pPr lvl="1" algn="l" rtl="0"/>
            <a:r>
              <a:rPr lang="en-US" dirty="0" smtClean="0"/>
              <a:t>Stock tickers</a:t>
            </a:r>
          </a:p>
          <a:p>
            <a:pPr lvl="1" algn="l" rtl="0"/>
            <a:r>
              <a:rPr lang="en-US" dirty="0" smtClean="0"/>
              <a:t>Notifications</a:t>
            </a:r>
          </a:p>
          <a:p>
            <a:pPr lvl="1" algn="l" rtl="0"/>
            <a:r>
              <a:rPr lang="en-US" dirty="0" smtClean="0"/>
              <a:t>Any real-time server to client information</a:t>
            </a:r>
          </a:p>
          <a:p>
            <a:pPr algn="l" rtl="0"/>
            <a:r>
              <a:rPr lang="en-US" dirty="0" smtClean="0"/>
              <a:t>SDKs are available in various platforms</a:t>
            </a:r>
            <a:endParaRPr lang="en-US" dirty="0"/>
          </a:p>
          <a:p>
            <a:pPr algn="l" rtl="0"/>
            <a:r>
              <a:rPr lang="en-US" dirty="0" smtClean="0"/>
              <a:t>Azure Mobile Services allows integrating SignalR communication</a:t>
            </a:r>
          </a:p>
          <a:p>
            <a:pPr lvl="1" algn="l" rtl="0"/>
            <a:r>
              <a:rPr lang="en-US" dirty="0" smtClean="0"/>
              <a:t>Easily integrate web based clients</a:t>
            </a:r>
          </a:p>
          <a:p>
            <a:pPr lvl="1" algn="l" rtl="0"/>
            <a:r>
              <a:rPr lang="en-US" dirty="0" smtClean="0"/>
              <a:t>.NET Backend Only</a:t>
            </a:r>
          </a:p>
          <a:p>
            <a:r>
              <a:rPr lang="en-US" sz="2200" dirty="0">
                <a:hlinkClick r:id="rId2"/>
              </a:rPr>
              <a:t>http://</a:t>
            </a:r>
            <a:r>
              <a:rPr lang="en-US" sz="2200" dirty="0" smtClean="0">
                <a:hlinkClick r:id="rId2"/>
              </a:rPr>
              <a:t>www.asp.net/signalr</a:t>
            </a:r>
            <a:r>
              <a:rPr lang="en-US" sz="2200" dirty="0" smtClean="0"/>
              <a:t> </a:t>
            </a:r>
          </a:p>
          <a:p>
            <a:r>
              <a:rPr lang="en-US" sz="2200" dirty="0">
                <a:hlinkClick r:id="rId3"/>
              </a:rPr>
              <a:t>http://</a:t>
            </a:r>
            <a:r>
              <a:rPr lang="en-US" sz="2200" dirty="0" smtClean="0">
                <a:hlinkClick r:id="rId3"/>
              </a:rPr>
              <a:t>www.asp.net/signalr/overview/deployment/using-signalr-with-azure-web-sites</a:t>
            </a:r>
            <a:r>
              <a:rPr lang="en-US" sz="2200" dirty="0" smtClean="0"/>
              <a:t> </a:t>
            </a:r>
          </a:p>
          <a:p>
            <a:r>
              <a:rPr lang="en-US" sz="2200" dirty="0">
                <a:hlinkClick r:id="rId4"/>
              </a:rPr>
              <a:t>Azure Mobile Services </a:t>
            </a:r>
            <a:r>
              <a:rPr lang="en-US" sz="2200" dirty="0" err="1">
                <a:hlinkClick r:id="rId4"/>
              </a:rPr>
              <a:t>SignalR</a:t>
            </a:r>
            <a:r>
              <a:rPr lang="en-US" sz="2200" dirty="0">
                <a:hlinkClick r:id="rId4"/>
              </a:rPr>
              <a:t> Support</a:t>
            </a:r>
            <a:endParaRPr lang="he-IL" sz="2200" dirty="0"/>
          </a:p>
          <a:p>
            <a:endParaRPr lang="he-IL" dirty="0"/>
          </a:p>
        </p:txBody>
      </p:sp>
    </p:spTree>
    <p:extLst>
      <p:ext uri="{BB962C8B-B14F-4D97-AF65-F5344CB8AC3E}">
        <p14:creationId xmlns:p14="http://schemas.microsoft.com/office/powerpoint/2010/main" val="25161181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Summary</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41240270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Windows Universal Platform</a:t>
            </a:r>
            <a:endParaRPr lang="he-IL" dirty="0"/>
          </a:p>
        </p:txBody>
      </p:sp>
      <p:sp>
        <p:nvSpPr>
          <p:cNvPr id="3" name="Subtitle 2"/>
          <p:cNvSpPr>
            <a:spLocks noGrp="1"/>
          </p:cNvSpPr>
          <p:nvPr>
            <p:ph type="subTitle" idx="1"/>
          </p:nvPr>
        </p:nvSpPr>
        <p:spPr/>
        <p:txBody>
          <a:bodyPr/>
          <a:lstStyle/>
          <a:p>
            <a:endParaRPr lang="he-IL" dirty="0"/>
          </a:p>
        </p:txBody>
      </p:sp>
    </p:spTree>
    <p:extLst>
      <p:ext uri="{BB962C8B-B14F-4D97-AF65-F5344CB8AC3E}">
        <p14:creationId xmlns:p14="http://schemas.microsoft.com/office/powerpoint/2010/main" val="41651402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70952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an Architect Must Know</a:t>
            </a:r>
            <a:endParaRPr lang="he-IL" dirty="0"/>
          </a:p>
        </p:txBody>
      </p:sp>
      <p:sp>
        <p:nvSpPr>
          <p:cNvPr id="7" name="Content Placeholder 6"/>
          <p:cNvSpPr>
            <a:spLocks noGrp="1"/>
          </p:cNvSpPr>
          <p:nvPr>
            <p:ph idx="1"/>
          </p:nvPr>
        </p:nvSpPr>
        <p:spPr/>
        <p:txBody>
          <a:bodyPr>
            <a:normAutofit/>
          </a:bodyPr>
          <a:lstStyle/>
          <a:p>
            <a:r>
              <a:rPr lang="en-US" sz="3200" dirty="0"/>
              <a:t>Understand the requirements</a:t>
            </a:r>
          </a:p>
          <a:p>
            <a:r>
              <a:rPr lang="en-US" sz="3200" dirty="0"/>
              <a:t>Understand the constraints</a:t>
            </a:r>
          </a:p>
          <a:p>
            <a:r>
              <a:rPr lang="en-US" sz="3200" dirty="0"/>
              <a:t>Low Coupling</a:t>
            </a:r>
          </a:p>
          <a:p>
            <a:r>
              <a:rPr lang="en-US" sz="3200" dirty="0"/>
              <a:t>High Cohesive</a:t>
            </a:r>
          </a:p>
          <a:p>
            <a:r>
              <a:rPr lang="en-US" sz="3200" dirty="0"/>
              <a:t>Balance of Size &amp; Number of </a:t>
            </a:r>
            <a:r>
              <a:rPr lang="en-US" sz="3200" dirty="0" smtClean="0"/>
              <a:t>Components</a:t>
            </a:r>
          </a:p>
          <a:p>
            <a:pPr marL="0" indent="0">
              <a:buNone/>
            </a:pPr>
            <a:endParaRPr lang="en-US" sz="3200" dirty="0"/>
          </a:p>
        </p:txBody>
      </p:sp>
    </p:spTree>
    <p:extLst>
      <p:ext uri="{BB962C8B-B14F-4D97-AF65-F5344CB8AC3E}">
        <p14:creationId xmlns:p14="http://schemas.microsoft.com/office/powerpoint/2010/main" val="113038169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27816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Universal Windows </a:t>
            </a:r>
            <a:r>
              <a:rPr lang="en-GB" dirty="0" smtClean="0"/>
              <a:t>Platform</a:t>
            </a:r>
            <a:endParaRPr lang="he-IL" dirty="0"/>
          </a:p>
        </p:txBody>
      </p:sp>
      <p:sp>
        <p:nvSpPr>
          <p:cNvPr id="3" name="Content Placeholder 2"/>
          <p:cNvSpPr>
            <a:spLocks noGrp="1"/>
          </p:cNvSpPr>
          <p:nvPr>
            <p:ph idx="1"/>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a:t>
            </a:r>
            <a:r>
              <a:rPr lang="en-GB" dirty="0" err="1"/>
              <a:t>Center</a:t>
            </a:r>
            <a:endParaRPr lang="en-GB" dirty="0"/>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a:p>
            <a:endParaRPr lang="he-IL" dirty="0"/>
          </a:p>
        </p:txBody>
      </p:sp>
      <p:grpSp>
        <p:nvGrpSpPr>
          <p:cNvPr id="4" name="Group 3"/>
          <p:cNvGrpSpPr/>
          <p:nvPr/>
        </p:nvGrpSpPr>
        <p:grpSpPr>
          <a:xfrm>
            <a:off x="6541320" y="2388163"/>
            <a:ext cx="5496343" cy="3436094"/>
            <a:chOff x="352115" y="1847266"/>
            <a:chExt cx="5501432" cy="3439276"/>
          </a:xfrm>
        </p:grpSpPr>
        <p:pic>
          <p:nvPicPr>
            <p:cNvPr id="5" name="Picture 2" descr="https://compass-ssl.surface.com/assets/3e/22/3e22a8d7-25bd-473d-815a-f49e27c515cb.png#desktop-engagingmeetings-new.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6" name="Desktop"/>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7" name="Small Tablet"/>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8" name="Phone"/>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9" name="2-in-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10" name="Picture 9" descr="141215_B-hero_01.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2878156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Universal Windows </a:t>
            </a:r>
            <a:r>
              <a:rPr lang="en-GB" dirty="0" smtClean="0"/>
              <a:t>Platform</a:t>
            </a:r>
            <a:endParaRPr lang="he-IL" dirty="0"/>
          </a:p>
        </p:txBody>
      </p:sp>
      <p:sp>
        <p:nvSpPr>
          <p:cNvPr id="3" name="Content Placeholder 2"/>
          <p:cNvSpPr>
            <a:spLocks noGrp="1"/>
          </p:cNvSpPr>
          <p:nvPr>
            <p:ph idx="1"/>
          </p:nvPr>
        </p:nvSpPr>
        <p:spPr/>
        <p:txBody>
          <a:bodyPr/>
          <a:lstStyle/>
          <a:p>
            <a:r>
              <a:rPr lang="en-GB" dirty="0"/>
              <a:t>A single API surface</a:t>
            </a:r>
          </a:p>
          <a:p>
            <a:r>
              <a:rPr lang="en-GB" dirty="0"/>
              <a:t>A guaranteed API surface</a:t>
            </a:r>
          </a:p>
          <a:p>
            <a:r>
              <a:rPr lang="en-GB" dirty="0"/>
              <a:t>The same on all devices</a:t>
            </a:r>
          </a:p>
          <a:p>
            <a:endParaRPr lang="en-GB" dirty="0"/>
          </a:p>
          <a:p>
            <a:endParaRPr lang="he-IL" dirty="0"/>
          </a:p>
        </p:txBody>
      </p:sp>
      <p:grpSp>
        <p:nvGrpSpPr>
          <p:cNvPr id="4" name="Group 3"/>
          <p:cNvGrpSpPr/>
          <p:nvPr/>
        </p:nvGrpSpPr>
        <p:grpSpPr>
          <a:xfrm>
            <a:off x="7013410" y="2721469"/>
            <a:ext cx="4574659" cy="2642492"/>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8" name="Rectangle 7"/>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Snip Diagonal Corner Rectangle 8"/>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0" name="Chevron 9"/>
          <p:cNvSpPr/>
          <p:nvPr/>
        </p:nvSpPr>
        <p:spPr>
          <a:xfrm>
            <a:off x="6096001" y="269585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025" y="2754443"/>
            <a:ext cx="5287551" cy="338805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6863" y="398126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84894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Windows </a:t>
            </a:r>
            <a:r>
              <a:rPr lang="en-GB" dirty="0" smtClean="0"/>
              <a:t>app</a:t>
            </a:r>
            <a:endParaRPr lang="en-GB" dirty="0"/>
          </a:p>
        </p:txBody>
      </p:sp>
      <p:sp>
        <p:nvSpPr>
          <p:cNvPr id="4" name="Text Placeholder 3"/>
          <p:cNvSpPr>
            <a:spLocks noGrp="1"/>
          </p:cNvSpPr>
          <p:nvPr>
            <p:ph idx="1"/>
          </p:nvPr>
        </p:nvSpPr>
        <p:spPr/>
        <p:txBody>
          <a:bodyPr/>
          <a:lstStyle/>
          <a:p>
            <a:r>
              <a:rPr lang="en-GB" dirty="0"/>
              <a:t>A single </a:t>
            </a:r>
            <a:r>
              <a:rPr lang="en-GB" dirty="0" smtClean="0"/>
              <a:t>app package </a:t>
            </a:r>
            <a:endParaRPr lang="en-GB" dirty="0"/>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4294529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736" y="1947010"/>
            <a:ext cx="2541080" cy="1323439"/>
          </a:xfrm>
          <a:prstGeom prst="rect">
            <a:avLst/>
          </a:prstGeom>
          <a:noFill/>
        </p:spPr>
        <p:txBody>
          <a:bodyPr wrap="none" lIns="91440" tIns="45720" rIns="91440" bIns="45720">
            <a:spAutoFit/>
          </a:bodyPr>
          <a:lstStyle/>
          <a:p>
            <a:pPr algn="ctr"/>
            <a:r>
              <a:rPr lang="en-GB"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Hello </a:t>
            </a:r>
            <a:r>
              <a:rPr lang="en-GB"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UWP</a:t>
            </a:r>
          </a:p>
          <a:p>
            <a:pPr algn="ctr"/>
            <a:r>
              <a:rPr lang="en-GB"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GB"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a:t>
            </a: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3689442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Handling Page Navigation</a:t>
            </a:r>
            <a:endParaRPr lang="en-GB" dirty="0"/>
          </a:p>
        </p:txBody>
      </p:sp>
    </p:spTree>
    <p:extLst>
      <p:ext uri="{BB962C8B-B14F-4D97-AF65-F5344CB8AC3E}">
        <p14:creationId xmlns:p14="http://schemas.microsoft.com/office/powerpoint/2010/main" val="2436651703"/>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4412"/>
            <a:ext cx="11655840" cy="899665"/>
          </a:xfrm>
        </p:spPr>
        <p:txBody>
          <a:bodyPr/>
          <a:lstStyle/>
          <a:p>
            <a:r>
              <a:rPr lang="en-US" dirty="0" smtClean="0"/>
              <a:t>Shell-drawn back button for Mobile and Tablet</a:t>
            </a:r>
            <a:endParaRPr lang="en-US" dirty="0"/>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2802" t="3344" r="12989" b="18703"/>
          <a:stretch/>
        </p:blipFill>
        <p:spPr bwMode="auto">
          <a:xfrm>
            <a:off x="379141" y="1215483"/>
            <a:ext cx="7058722" cy="4170556"/>
          </a:xfrm>
          <a:prstGeom prst="rect">
            <a:avLst/>
          </a:prstGeom>
          <a:ln>
            <a:noFill/>
          </a:ln>
          <a:extLst>
            <a:ext uri="{53640926-AAD7-44D8-BBD7-CCE9431645EC}">
              <a14:shadowObscured xmlns:a14="http://schemas.microsoft.com/office/drawing/2010/main"/>
            </a:ext>
          </a:extLst>
        </p:spPr>
      </p:pic>
      <p:sp>
        <p:nvSpPr>
          <p:cNvPr id="7" name="Oval 6"/>
          <p:cNvSpPr/>
          <p:nvPr/>
        </p:nvSpPr>
        <p:spPr>
          <a:xfrm>
            <a:off x="269239" y="4348976"/>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8623635" y="1174077"/>
            <a:ext cx="2586558" cy="4861617"/>
          </a:xfrm>
          <a:prstGeom prst="rect">
            <a:avLst/>
          </a:prstGeom>
        </p:spPr>
      </p:pic>
      <p:sp>
        <p:nvSpPr>
          <p:cNvPr id="8" name="Oval 7"/>
          <p:cNvSpPr/>
          <p:nvPr/>
        </p:nvSpPr>
        <p:spPr>
          <a:xfrm>
            <a:off x="8405341" y="4716966"/>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67632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563"/>
            <a:ext cx="10363200" cy="723899"/>
          </a:xfrm>
        </p:spPr>
        <p:txBody>
          <a:bodyPr>
            <a:normAutofit fontScale="90000"/>
          </a:bodyPr>
          <a:lstStyle/>
          <a:p>
            <a:r>
              <a:rPr lang="en-US" dirty="0" smtClean="0"/>
              <a:t>Desktop, Windowed mode: </a:t>
            </a:r>
            <a:br>
              <a:rPr lang="en-US" dirty="0" smtClean="0"/>
            </a:br>
            <a:r>
              <a:rPr lang="en-US" dirty="0" smtClean="0"/>
              <a:t>Opt-in, shell-drawn back button on Title Bar</a:t>
            </a:r>
            <a:endParaRPr lang="en-US" dirty="0"/>
          </a:p>
        </p:txBody>
      </p:sp>
      <p:grpSp>
        <p:nvGrpSpPr>
          <p:cNvPr id="4" name="Group 3"/>
          <p:cNvGrpSpPr/>
          <p:nvPr/>
        </p:nvGrpSpPr>
        <p:grpSpPr>
          <a:xfrm>
            <a:off x="923193" y="2057399"/>
            <a:ext cx="4747846" cy="4563208"/>
            <a:chOff x="2417885" y="2154115"/>
            <a:chExt cx="4747846" cy="4563208"/>
          </a:xfrm>
        </p:grpSpPr>
        <p:pic>
          <p:nvPicPr>
            <p:cNvPr id="6" name="Picture 5"/>
            <p:cNvPicPr/>
            <p:nvPr/>
          </p:nvPicPr>
          <p:blipFill rotWithShape="1">
            <a:blip r:embed="rId2" cstate="print">
              <a:extLst>
                <a:ext uri="{28A0092B-C50C-407E-A947-70E740481C1C}">
                  <a14:useLocalDpi xmlns:a14="http://schemas.microsoft.com/office/drawing/2010/main" val="0"/>
                </a:ext>
              </a:extLst>
            </a:blip>
            <a:srcRect/>
            <a:stretch/>
          </p:blipFill>
          <p:spPr bwMode="auto">
            <a:xfrm>
              <a:off x="2417885" y="2154115"/>
              <a:ext cx="4747846" cy="4563208"/>
            </a:xfrm>
            <a:prstGeom prst="rect">
              <a:avLst/>
            </a:prstGeom>
            <a:noFill/>
          </p:spPr>
        </p:pic>
        <p:pic>
          <p:nvPicPr>
            <p:cNvPr id="3" name="Picture 2"/>
            <p:cNvPicPr>
              <a:picLocks noChangeAspect="1"/>
            </p:cNvPicPr>
            <p:nvPr/>
          </p:nvPicPr>
          <p:blipFill>
            <a:blip r:embed="rId3"/>
            <a:stretch>
              <a:fillRect/>
            </a:stretch>
          </p:blipFill>
          <p:spPr>
            <a:xfrm>
              <a:off x="4203477" y="2705307"/>
              <a:ext cx="324563" cy="160986"/>
            </a:xfrm>
            <a:prstGeom prst="rect">
              <a:avLst/>
            </a:prstGeom>
          </p:spPr>
        </p:pic>
      </p:grpSp>
      <p:sp>
        <p:nvSpPr>
          <p:cNvPr id="8" name="Oval 7"/>
          <p:cNvSpPr/>
          <p:nvPr/>
        </p:nvSpPr>
        <p:spPr>
          <a:xfrm>
            <a:off x="2140447" y="20200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srgbClr val="FFFFFF"/>
              </a:solidFill>
              <a:effectLst/>
              <a:uLnTx/>
              <a:uFillTx/>
              <a:latin typeface="Segoe UI"/>
              <a:ea typeface="+mn-ea"/>
              <a:cs typeface="+mn-cs"/>
            </a:endParaRPr>
          </a:p>
        </p:txBody>
      </p:sp>
      <p:sp>
        <p:nvSpPr>
          <p:cNvPr id="9" name="Rectangle 8"/>
          <p:cNvSpPr/>
          <p:nvPr/>
        </p:nvSpPr>
        <p:spPr>
          <a:xfrm>
            <a:off x="353213" y="4544631"/>
            <a:ext cx="11485574" cy="2062103"/>
          </a:xfrm>
          <a:prstGeom prst="rect">
            <a:avLst/>
          </a:prstGeom>
          <a:solidFill>
            <a:schemeClr val="accent6"/>
          </a:solidFill>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smtClean="0">
              <a:ln>
                <a:noFill/>
              </a:ln>
              <a:solidFill>
                <a:srgbClr val="008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if (</a:t>
            </a:r>
            <a:r>
              <a:rPr kumimoji="0" lang="en-US" sz="1600" b="0" i="0" u="none" strike="noStrike" kern="1200" cap="none" spc="0" normalizeH="0" baseline="0" noProof="0" dirty="0" err="1">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Frame.CanGoBack</a:t>
            </a: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smtClean="0">
                <a:ln>
                  <a:noFill/>
                </a:ln>
                <a:solidFill>
                  <a:srgbClr val="008000"/>
                </a:solidFill>
                <a:effectLst/>
                <a:uLnTx/>
                <a:uFillTx/>
                <a:latin typeface="Consolas" panose="020B0609020204030204" pitchFamily="49" charset="0"/>
                <a:ea typeface="+mn-ea"/>
                <a:cs typeface="Consolas" panose="020B0609020204030204" pitchFamily="49" charset="0"/>
              </a:rPr>
              <a:t>//</a:t>
            </a:r>
            <a:r>
              <a:rPr kumimoji="0" lang="en-US" alt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Setting this visible is ignored on Mobile and when in tablet mode!</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
            </a:r>
            <a:b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b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Windows.UI.Core.SystemNavigationManager.GetForCurrentView</a:t>
            </a: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dirty="0" err="1"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AppViewBackButtonVisibility</a:t>
            </a: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 =  </a:t>
            </a:r>
            <a:b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b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AppViewBackButtonVisibility.Visible</a:t>
            </a:r>
            <a:r>
              <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lumMod val="25000"/>
                  </a:srgbClr>
                </a:solidFill>
                <a:effectLst/>
                <a:uLnTx/>
                <a:uFillTx/>
                <a:latin typeface="Consolas" panose="020B0609020204030204" pitchFamily="49" charset="0"/>
                <a:ea typeface="+mn-ea"/>
                <a:cs typeface="Consolas" panose="020B0609020204030204" pitchFamily="49" charset="0"/>
              </a:rPr>
              <a:t>}</a:t>
            </a:r>
            <a:endParaRPr kumimoji="0" lang="en-US" sz="1600" b="0" i="0" u="none" strike="noStrike" kern="1200" cap="none" spc="0" normalizeH="0" baseline="0" noProof="0" dirty="0" smtClean="0">
              <a:ln>
                <a:noFill/>
              </a:ln>
              <a:solidFill>
                <a:srgbClr val="0078D7">
                  <a:lumMod val="25000"/>
                </a:srgb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lumMod val="25000"/>
                </a:srgb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72258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10" presetClass="entr" presetSubtype="0" fill="hold" grpId="0" nodeType="afterEffect">
                                  <p:stCondLst>
                                    <p:cond delay="2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1541"/>
            <a:ext cx="10363200" cy="723899"/>
          </a:xfrm>
        </p:spPr>
        <p:txBody>
          <a:bodyPr>
            <a:normAutofit fontScale="90000"/>
          </a:bodyPr>
          <a:lstStyle/>
          <a:p>
            <a:r>
              <a:rPr lang="en-US" dirty="0" smtClean="0"/>
              <a:t>Desktop, Windowed mode: </a:t>
            </a:r>
            <a:br>
              <a:rPr lang="en-US" dirty="0" smtClean="0"/>
            </a:br>
            <a:r>
              <a:rPr lang="en-US" dirty="0" smtClean="0"/>
              <a:t>Or provide your own on-canvas Back Button</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a:stretch/>
        </p:blipFill>
        <p:spPr bwMode="auto">
          <a:xfrm>
            <a:off x="923193" y="2057399"/>
            <a:ext cx="4747846" cy="4563208"/>
          </a:xfrm>
          <a:prstGeom prst="rect">
            <a:avLst/>
          </a:prstGeom>
          <a:noFill/>
        </p:spPr>
      </p:pic>
      <p:sp>
        <p:nvSpPr>
          <p:cNvPr id="8" name="Oval 7"/>
          <p:cNvSpPr/>
          <p:nvPr/>
        </p:nvSpPr>
        <p:spPr>
          <a:xfrm>
            <a:off x="2159496" y="2293202"/>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smtClean="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3"/>
          <a:stretch>
            <a:fillRect/>
          </a:stretch>
        </p:blipFill>
        <p:spPr>
          <a:xfrm>
            <a:off x="2569467" y="2832724"/>
            <a:ext cx="518205" cy="259102"/>
          </a:xfrm>
          <a:prstGeom prst="rect">
            <a:avLst/>
          </a:prstGeom>
        </p:spPr>
      </p:pic>
      <p:pic>
        <p:nvPicPr>
          <p:cNvPr id="12" name="Picture 11"/>
          <p:cNvPicPr>
            <a:picLocks noChangeAspect="1"/>
          </p:cNvPicPr>
          <p:nvPr/>
        </p:nvPicPr>
        <p:blipFill>
          <a:blip r:embed="rId4"/>
          <a:stretch>
            <a:fillRect/>
          </a:stretch>
        </p:blipFill>
        <p:spPr>
          <a:xfrm>
            <a:off x="2733342" y="2638057"/>
            <a:ext cx="285750" cy="120384"/>
          </a:xfrm>
          <a:prstGeom prst="rect">
            <a:avLst/>
          </a:prstGeom>
        </p:spPr>
      </p:pic>
    </p:spTree>
    <p:extLst>
      <p:ext uri="{BB962C8B-B14F-4D97-AF65-F5344CB8AC3E}">
        <p14:creationId xmlns:p14="http://schemas.microsoft.com/office/powerpoint/2010/main" val="1028440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rtl="0"/>
            <a:r>
              <a:rPr lang="en-US" dirty="0"/>
              <a:t>UI Designer and </a:t>
            </a:r>
            <a:r>
              <a:rPr lang="en-US" dirty="0" smtClean="0"/>
              <a:t>XAML Fundamentals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8467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Architecture Process</a:t>
            </a:r>
            <a:endParaRPr lang="he-IL" dirty="0"/>
          </a:p>
        </p:txBody>
      </p:sp>
      <p:sp>
        <p:nvSpPr>
          <p:cNvPr id="3" name="Content Placeholder 2"/>
          <p:cNvSpPr>
            <a:spLocks noGrp="1"/>
          </p:cNvSpPr>
          <p:nvPr>
            <p:ph idx="1"/>
          </p:nvPr>
        </p:nvSpPr>
        <p:spPr/>
        <p:txBody>
          <a:bodyPr/>
          <a:lstStyle/>
          <a:p>
            <a:r>
              <a:rPr lang="en-US" sz="3200" dirty="0"/>
              <a:t>Understand the requirements</a:t>
            </a:r>
          </a:p>
          <a:p>
            <a:r>
              <a:rPr lang="en-US" sz="3200" dirty="0"/>
              <a:t>Capture the main system building blocks</a:t>
            </a:r>
          </a:p>
          <a:p>
            <a:r>
              <a:rPr lang="en-US" sz="3200" dirty="0"/>
              <a:t>Provide the first abstraction</a:t>
            </a:r>
          </a:p>
          <a:p>
            <a:r>
              <a:rPr lang="en-US" sz="3200" dirty="0"/>
              <a:t>Validate the architecture concepts vs. the requirements</a:t>
            </a:r>
          </a:p>
          <a:p>
            <a:r>
              <a:rPr lang="en-US" sz="3200" dirty="0"/>
              <a:t>Communicate the conceptual architecture with the stakeholders</a:t>
            </a:r>
          </a:p>
          <a:p>
            <a:r>
              <a:rPr lang="en-US" sz="3200" dirty="0"/>
              <a:t>Refine the architecture</a:t>
            </a:r>
          </a:p>
          <a:p>
            <a:r>
              <a:rPr lang="en-US" sz="3200" dirty="0"/>
              <a:t>Capture the architecture decisions</a:t>
            </a:r>
          </a:p>
          <a:p>
            <a:pPr lvl="1"/>
            <a:r>
              <a:rPr lang="en-US" sz="4000" dirty="0"/>
              <a:t>documentation, modeling</a:t>
            </a:r>
          </a:p>
          <a:p>
            <a:endParaRPr lang="he-IL" dirty="0"/>
          </a:p>
        </p:txBody>
      </p:sp>
    </p:spTree>
    <p:extLst>
      <p:ext uri="{BB962C8B-B14F-4D97-AF65-F5344CB8AC3E}">
        <p14:creationId xmlns:p14="http://schemas.microsoft.com/office/powerpoint/2010/main" val="8791201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UI Designer and XAML Fundamentals</a:t>
            </a:r>
          </a:p>
        </p:txBody>
      </p:sp>
      <p:sp>
        <p:nvSpPr>
          <p:cNvPr id="3" name="Content Placeholder 2"/>
          <p:cNvSpPr>
            <a:spLocks noGrp="1"/>
          </p:cNvSpPr>
          <p:nvPr>
            <p:ph idx="1"/>
          </p:nvPr>
        </p:nvSpPr>
        <p:spPr/>
        <p:txBody>
          <a:bodyPr>
            <a:normAutofit fontScale="92500" lnSpcReduction="10000"/>
          </a:bodyPr>
          <a:lstStyle/>
          <a:p>
            <a:r>
              <a:rPr lang="en-US" dirty="0"/>
              <a:t>Visual </a:t>
            </a:r>
            <a:r>
              <a:rPr lang="en-US" dirty="0" smtClean="0"/>
              <a:t>Studio</a:t>
            </a:r>
          </a:p>
          <a:p>
            <a:pPr lvl="1"/>
            <a:r>
              <a:rPr lang="en-US" dirty="0" smtClean="0"/>
              <a:t>UI Designer</a:t>
            </a:r>
          </a:p>
          <a:p>
            <a:pPr lvl="1"/>
            <a:r>
              <a:rPr lang="en-US" dirty="0" smtClean="0"/>
              <a:t>Toolbox</a:t>
            </a:r>
          </a:p>
          <a:p>
            <a:pPr lvl="1"/>
            <a:r>
              <a:rPr lang="en-US" dirty="0" smtClean="0"/>
              <a:t>Document Outline</a:t>
            </a:r>
          </a:p>
          <a:p>
            <a:pPr lvl="1"/>
            <a:r>
              <a:rPr lang="en-US" dirty="0" smtClean="0"/>
              <a:t>Properties View</a:t>
            </a:r>
          </a:p>
          <a:p>
            <a:pPr lvl="1"/>
            <a:r>
              <a:rPr lang="en-US" dirty="0"/>
              <a:t>Device Emulator</a:t>
            </a:r>
          </a:p>
          <a:p>
            <a:r>
              <a:rPr lang="en-US" dirty="0" smtClean="0"/>
              <a:t>What </a:t>
            </a:r>
            <a:r>
              <a:rPr lang="en-US" dirty="0"/>
              <a:t>is XAML?</a:t>
            </a:r>
          </a:p>
          <a:p>
            <a:r>
              <a:rPr lang="en-US" dirty="0"/>
              <a:t>Basic XAML</a:t>
            </a:r>
          </a:p>
          <a:p>
            <a:r>
              <a:rPr lang="en-US" dirty="0"/>
              <a:t>Type Converters</a:t>
            </a:r>
          </a:p>
          <a:p>
            <a:r>
              <a:rPr lang="en-US" dirty="0"/>
              <a:t>Markup Extensions</a:t>
            </a:r>
          </a:p>
          <a:p>
            <a:r>
              <a:rPr lang="en-US" dirty="0"/>
              <a:t>Naming Elements</a:t>
            </a:r>
          </a:p>
          <a:p>
            <a:r>
              <a:rPr lang="en-US" dirty="0"/>
              <a:t>XAML Rules</a:t>
            </a:r>
          </a:p>
          <a:p>
            <a:r>
              <a:rPr lang="en-US" dirty="0" smtClean="0"/>
              <a:t>Summary</a:t>
            </a:r>
            <a:endParaRPr lang="en-US" dirty="0"/>
          </a:p>
        </p:txBody>
      </p:sp>
    </p:spTree>
    <p:extLst>
      <p:ext uri="{BB962C8B-B14F-4D97-AF65-F5344CB8AC3E}">
        <p14:creationId xmlns:p14="http://schemas.microsoft.com/office/powerpoint/2010/main" val="261672601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a:t>
            </a:r>
            <a:r>
              <a:rPr lang="en-US" dirty="0"/>
              <a:t>Designer</a:t>
            </a:r>
          </a:p>
        </p:txBody>
      </p:sp>
      <p:sp>
        <p:nvSpPr>
          <p:cNvPr id="3" name="Content Placeholder 2"/>
          <p:cNvSpPr>
            <a:spLocks noGrp="1"/>
          </p:cNvSpPr>
          <p:nvPr>
            <p:ph idx="1"/>
          </p:nvPr>
        </p:nvSpPr>
        <p:spPr>
          <a:xfrm>
            <a:off x="1981201" y="980730"/>
            <a:ext cx="5308675" cy="5145435"/>
          </a:xfrm>
        </p:spPr>
        <p:txBody>
          <a:bodyPr>
            <a:normAutofit/>
          </a:bodyPr>
          <a:lstStyle/>
          <a:p>
            <a:r>
              <a:rPr lang="en-US" dirty="0" smtClean="0"/>
              <a:t>Visual Studio UI Designer provides quick and easy way to produce rich UI interface</a:t>
            </a:r>
          </a:p>
          <a:p>
            <a:r>
              <a:rPr lang="en-US" dirty="0" smtClean="0"/>
              <a:t>Drag and drop UI controls from the toolbox into the designer</a:t>
            </a:r>
          </a:p>
          <a:p>
            <a:r>
              <a:rPr lang="en-US" dirty="0" smtClean="0"/>
              <a:t>The UI designer provides an easy way to select, resize, align, transform and more, using only the mouse</a:t>
            </a:r>
          </a:p>
          <a:p>
            <a:r>
              <a:rPr lang="en-US" dirty="0" smtClean="0"/>
              <a:t>The UI designer generates XAML and automatically updated when XAML changes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876" y="989045"/>
            <a:ext cx="2860273" cy="512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086357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Toolbox</a:t>
            </a:r>
            <a:endParaRPr lang="en-US" dirty="0"/>
          </a:p>
        </p:txBody>
      </p:sp>
      <p:sp>
        <p:nvSpPr>
          <p:cNvPr id="3" name="Content Placeholder 2"/>
          <p:cNvSpPr>
            <a:spLocks noGrp="1"/>
          </p:cNvSpPr>
          <p:nvPr>
            <p:ph idx="1"/>
          </p:nvPr>
        </p:nvSpPr>
        <p:spPr>
          <a:xfrm>
            <a:off x="1981201" y="980730"/>
            <a:ext cx="6108081" cy="5145435"/>
          </a:xfrm>
        </p:spPr>
        <p:txBody>
          <a:bodyPr>
            <a:normAutofit/>
          </a:bodyPr>
          <a:lstStyle/>
          <a:p>
            <a:r>
              <a:rPr lang="en-US" dirty="0" smtClean="0"/>
              <a:t>The toolbox groups UI controls available at design time</a:t>
            </a:r>
          </a:p>
          <a:p>
            <a:r>
              <a:rPr lang="en-US" dirty="0" smtClean="0"/>
              <a:t>3</a:t>
            </a:r>
            <a:r>
              <a:rPr lang="en-US" baseline="30000" dirty="0" smtClean="0"/>
              <a:t>rd</a:t>
            </a:r>
            <a:r>
              <a:rPr lang="en-US" dirty="0" smtClean="0"/>
              <a:t> party and custom controls are also available from the toolbox</a:t>
            </a:r>
          </a:p>
          <a:p>
            <a:r>
              <a:rPr lang="en-US" dirty="0" smtClean="0"/>
              <a:t>Simple drag and drop a control from the toolbox to the designer canvas</a:t>
            </a:r>
          </a:p>
          <a:p>
            <a:r>
              <a:rPr lang="en-US" dirty="0" smtClean="0"/>
              <a:t>Element from the toolbox can be also drag and drop directly into XAML</a:t>
            </a:r>
          </a:p>
          <a:p>
            <a:r>
              <a:rPr lang="en-US" dirty="0" smtClean="0"/>
              <a:t>Controls can be searched within the search box and can be sorted</a:t>
            </a:r>
          </a:p>
          <a:p>
            <a:r>
              <a:rPr lang="en-US" dirty="0" smtClean="0"/>
              <a:t>Additional groups can be created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282" y="1007705"/>
            <a:ext cx="2117631" cy="51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7549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View</a:t>
            </a:r>
            <a:endParaRPr lang="en-US" dirty="0"/>
          </a:p>
        </p:txBody>
      </p:sp>
      <p:sp>
        <p:nvSpPr>
          <p:cNvPr id="3" name="Content Placeholder 2"/>
          <p:cNvSpPr>
            <a:spLocks noGrp="1"/>
          </p:cNvSpPr>
          <p:nvPr>
            <p:ph idx="1"/>
          </p:nvPr>
        </p:nvSpPr>
        <p:spPr>
          <a:xfrm>
            <a:off x="643217" y="873153"/>
            <a:ext cx="10793507" cy="5145435"/>
          </a:xfrm>
        </p:spPr>
        <p:txBody>
          <a:bodyPr>
            <a:normAutofit/>
          </a:bodyPr>
          <a:lstStyle/>
          <a:p>
            <a:r>
              <a:rPr lang="en-US" dirty="0" smtClean="0"/>
              <a:t>The device view provides an easy way to change page layout properties</a:t>
            </a:r>
          </a:p>
          <a:p>
            <a:r>
              <a:rPr lang="en-US" dirty="0" smtClean="0"/>
              <a:t>Page orientation: Landscape or Portrait</a:t>
            </a:r>
          </a:p>
          <a:p>
            <a:r>
              <a:rPr lang="en-US" dirty="0" smtClean="0"/>
              <a:t>screen resolutions:</a:t>
            </a:r>
          </a:p>
        </p:txBody>
      </p:sp>
      <p:pic>
        <p:nvPicPr>
          <p:cNvPr id="4" name="Picture 3"/>
          <p:cNvPicPr>
            <a:picLocks noChangeAspect="1"/>
          </p:cNvPicPr>
          <p:nvPr/>
        </p:nvPicPr>
        <p:blipFill>
          <a:blip r:embed="rId2"/>
          <a:stretch>
            <a:fillRect/>
          </a:stretch>
        </p:blipFill>
        <p:spPr>
          <a:xfrm>
            <a:off x="5560359" y="1900517"/>
            <a:ext cx="6264471" cy="4818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65438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Outline</a:t>
            </a:r>
          </a:p>
        </p:txBody>
      </p:sp>
      <p:sp>
        <p:nvSpPr>
          <p:cNvPr id="3" name="Content Placeholder 2"/>
          <p:cNvSpPr>
            <a:spLocks noGrp="1"/>
          </p:cNvSpPr>
          <p:nvPr>
            <p:ph idx="1"/>
          </p:nvPr>
        </p:nvSpPr>
        <p:spPr>
          <a:xfrm>
            <a:off x="598394" y="980730"/>
            <a:ext cx="6031006" cy="5145435"/>
          </a:xfrm>
        </p:spPr>
        <p:txBody>
          <a:bodyPr/>
          <a:lstStyle/>
          <a:p>
            <a:pPr>
              <a:lnSpc>
                <a:spcPct val="100000"/>
              </a:lnSpc>
            </a:pPr>
            <a:r>
              <a:rPr lang="en-US" dirty="0" smtClean="0"/>
              <a:t>The document outline view displays the logical tree of UI elements, each element name or type and an icon of the element’s type</a:t>
            </a:r>
          </a:p>
          <a:p>
            <a:pPr>
              <a:lnSpc>
                <a:spcPct val="100000"/>
              </a:lnSpc>
            </a:pPr>
            <a:r>
              <a:rPr lang="en-US" dirty="0" smtClean="0"/>
              <a:t>Each element in the hierarchy can be design-time locked and hidden</a:t>
            </a:r>
          </a:p>
          <a:p>
            <a:pPr>
              <a:lnSpc>
                <a:spcPct val="100000"/>
              </a:lnSpc>
            </a:pPr>
            <a:r>
              <a:rPr lang="en-US" dirty="0" smtClean="0"/>
              <a:t>The document outline is very useful to navigate between UI elements, especially in complex XAML files</a:t>
            </a:r>
          </a:p>
          <a:p>
            <a:pPr>
              <a:lnSpc>
                <a:spcPct val="100000"/>
              </a:lnSpc>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712" y="987395"/>
            <a:ext cx="23622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28997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View</a:t>
            </a:r>
          </a:p>
        </p:txBody>
      </p:sp>
      <p:sp>
        <p:nvSpPr>
          <p:cNvPr id="3" name="Content Placeholder 2"/>
          <p:cNvSpPr>
            <a:spLocks noGrp="1"/>
          </p:cNvSpPr>
          <p:nvPr>
            <p:ph idx="1"/>
          </p:nvPr>
        </p:nvSpPr>
        <p:spPr>
          <a:xfrm>
            <a:off x="838200" y="971657"/>
            <a:ext cx="5535706" cy="5435867"/>
          </a:xfrm>
        </p:spPr>
        <p:txBody>
          <a:bodyPr>
            <a:normAutofit fontScale="92500" lnSpcReduction="10000"/>
          </a:bodyPr>
          <a:lstStyle/>
          <a:p>
            <a:pPr>
              <a:lnSpc>
                <a:spcPct val="110000"/>
              </a:lnSpc>
            </a:pPr>
            <a:r>
              <a:rPr lang="en-US" dirty="0" smtClean="0"/>
              <a:t>The properties view provides an easy a rapid way to:</a:t>
            </a:r>
          </a:p>
          <a:p>
            <a:pPr lvl="1">
              <a:lnSpc>
                <a:spcPct val="110000"/>
              </a:lnSpc>
            </a:pPr>
            <a:r>
              <a:rPr lang="en-US" dirty="0" smtClean="0"/>
              <a:t>Search for an element’s property by its name</a:t>
            </a:r>
          </a:p>
          <a:p>
            <a:pPr lvl="1">
              <a:lnSpc>
                <a:spcPct val="110000"/>
              </a:lnSpc>
            </a:pPr>
            <a:r>
              <a:rPr lang="en-US" dirty="0" smtClean="0"/>
              <a:t>Set simple property value using plain text</a:t>
            </a:r>
          </a:p>
          <a:p>
            <a:pPr lvl="1">
              <a:lnSpc>
                <a:spcPct val="110000"/>
              </a:lnSpc>
            </a:pPr>
            <a:r>
              <a:rPr lang="en-US" dirty="0" smtClean="0"/>
              <a:t>Set complex property value using designers</a:t>
            </a:r>
          </a:p>
          <a:p>
            <a:pPr lvl="1">
              <a:lnSpc>
                <a:spcPct val="110000"/>
              </a:lnSpc>
            </a:pPr>
            <a:r>
              <a:rPr lang="en-US" dirty="0" smtClean="0"/>
              <a:t>Easily select color brushes, styles, font size, transformations and more</a:t>
            </a:r>
          </a:p>
          <a:p>
            <a:pPr lvl="1">
              <a:lnSpc>
                <a:spcPct val="110000"/>
              </a:lnSpc>
            </a:pPr>
            <a:r>
              <a:rPr lang="en-US" dirty="0" smtClean="0"/>
              <a:t>Register element’s events</a:t>
            </a:r>
          </a:p>
          <a:p>
            <a:pPr lvl="1">
              <a:lnSpc>
                <a:spcPct val="110000"/>
              </a:lnSpc>
            </a:pPr>
            <a:r>
              <a:rPr lang="en-US" dirty="0" smtClean="0"/>
              <a:t>Arrange properties in groups</a:t>
            </a:r>
          </a:p>
          <a:p>
            <a:pPr lvl="1">
              <a:lnSpc>
                <a:spcPct val="110000"/>
              </a:lnSpc>
            </a:pPr>
            <a:r>
              <a:rPr lang="en-US" dirty="0" smtClean="0"/>
              <a:t>Create data bindings</a:t>
            </a:r>
          </a:p>
          <a:p>
            <a:pPr lvl="1">
              <a:lnSpc>
                <a:spcPct val="110000"/>
              </a:lnSpc>
            </a:pPr>
            <a:r>
              <a:rPr lang="en-US" dirty="0" smtClean="0"/>
              <a:t>Reset to default values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74" y="1002167"/>
            <a:ext cx="3105150"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8055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XAML?</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smtClean="0"/>
              <a:t>XML based language</a:t>
            </a:r>
          </a:p>
          <a:p>
            <a:pPr>
              <a:lnSpc>
                <a:spcPct val="100000"/>
              </a:lnSpc>
            </a:pPr>
            <a:r>
              <a:rPr lang="en-US" dirty="0" smtClean="0"/>
              <a:t>Enable separation of UI and behavior (code)</a:t>
            </a:r>
          </a:p>
          <a:p>
            <a:pPr>
              <a:lnSpc>
                <a:spcPct val="100000"/>
              </a:lnSpc>
            </a:pPr>
            <a:r>
              <a:rPr lang="en-US" dirty="0" smtClean="0"/>
              <a:t>Windows Phone related tools emit XAML</a:t>
            </a:r>
          </a:p>
          <a:p>
            <a:pPr>
              <a:lnSpc>
                <a:spcPct val="100000"/>
              </a:lnSpc>
            </a:pPr>
            <a:r>
              <a:rPr lang="en-US" dirty="0" smtClean="0"/>
              <a:t>XAML allows</a:t>
            </a:r>
          </a:p>
          <a:p>
            <a:pPr lvl="1">
              <a:lnSpc>
                <a:spcPct val="100000"/>
              </a:lnSpc>
            </a:pPr>
            <a:r>
              <a:rPr lang="en-US" dirty="0" smtClean="0"/>
              <a:t>Creation of objects</a:t>
            </a:r>
          </a:p>
          <a:p>
            <a:pPr lvl="1">
              <a:lnSpc>
                <a:spcPct val="100000"/>
              </a:lnSpc>
            </a:pPr>
            <a:r>
              <a:rPr lang="en-US" dirty="0" smtClean="0"/>
              <a:t>Setting of properties</a:t>
            </a:r>
          </a:p>
          <a:p>
            <a:pPr lvl="1">
              <a:lnSpc>
                <a:spcPct val="100000"/>
              </a:lnSpc>
            </a:pPr>
            <a:r>
              <a:rPr lang="en-US" dirty="0" smtClean="0"/>
              <a:t>Connection to events</a:t>
            </a:r>
          </a:p>
          <a:p>
            <a:pPr lvl="1">
              <a:lnSpc>
                <a:spcPct val="100000"/>
              </a:lnSpc>
            </a:pPr>
            <a:r>
              <a:rPr lang="en-US" dirty="0" smtClean="0"/>
              <a:t>Custom behaviors</a:t>
            </a:r>
          </a:p>
          <a:p>
            <a:pPr>
              <a:lnSpc>
                <a:spcPct val="100000"/>
              </a:lnSpc>
            </a:pPr>
            <a:r>
              <a:rPr lang="en-US" dirty="0" smtClean="0"/>
              <a:t>XAML cannot call methods directly</a:t>
            </a:r>
            <a:endParaRPr lang="en-US" dirty="0"/>
          </a:p>
        </p:txBody>
      </p:sp>
    </p:spTree>
    <p:extLst>
      <p:ext uri="{BB962C8B-B14F-4D97-AF65-F5344CB8AC3E}">
        <p14:creationId xmlns:p14="http://schemas.microsoft.com/office/powerpoint/2010/main" val="1700357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vs. Code</a:t>
            </a:r>
            <a:endParaRPr lang="en-US" dirty="0"/>
          </a:p>
        </p:txBody>
      </p:sp>
      <p:sp>
        <p:nvSpPr>
          <p:cNvPr id="3" name="Content Placeholder 2"/>
          <p:cNvSpPr>
            <a:spLocks noGrp="1"/>
          </p:cNvSpPr>
          <p:nvPr>
            <p:ph idx="1"/>
          </p:nvPr>
        </p:nvSpPr>
        <p:spPr/>
        <p:txBody>
          <a:bodyPr>
            <a:normAutofit lnSpcReduction="10000"/>
          </a:bodyPr>
          <a:lstStyle/>
          <a:p>
            <a:pPr>
              <a:lnSpc>
                <a:spcPct val="100000"/>
              </a:lnSpc>
            </a:pPr>
            <a:r>
              <a:rPr lang="en-US" sz="3600" dirty="0" smtClean="0"/>
              <a:t>Anything that can be done in XAML can be done in code</a:t>
            </a:r>
          </a:p>
          <a:p>
            <a:pPr lvl="1">
              <a:lnSpc>
                <a:spcPct val="100000"/>
              </a:lnSpc>
            </a:pPr>
            <a:r>
              <a:rPr lang="en-US" sz="3200" dirty="0" smtClean="0"/>
              <a:t>But not vice versa</a:t>
            </a:r>
          </a:p>
          <a:p>
            <a:pPr>
              <a:lnSpc>
                <a:spcPct val="100000"/>
              </a:lnSpc>
            </a:pPr>
            <a:r>
              <a:rPr lang="en-US" sz="3600" dirty="0" smtClean="0"/>
              <a:t>XAML is usually shorter and more concise than the equivalent code</a:t>
            </a:r>
          </a:p>
          <a:p>
            <a:pPr lvl="1">
              <a:lnSpc>
                <a:spcPct val="100000"/>
              </a:lnSpc>
            </a:pPr>
            <a:r>
              <a:rPr lang="en-US" sz="3200" dirty="0" smtClean="0"/>
              <a:t>Thanks to type converters and markup extensions</a:t>
            </a:r>
          </a:p>
          <a:p>
            <a:pPr>
              <a:lnSpc>
                <a:spcPct val="100000"/>
              </a:lnSpc>
            </a:pPr>
            <a:r>
              <a:rPr lang="en-US" sz="3600" dirty="0" smtClean="0"/>
              <a:t>XAML should be used for initial UI</a:t>
            </a:r>
          </a:p>
          <a:p>
            <a:pPr>
              <a:lnSpc>
                <a:spcPct val="100000"/>
              </a:lnSpc>
            </a:pPr>
            <a:r>
              <a:rPr lang="en-US" sz="3600" dirty="0" smtClean="0"/>
              <a:t>Code will handle events and change items dynamically</a:t>
            </a:r>
            <a:endParaRPr lang="en-US" sz="3600" dirty="0"/>
          </a:p>
        </p:txBody>
      </p:sp>
    </p:spTree>
    <p:extLst>
      <p:ext uri="{BB962C8B-B14F-4D97-AF65-F5344CB8AC3E}">
        <p14:creationId xmlns:p14="http://schemas.microsoft.com/office/powerpoint/2010/main" val="868444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XAML Example</a:t>
            </a:r>
            <a:endParaRPr lang="en-US" dirty="0"/>
          </a:p>
        </p:txBody>
      </p:sp>
      <p:sp>
        <p:nvSpPr>
          <p:cNvPr id="3" name="Content Placeholder 2"/>
          <p:cNvSpPr>
            <a:spLocks noGrp="1"/>
          </p:cNvSpPr>
          <p:nvPr>
            <p:ph idx="1"/>
          </p:nvPr>
        </p:nvSpPr>
        <p:spPr>
          <a:xfrm>
            <a:off x="1028700" y="4558553"/>
            <a:ext cx="8953500" cy="1737473"/>
          </a:xfrm>
        </p:spPr>
        <p:txBody>
          <a:bodyPr/>
          <a:lstStyle/>
          <a:p>
            <a:r>
              <a:rPr lang="en-US" dirty="0"/>
              <a:t>Visual Studio UI designer generates XAML on each control picked from the toolbox</a:t>
            </a:r>
          </a:p>
          <a:p>
            <a:r>
              <a:rPr lang="en-US" dirty="0"/>
              <a:t>XAML Can be visually viewed in the UI designer</a:t>
            </a:r>
            <a:endParaRPr lang="en-US" sz="2400" dirty="0"/>
          </a:p>
        </p:txBody>
      </p:sp>
      <p:sp>
        <p:nvSpPr>
          <p:cNvPr id="4" name="Rounded Rectangle 3"/>
          <p:cNvSpPr/>
          <p:nvPr/>
        </p:nvSpPr>
        <p:spPr bwMode="auto">
          <a:xfrm>
            <a:off x="1028699" y="1415329"/>
            <a:ext cx="10535771" cy="748963"/>
          </a:xfrm>
          <a:prstGeom prst="roundRect">
            <a:avLst>
              <a:gd name="adj" fmla="val 10278"/>
            </a:avLst>
          </a:prstGeom>
          <a:solidFill>
            <a:srgbClr val="FFFFFF"/>
          </a:solidFill>
          <a:ln w="12700" cap="sq" cmpd="sng" algn="ctr">
            <a:solidFill>
              <a:srgbClr val="0070C0"/>
            </a:solidFill>
            <a:prstDash val="solid"/>
            <a:round/>
            <a:headEnd type="none" w="sm" len="sm"/>
            <a:tailEnd type="none" w="sm" len="sm"/>
          </a:ln>
          <a:effectLst>
            <a:innerShdw blurRad="63500" dist="50800" dir="2700000">
              <a:prstClr val="black">
                <a:alpha val="50000"/>
              </a:prstClr>
            </a:innerShdw>
          </a:effectLst>
        </p:spPr>
        <p:txBody>
          <a:bodyPr vert="horz" wrap="square" lIns="91440" tIns="45720" rIns="91440" bIns="45720" numCol="1" rtlCol="0" anchor="ctr" anchorCtr="0" compatLnSpc="1">
            <a:prstTxWarp prst="textNoShape">
              <a:avLst/>
            </a:prstTxWarp>
            <a:spAutoFit/>
          </a:bodyPr>
          <a:lstStyle/>
          <a:p>
            <a:pPr algn="l" rtl="0" eaLnBrk="0" fontAlgn="base" hangingPunct="0">
              <a:spcBef>
                <a:spcPct val="0"/>
              </a:spcBef>
              <a:spcAft>
                <a:spcPct val="0"/>
              </a:spcAft>
            </a:pPr>
            <a:r>
              <a:rPr lang="en-US" sz="2000" dirty="0">
                <a:solidFill>
                  <a:srgbClr val="0000FF"/>
                </a:solidFill>
                <a:latin typeface="Consolas" pitchFamily="49" charset="0"/>
              </a:rPr>
              <a:t>&lt;</a:t>
            </a:r>
            <a:r>
              <a:rPr lang="en-US" sz="2000" dirty="0">
                <a:solidFill>
                  <a:srgbClr val="A31515"/>
                </a:solidFill>
                <a:latin typeface="Consolas" pitchFamily="49" charset="0"/>
              </a:rPr>
              <a:t>Button </a:t>
            </a:r>
            <a:r>
              <a:rPr lang="en-US" sz="2000" dirty="0" err="1">
                <a:solidFill>
                  <a:srgbClr val="FF0000"/>
                </a:solidFill>
                <a:latin typeface="Consolas" pitchFamily="49" charset="0"/>
              </a:rPr>
              <a:t>xmlns</a:t>
            </a:r>
            <a:r>
              <a:rPr lang="en-US" sz="2000" dirty="0">
                <a:solidFill>
                  <a:srgbClr val="0000FF"/>
                </a:solidFill>
                <a:latin typeface="Consolas" pitchFamily="49" charset="0"/>
              </a:rPr>
              <a:t>="http://schemas.microsoft.com/</a:t>
            </a:r>
            <a:r>
              <a:rPr lang="en-US" sz="2000" dirty="0" err="1">
                <a:solidFill>
                  <a:srgbClr val="0000FF"/>
                </a:solidFill>
                <a:latin typeface="Consolas" pitchFamily="49" charset="0"/>
              </a:rPr>
              <a:t>winfx</a:t>
            </a:r>
            <a:r>
              <a:rPr lang="en-US" sz="2000" dirty="0">
                <a:solidFill>
                  <a:srgbClr val="0000FF"/>
                </a:solidFill>
                <a:latin typeface="Consolas" pitchFamily="49" charset="0"/>
              </a:rPr>
              <a:t>/2006/</a:t>
            </a:r>
            <a:r>
              <a:rPr lang="en-US" sz="2000" dirty="0" err="1">
                <a:solidFill>
                  <a:srgbClr val="0000FF"/>
                </a:solidFill>
                <a:latin typeface="Consolas" pitchFamily="49" charset="0"/>
              </a:rPr>
              <a:t>xaml</a:t>
            </a:r>
            <a:r>
              <a:rPr lang="en-US" sz="2000" dirty="0">
                <a:solidFill>
                  <a:srgbClr val="0000FF"/>
                </a:solidFill>
                <a:latin typeface="Consolas" pitchFamily="49" charset="0"/>
              </a:rPr>
              <a:t>/presentation"</a:t>
            </a:r>
          </a:p>
          <a:p>
            <a:pPr algn="l" rtl="0" eaLnBrk="0" fontAlgn="base" hangingPunct="0">
              <a:spcBef>
                <a:spcPct val="0"/>
              </a:spcBef>
              <a:spcAft>
                <a:spcPct val="0"/>
              </a:spcAft>
            </a:pPr>
            <a:r>
              <a:rPr lang="en-US" sz="2000" dirty="0">
                <a:solidFill>
                  <a:srgbClr val="FF0000"/>
                </a:solidFill>
                <a:latin typeface="Consolas" pitchFamily="49" charset="0"/>
              </a:rPr>
              <a:t>	Content</a:t>
            </a:r>
            <a:r>
              <a:rPr lang="en-US" sz="2000" dirty="0">
                <a:solidFill>
                  <a:srgbClr val="0000FF"/>
                </a:solidFill>
                <a:latin typeface="Consolas" pitchFamily="49" charset="0"/>
              </a:rPr>
              <a:t>="OK" /&gt;</a:t>
            </a:r>
            <a:endParaRPr lang="en-US" sz="2000" dirty="0">
              <a:latin typeface="Consolas" pitchFamily="49" charset="0"/>
            </a:endParaRPr>
          </a:p>
        </p:txBody>
      </p:sp>
      <p:sp>
        <p:nvSpPr>
          <p:cNvPr id="5" name="Rounded Rectangle 4"/>
          <p:cNvSpPr/>
          <p:nvPr/>
        </p:nvSpPr>
        <p:spPr bwMode="auto">
          <a:xfrm>
            <a:off x="1028700" y="2926292"/>
            <a:ext cx="10535770" cy="1074599"/>
          </a:xfrm>
          <a:prstGeom prst="roundRect">
            <a:avLst>
              <a:gd name="adj" fmla="val 10278"/>
            </a:avLst>
          </a:prstGeom>
          <a:solidFill>
            <a:srgbClr val="FFFFFF"/>
          </a:solidFill>
          <a:ln w="12700" cap="sq" cmpd="sng" algn="ctr">
            <a:solidFill>
              <a:srgbClr val="0070C0"/>
            </a:solidFill>
            <a:prstDash val="solid"/>
            <a:round/>
            <a:headEnd type="none" w="sm" len="sm"/>
            <a:tailEnd type="none" w="sm" len="sm"/>
          </a:ln>
          <a:effectLst>
            <a:innerShdw blurRad="63500" dist="50800" dir="2700000">
              <a:prstClr val="black">
                <a:alpha val="50000"/>
              </a:prstClr>
            </a:innerShdw>
          </a:effectLst>
        </p:spPr>
        <p:txBody>
          <a:bodyPr vert="horz" wrap="square" lIns="91440" tIns="45720" rIns="91440" bIns="45720" numCol="1" rtlCol="0" anchor="ctr" anchorCtr="0" compatLnSpc="1">
            <a:prstTxWarp prst="textNoShape">
              <a:avLst/>
            </a:prstTxWarp>
            <a:spAutoFit/>
          </a:bodyPr>
          <a:lstStyle/>
          <a:p>
            <a:r>
              <a:rPr lang="en-US" sz="2000" dirty="0" err="1" smtClean="0">
                <a:latin typeface="Consolas" pitchFamily="49" charset="0"/>
              </a:rPr>
              <a:t>Windows.UI.Xaml.Controls.</a:t>
            </a:r>
            <a:r>
              <a:rPr lang="en-US" sz="2000" b="1" dirty="0" err="1" smtClean="0">
                <a:solidFill>
                  <a:srgbClr val="0000FF"/>
                </a:solidFill>
                <a:latin typeface="Consolas" pitchFamily="49" charset="0"/>
              </a:rPr>
              <a:t>Button</a:t>
            </a:r>
            <a:r>
              <a:rPr lang="en-US" sz="2000" b="1" dirty="0" smtClean="0">
                <a:solidFill>
                  <a:srgbClr val="010001"/>
                </a:solidFill>
                <a:latin typeface="Consolas" pitchFamily="49" charset="0"/>
              </a:rPr>
              <a:t> </a:t>
            </a:r>
            <a:r>
              <a:rPr lang="en-US" sz="2000" b="1" dirty="0">
                <a:solidFill>
                  <a:srgbClr val="010001"/>
                </a:solidFill>
                <a:latin typeface="Consolas" pitchFamily="49" charset="0"/>
              </a:rPr>
              <a:t>b = </a:t>
            </a:r>
            <a:r>
              <a:rPr lang="en-US" sz="2000" dirty="0">
                <a:solidFill>
                  <a:srgbClr val="0000FF"/>
                </a:solidFill>
                <a:latin typeface="Consolas" pitchFamily="49" charset="0"/>
              </a:rPr>
              <a:t>new </a:t>
            </a:r>
            <a:r>
              <a:rPr lang="en-US" sz="2000" dirty="0" err="1">
                <a:latin typeface="Consolas" pitchFamily="49" charset="0"/>
              </a:rPr>
              <a:t>Windows.UI.Xaml.Controls</a:t>
            </a:r>
            <a:r>
              <a:rPr lang="en-US" sz="2000" dirty="0" err="1" smtClean="0">
                <a:latin typeface="Consolas" pitchFamily="49" charset="0"/>
              </a:rPr>
              <a:t>.</a:t>
            </a:r>
            <a:r>
              <a:rPr lang="en-US" sz="2000" b="1" dirty="0" err="1" smtClean="0">
                <a:solidFill>
                  <a:srgbClr val="0000FF"/>
                </a:solidFill>
                <a:latin typeface="Consolas" pitchFamily="49" charset="0"/>
              </a:rPr>
              <a:t>Button</a:t>
            </a:r>
            <a:r>
              <a:rPr lang="en-US" sz="2000" dirty="0">
                <a:latin typeface="Consolas" pitchFamily="49" charset="0"/>
              </a:rPr>
              <a:t>();</a:t>
            </a:r>
            <a:r>
              <a:rPr lang="en-US" sz="2000" dirty="0">
                <a:solidFill>
                  <a:schemeClr val="bg1"/>
                </a:solidFill>
                <a:latin typeface="Consolas" pitchFamily="49" charset="0"/>
              </a:rPr>
              <a:t>()</a:t>
            </a:r>
          </a:p>
          <a:p>
            <a:pPr algn="l" rtl="0"/>
            <a:r>
              <a:rPr lang="en-US" sz="2000" dirty="0" err="1">
                <a:solidFill>
                  <a:srgbClr val="010001"/>
                </a:solidFill>
                <a:latin typeface="Consolas" pitchFamily="49" charset="0"/>
              </a:rPr>
              <a:t>b.Content</a:t>
            </a:r>
            <a:r>
              <a:rPr lang="en-US" sz="2000" dirty="0">
                <a:solidFill>
                  <a:srgbClr val="010001"/>
                </a:solidFill>
                <a:latin typeface="Consolas" pitchFamily="49" charset="0"/>
              </a:rPr>
              <a:t> = </a:t>
            </a:r>
            <a:r>
              <a:rPr lang="en-US" sz="2000" dirty="0">
                <a:solidFill>
                  <a:srgbClr val="A31515"/>
                </a:solidFill>
                <a:latin typeface="Consolas" pitchFamily="49" charset="0"/>
              </a:rPr>
              <a:t>"OK";</a:t>
            </a:r>
          </a:p>
        </p:txBody>
      </p:sp>
      <p:sp>
        <p:nvSpPr>
          <p:cNvPr id="6" name="Up-Down Arrow 5"/>
          <p:cNvSpPr/>
          <p:nvPr/>
        </p:nvSpPr>
        <p:spPr bwMode="auto">
          <a:xfrm>
            <a:off x="5753100" y="2164292"/>
            <a:ext cx="533400" cy="762000"/>
          </a:xfrm>
          <a:prstGeom prst="upDownArrow">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New Roman" pitchFamily="18" charset="0"/>
            </a:endParaRPr>
          </a:p>
        </p:txBody>
      </p:sp>
    </p:spTree>
    <p:extLst>
      <p:ext uri="{BB962C8B-B14F-4D97-AF65-F5344CB8AC3E}">
        <p14:creationId xmlns:p14="http://schemas.microsoft.com/office/powerpoint/2010/main" val="2339639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Namespaces</a:t>
            </a:r>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The default XAML namespace is assigned a value that is mapped to some of the runtime namespaces contain UI elements</a:t>
            </a:r>
          </a:p>
          <a:p>
            <a:pPr>
              <a:lnSpc>
                <a:spcPct val="100000"/>
              </a:lnSpc>
            </a:pPr>
            <a:r>
              <a:rPr lang="en-US" sz="3200" dirty="0" smtClean="0"/>
              <a:t>Other XAML namespaces may be mapped to </a:t>
            </a:r>
            <a:r>
              <a:rPr lang="en-US" sz="3200" dirty="0"/>
              <a:t>custom namespaces </a:t>
            </a:r>
            <a:r>
              <a:rPr lang="en-US" sz="3200" dirty="0" smtClean="0"/>
              <a:t>and other runtime namespaces</a:t>
            </a:r>
          </a:p>
          <a:p>
            <a:pPr>
              <a:lnSpc>
                <a:spcPct val="100000"/>
              </a:lnSpc>
            </a:pPr>
            <a:r>
              <a:rPr lang="en-US" sz="3200" dirty="0" smtClean="0"/>
              <a:t>The “x” namespace is mapped to a special namespace, contains XAML parser specific types</a:t>
            </a:r>
          </a:p>
          <a:p>
            <a:pPr>
              <a:lnSpc>
                <a:spcPct val="100000"/>
              </a:lnSpc>
            </a:pPr>
            <a:r>
              <a:rPr lang="en-US" sz="3200" dirty="0" smtClean="0"/>
              <a:t>XAML namespace can be defined on each element level</a:t>
            </a:r>
          </a:p>
        </p:txBody>
      </p:sp>
    </p:spTree>
    <p:extLst>
      <p:ext uri="{BB962C8B-B14F-4D97-AF65-F5344CB8AC3E}">
        <p14:creationId xmlns:p14="http://schemas.microsoft.com/office/powerpoint/2010/main" val="1656896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Constrains</a:t>
            </a:r>
            <a:endParaRPr lang="he-IL" dirty="0"/>
          </a:p>
        </p:txBody>
      </p:sp>
      <p:sp>
        <p:nvSpPr>
          <p:cNvPr id="3" name="Content Placeholder 2"/>
          <p:cNvSpPr>
            <a:spLocks noGrp="1"/>
          </p:cNvSpPr>
          <p:nvPr>
            <p:ph idx="1"/>
          </p:nvPr>
        </p:nvSpPr>
        <p:spPr/>
        <p:txBody>
          <a:bodyPr>
            <a:normAutofit/>
          </a:bodyPr>
          <a:lstStyle/>
          <a:p>
            <a:r>
              <a:rPr lang="en-US" sz="4000" dirty="0"/>
              <a:t>Non-Functional requirements</a:t>
            </a:r>
          </a:p>
          <a:p>
            <a:pPr lvl="1"/>
            <a:r>
              <a:rPr lang="en-US" sz="4000" dirty="0"/>
              <a:t>Mainly architecture phase</a:t>
            </a:r>
          </a:p>
          <a:p>
            <a:r>
              <a:rPr lang="en-US" sz="4000" dirty="0"/>
              <a:t>Functional requirements </a:t>
            </a:r>
          </a:p>
          <a:p>
            <a:pPr lvl="1"/>
            <a:r>
              <a:rPr lang="en-US" sz="4000" dirty="0"/>
              <a:t>Mainly design phase</a:t>
            </a:r>
          </a:p>
          <a:p>
            <a:r>
              <a:rPr lang="en-US" sz="4000" dirty="0"/>
              <a:t>Constraints</a:t>
            </a:r>
          </a:p>
          <a:p>
            <a:pPr lvl="1"/>
            <a:r>
              <a:rPr lang="en-US" sz="4000" dirty="0"/>
              <a:t>Decision </a:t>
            </a:r>
            <a:r>
              <a:rPr lang="en-US" sz="4000" dirty="0" smtClean="0"/>
              <a:t>Helpers</a:t>
            </a:r>
            <a:endParaRPr lang="he-IL" sz="3200" dirty="0"/>
          </a:p>
        </p:txBody>
      </p:sp>
    </p:spTree>
    <p:extLst>
      <p:ext uri="{BB962C8B-B14F-4D97-AF65-F5344CB8AC3E}">
        <p14:creationId xmlns:p14="http://schemas.microsoft.com/office/powerpoint/2010/main" val="37148916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Example</a:t>
            </a:r>
            <a:endParaRPr lang="en-US" dirty="0"/>
          </a:p>
        </p:txBody>
      </p:sp>
      <p:sp>
        <p:nvSpPr>
          <p:cNvPr id="5" name="Rectangle 4"/>
          <p:cNvSpPr/>
          <p:nvPr/>
        </p:nvSpPr>
        <p:spPr>
          <a:xfrm>
            <a:off x="838200" y="1026366"/>
            <a:ext cx="10773381" cy="3606145"/>
          </a:xfrm>
          <a:prstGeom prst="rect">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rtl="0"/>
            <a:r>
              <a:rPr lang="en-US" sz="2400" dirty="0">
                <a:solidFill>
                  <a:srgbClr val="008000"/>
                </a:solidFill>
                <a:highlight>
                  <a:srgbClr val="FFFFFF"/>
                </a:highlight>
                <a:latin typeface="Consolas"/>
              </a:rPr>
              <a:t>&lt;!--</a:t>
            </a:r>
            <a:r>
              <a:rPr lang="en-US" sz="2400" dirty="0" err="1">
                <a:solidFill>
                  <a:srgbClr val="008000"/>
                </a:solidFill>
                <a:highlight>
                  <a:srgbClr val="FFFFFF"/>
                </a:highlight>
                <a:latin typeface="Consolas"/>
              </a:rPr>
              <a:t>ContentPanel</a:t>
            </a:r>
            <a:r>
              <a:rPr lang="en-US" sz="2400" dirty="0">
                <a:solidFill>
                  <a:srgbClr val="008000"/>
                </a:solidFill>
                <a:highlight>
                  <a:srgbClr val="FFFFFF"/>
                </a:highlight>
                <a:latin typeface="Consolas"/>
              </a:rPr>
              <a:t> - place additional content here--&gt;</a:t>
            </a:r>
            <a:endParaRPr lang="en-US" sz="2400" dirty="0">
              <a:solidFill>
                <a:srgbClr val="000000"/>
              </a:solidFill>
              <a:highlight>
                <a:srgbClr val="FFFFFF"/>
              </a:highlight>
              <a:latin typeface="Consolas"/>
            </a:endParaRPr>
          </a:p>
          <a:p>
            <a:pPr algn="l" rtl="0"/>
            <a:r>
              <a:rPr lang="en-US" sz="2400" dirty="0">
                <a:solidFill>
                  <a:srgbClr val="0000FF"/>
                </a:solidFill>
                <a:highlight>
                  <a:srgbClr val="FFFFFF"/>
                </a:highlight>
                <a:latin typeface="Consolas"/>
              </a:rPr>
              <a:t>&lt;</a:t>
            </a:r>
            <a:r>
              <a:rPr lang="en-US" sz="2400" dirty="0">
                <a:solidFill>
                  <a:srgbClr val="A31515"/>
                </a:solidFill>
                <a:highlight>
                  <a:srgbClr val="FFFFFF"/>
                </a:highlight>
                <a:latin typeface="Consolas"/>
              </a:rPr>
              <a:t>Grid</a:t>
            </a:r>
            <a:r>
              <a:rPr lang="en-US" sz="2400" dirty="0">
                <a:solidFill>
                  <a:srgbClr val="FF0000"/>
                </a:solidFill>
                <a:highlight>
                  <a:srgbClr val="FFFFFF"/>
                </a:highlight>
                <a:latin typeface="Consolas"/>
              </a:rPr>
              <a:t> x</a:t>
            </a:r>
            <a:r>
              <a:rPr lang="en-US" sz="2400" dirty="0">
                <a:solidFill>
                  <a:srgbClr val="0000FF"/>
                </a:solidFill>
                <a:highlight>
                  <a:srgbClr val="FFFFFF"/>
                </a:highlight>
                <a:latin typeface="Consolas"/>
              </a:rPr>
              <a:t>:</a:t>
            </a:r>
            <a:r>
              <a:rPr lang="en-US" sz="2400" dirty="0">
                <a:solidFill>
                  <a:srgbClr val="FF0000"/>
                </a:solidFill>
                <a:highlight>
                  <a:srgbClr val="FFFFFF"/>
                </a:highlight>
                <a:latin typeface="Consolas"/>
              </a:rPr>
              <a:t>Name</a:t>
            </a:r>
            <a:r>
              <a:rPr lang="en-US" sz="2400" dirty="0">
                <a:solidFill>
                  <a:srgbClr val="0000FF"/>
                </a:solidFill>
                <a:highlight>
                  <a:srgbClr val="FFFFFF"/>
                </a:highlight>
                <a:latin typeface="Consolas"/>
              </a:rPr>
              <a:t>="ContentPanel"</a:t>
            </a:r>
            <a:r>
              <a:rPr lang="en-US" sz="2400" dirty="0">
                <a:solidFill>
                  <a:srgbClr val="FF0000"/>
                </a:solidFill>
                <a:highlight>
                  <a:srgbClr val="FFFFFF"/>
                </a:highlight>
                <a:latin typeface="Consolas"/>
              </a:rPr>
              <a:t> </a:t>
            </a:r>
            <a:r>
              <a:rPr lang="en-US" sz="2400" dirty="0" err="1">
                <a:solidFill>
                  <a:srgbClr val="FF0000"/>
                </a:solidFill>
                <a:highlight>
                  <a:srgbClr val="FFFFFF"/>
                </a:highlight>
                <a:latin typeface="Consolas"/>
              </a:rPr>
              <a:t>Grid.Row</a:t>
            </a:r>
            <a:r>
              <a:rPr lang="en-US" sz="2400" dirty="0">
                <a:solidFill>
                  <a:srgbClr val="0000FF"/>
                </a:solidFill>
                <a:highlight>
                  <a:srgbClr val="FFFFFF"/>
                </a:highlight>
                <a:latin typeface="Consolas"/>
              </a:rPr>
              <a:t>="1"</a:t>
            </a:r>
            <a:r>
              <a:rPr lang="en-US" sz="2400" dirty="0">
                <a:solidFill>
                  <a:srgbClr val="FF0000"/>
                </a:solidFill>
                <a:highlight>
                  <a:srgbClr val="FFFFFF"/>
                </a:highlight>
                <a:latin typeface="Consolas"/>
              </a:rPr>
              <a:t> Margin</a:t>
            </a:r>
            <a:r>
              <a:rPr lang="en-US" sz="2400" dirty="0">
                <a:solidFill>
                  <a:srgbClr val="0000FF"/>
                </a:solidFill>
                <a:highlight>
                  <a:srgbClr val="FFFFFF"/>
                </a:highlight>
                <a:latin typeface="Consolas"/>
              </a:rPr>
              <a:t>="12,0,12,0"&gt;</a:t>
            </a:r>
            <a:endParaRPr lang="en-US" sz="2400" dirty="0">
              <a:solidFill>
                <a:srgbClr val="000000"/>
              </a:solidFill>
              <a:highlight>
                <a:srgbClr val="FFFFFF"/>
              </a:highlight>
              <a:latin typeface="Consolas"/>
            </a:endParaRPr>
          </a:p>
          <a:p>
            <a:pPr algn="l" rtl="0"/>
            <a:r>
              <a:rPr lang="en-US" sz="2400" dirty="0">
                <a:solidFill>
                  <a:srgbClr val="000000"/>
                </a:solidFill>
                <a:highlight>
                  <a:srgbClr val="FFFFFF"/>
                </a:highlight>
                <a:latin typeface="Consolas"/>
              </a:rPr>
              <a:t>    </a:t>
            </a:r>
            <a:r>
              <a:rPr lang="en-US" sz="2400" dirty="0">
                <a:solidFill>
                  <a:srgbClr val="0000FF"/>
                </a:solidFill>
                <a:highlight>
                  <a:srgbClr val="FFFFFF"/>
                </a:highlight>
                <a:latin typeface="Consolas"/>
              </a:rPr>
              <a:t>&lt;</a:t>
            </a:r>
            <a:r>
              <a:rPr lang="en-US" sz="2400" dirty="0">
                <a:solidFill>
                  <a:srgbClr val="A31515"/>
                </a:solidFill>
                <a:highlight>
                  <a:srgbClr val="FFFFFF"/>
                </a:highlight>
                <a:latin typeface="Consolas"/>
              </a:rPr>
              <a:t>Button</a:t>
            </a:r>
            <a:r>
              <a:rPr lang="en-US" sz="2400" dirty="0">
                <a:solidFill>
                  <a:srgbClr val="FF0000"/>
                </a:solidFill>
                <a:highlight>
                  <a:srgbClr val="FFFFFF"/>
                </a:highlight>
                <a:latin typeface="Consolas"/>
              </a:rPr>
              <a:t> x</a:t>
            </a:r>
            <a:r>
              <a:rPr lang="en-US" sz="2400" dirty="0">
                <a:solidFill>
                  <a:srgbClr val="0000FF"/>
                </a:solidFill>
                <a:highlight>
                  <a:srgbClr val="FFFFFF"/>
                </a:highlight>
                <a:latin typeface="Consolas"/>
              </a:rPr>
              <a:t>:</a:t>
            </a:r>
            <a:r>
              <a:rPr lang="en-US" sz="2400" dirty="0">
                <a:solidFill>
                  <a:srgbClr val="FF0000"/>
                </a:solidFill>
                <a:highlight>
                  <a:srgbClr val="FFFFFF"/>
                </a:highlight>
                <a:latin typeface="Consolas"/>
              </a:rPr>
              <a:t>Name</a:t>
            </a:r>
            <a:r>
              <a:rPr lang="en-US" sz="2400" dirty="0">
                <a:solidFill>
                  <a:srgbClr val="0000FF"/>
                </a:solidFill>
                <a:highlight>
                  <a:srgbClr val="FFFFFF"/>
                </a:highlight>
                <a:latin typeface="Consolas"/>
              </a:rPr>
              <a:t>="buttonOk"</a:t>
            </a:r>
            <a:endParaRPr lang="en-US" sz="2400" dirty="0">
              <a:solidFill>
                <a:srgbClr val="000000"/>
              </a:solidFill>
              <a:highlight>
                <a:srgbClr val="FFFFFF"/>
              </a:highlight>
              <a:latin typeface="Consolas"/>
            </a:endParaRPr>
          </a:p>
          <a:p>
            <a:pPr algn="l" rtl="0"/>
            <a:r>
              <a:rPr lang="en-US" sz="2400" dirty="0">
                <a:solidFill>
                  <a:srgbClr val="000000"/>
                </a:solidFill>
                <a:highlight>
                  <a:srgbClr val="FFFFFF"/>
                </a:highlight>
                <a:latin typeface="Consolas"/>
              </a:rPr>
              <a:t>           </a:t>
            </a:r>
            <a:r>
              <a:rPr lang="en-US" sz="2400" dirty="0">
                <a:solidFill>
                  <a:srgbClr val="FF0000"/>
                </a:solidFill>
                <a:highlight>
                  <a:srgbClr val="FFFFFF"/>
                </a:highlight>
                <a:latin typeface="Consolas"/>
              </a:rPr>
              <a:t> Width</a:t>
            </a:r>
            <a:r>
              <a:rPr lang="en-US" sz="2400" dirty="0">
                <a:solidFill>
                  <a:srgbClr val="0000FF"/>
                </a:solidFill>
                <a:highlight>
                  <a:srgbClr val="FFFFFF"/>
                </a:highlight>
                <a:latin typeface="Consolas"/>
              </a:rPr>
              <a:t>="200"</a:t>
            </a:r>
            <a:endParaRPr lang="en-US" sz="2400" dirty="0">
              <a:solidFill>
                <a:srgbClr val="000000"/>
              </a:solidFill>
              <a:highlight>
                <a:srgbClr val="FFFFFF"/>
              </a:highlight>
              <a:latin typeface="Consolas"/>
            </a:endParaRPr>
          </a:p>
          <a:p>
            <a:pPr algn="l" rtl="0"/>
            <a:r>
              <a:rPr lang="en-US" sz="2400" dirty="0">
                <a:solidFill>
                  <a:srgbClr val="000000"/>
                </a:solidFill>
                <a:highlight>
                  <a:srgbClr val="FFFFFF"/>
                </a:highlight>
                <a:latin typeface="Consolas"/>
              </a:rPr>
              <a:t>           </a:t>
            </a:r>
            <a:r>
              <a:rPr lang="en-US" sz="2400" dirty="0">
                <a:solidFill>
                  <a:srgbClr val="FF0000"/>
                </a:solidFill>
                <a:highlight>
                  <a:srgbClr val="FFFFFF"/>
                </a:highlight>
                <a:latin typeface="Consolas"/>
              </a:rPr>
              <a:t> Height</a:t>
            </a:r>
            <a:r>
              <a:rPr lang="en-US" sz="2400" dirty="0">
                <a:solidFill>
                  <a:srgbClr val="0000FF"/>
                </a:solidFill>
                <a:highlight>
                  <a:srgbClr val="FFFFFF"/>
                </a:highlight>
                <a:latin typeface="Consolas"/>
              </a:rPr>
              <a:t>="200"</a:t>
            </a:r>
            <a:endParaRPr lang="en-US" sz="2400" dirty="0">
              <a:solidFill>
                <a:srgbClr val="000000"/>
              </a:solidFill>
              <a:highlight>
                <a:srgbClr val="FFFFFF"/>
              </a:highlight>
              <a:latin typeface="Consolas"/>
            </a:endParaRPr>
          </a:p>
          <a:p>
            <a:pPr algn="l" rtl="0"/>
            <a:r>
              <a:rPr lang="en-US" sz="2400" dirty="0">
                <a:solidFill>
                  <a:srgbClr val="000000"/>
                </a:solidFill>
                <a:highlight>
                  <a:srgbClr val="FFFFFF"/>
                </a:highlight>
                <a:latin typeface="Consolas"/>
              </a:rPr>
              <a:t>           </a:t>
            </a:r>
            <a:r>
              <a:rPr lang="en-US" sz="2400" dirty="0">
                <a:solidFill>
                  <a:srgbClr val="FF0000"/>
                </a:solidFill>
                <a:highlight>
                  <a:srgbClr val="FFFFFF"/>
                </a:highlight>
                <a:latin typeface="Consolas"/>
              </a:rPr>
              <a:t> Content</a:t>
            </a:r>
            <a:r>
              <a:rPr lang="en-US" sz="2400" dirty="0">
                <a:solidFill>
                  <a:srgbClr val="0000FF"/>
                </a:solidFill>
                <a:highlight>
                  <a:srgbClr val="FFFFFF"/>
                </a:highlight>
                <a:latin typeface="Consolas"/>
              </a:rPr>
              <a:t>="OK"</a:t>
            </a:r>
            <a:endParaRPr lang="en-US" sz="2400" dirty="0">
              <a:solidFill>
                <a:srgbClr val="000000"/>
              </a:solidFill>
              <a:highlight>
                <a:srgbClr val="FFFFFF"/>
              </a:highlight>
              <a:latin typeface="Consolas"/>
            </a:endParaRPr>
          </a:p>
          <a:p>
            <a:pPr algn="l" rtl="0"/>
            <a:r>
              <a:rPr lang="en-US" sz="2400" dirty="0">
                <a:solidFill>
                  <a:srgbClr val="000000"/>
                </a:solidFill>
                <a:highlight>
                  <a:srgbClr val="FFFFFF"/>
                </a:highlight>
                <a:latin typeface="Consolas"/>
              </a:rPr>
              <a:t>           </a:t>
            </a:r>
            <a:r>
              <a:rPr lang="en-US" sz="2400" dirty="0">
                <a:solidFill>
                  <a:srgbClr val="FF0000"/>
                </a:solidFill>
                <a:highlight>
                  <a:srgbClr val="FFFFFF"/>
                </a:highlight>
                <a:latin typeface="Consolas"/>
              </a:rPr>
              <a:t> Click</a:t>
            </a:r>
            <a:r>
              <a:rPr lang="en-US" sz="2400" dirty="0">
                <a:solidFill>
                  <a:srgbClr val="0000FF"/>
                </a:solidFill>
                <a:highlight>
                  <a:srgbClr val="FFFFFF"/>
                </a:highlight>
                <a:latin typeface="Consolas"/>
              </a:rPr>
              <a:t>="</a:t>
            </a:r>
            <a:r>
              <a:rPr lang="en-US" sz="2400" dirty="0" err="1">
                <a:solidFill>
                  <a:srgbClr val="0000FF"/>
                </a:solidFill>
                <a:highlight>
                  <a:srgbClr val="FFFFFF"/>
                </a:highlight>
                <a:latin typeface="Consolas"/>
              </a:rPr>
              <a:t>buttonOk_Click</a:t>
            </a:r>
            <a:r>
              <a:rPr lang="en-US" sz="2400" dirty="0">
                <a:solidFill>
                  <a:srgbClr val="0000FF"/>
                </a:solidFill>
                <a:highlight>
                  <a:srgbClr val="FFFFFF"/>
                </a:highlight>
                <a:latin typeface="Consolas"/>
              </a:rPr>
              <a:t>" /&gt;</a:t>
            </a:r>
            <a:endParaRPr lang="en-US" sz="2400" dirty="0">
              <a:solidFill>
                <a:srgbClr val="000000"/>
              </a:solidFill>
              <a:highlight>
                <a:srgbClr val="FFFFFF"/>
              </a:highlight>
              <a:latin typeface="Consolas"/>
            </a:endParaRPr>
          </a:p>
          <a:p>
            <a:pPr algn="l" rtl="0"/>
            <a:r>
              <a:rPr lang="en-US" sz="2400" dirty="0">
                <a:solidFill>
                  <a:srgbClr val="0000FF"/>
                </a:solidFill>
                <a:highlight>
                  <a:srgbClr val="FFFFFF"/>
                </a:highlight>
                <a:latin typeface="Consolas"/>
              </a:rPr>
              <a:t>&lt;/</a:t>
            </a:r>
            <a:r>
              <a:rPr lang="en-US" sz="2400" dirty="0">
                <a:solidFill>
                  <a:srgbClr val="A31515"/>
                </a:solidFill>
                <a:highlight>
                  <a:srgbClr val="FFFFFF"/>
                </a:highlight>
                <a:latin typeface="Consolas"/>
              </a:rPr>
              <a:t>Grid</a:t>
            </a:r>
            <a:r>
              <a:rPr lang="en-US" sz="2400" dirty="0">
                <a:solidFill>
                  <a:srgbClr val="0000FF"/>
                </a:solidFill>
                <a:highlight>
                  <a:srgbClr val="FFFFFF"/>
                </a:highlight>
                <a:latin typeface="Consolas"/>
              </a:rPr>
              <a:t>&gt;</a:t>
            </a:r>
            <a:endParaRPr lang="en-US" sz="24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0675" y="2129350"/>
            <a:ext cx="1219200" cy="1400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68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sp>
        <p:nvSpPr>
          <p:cNvPr id="3" name="Content Placeholder 2"/>
          <p:cNvSpPr>
            <a:spLocks noGrp="1"/>
          </p:cNvSpPr>
          <p:nvPr>
            <p:ph idx="1"/>
          </p:nvPr>
        </p:nvSpPr>
        <p:spPr/>
        <p:txBody>
          <a:bodyPr>
            <a:normAutofit/>
          </a:bodyPr>
          <a:lstStyle/>
          <a:p>
            <a:r>
              <a:rPr lang="en-US" sz="3200" dirty="0" smtClean="0"/>
              <a:t>Elements with type names only designate object creation (via the default constructor)</a:t>
            </a:r>
          </a:p>
          <a:p>
            <a:r>
              <a:rPr lang="en-US" sz="3200" dirty="0" smtClean="0"/>
              <a:t>Attributes indicate property or event values</a:t>
            </a:r>
          </a:p>
          <a:p>
            <a:pPr lvl="1"/>
            <a:r>
              <a:rPr lang="en-US" sz="2800" dirty="0" smtClean="0"/>
              <a:t>Event values are event handlers (methods) names</a:t>
            </a:r>
          </a:p>
          <a:p>
            <a:r>
              <a:rPr lang="en-US" sz="3200" dirty="0" smtClean="0"/>
              <a:t>Complex properties are designated using a </a:t>
            </a:r>
            <a:r>
              <a:rPr lang="en-US" sz="3200" b="1" dirty="0">
                <a:solidFill>
                  <a:srgbClr val="002060"/>
                </a:solidFill>
                <a:latin typeface="Consolas" pitchFamily="49" charset="0"/>
                <a:cs typeface="Consolas" pitchFamily="49" charset="0"/>
              </a:rPr>
              <a:t>&lt;</a:t>
            </a:r>
            <a:r>
              <a:rPr lang="en-US" sz="3200" b="1" dirty="0" err="1" smtClean="0">
                <a:solidFill>
                  <a:srgbClr val="002060"/>
                </a:solidFill>
                <a:latin typeface="Consolas" pitchFamily="49" charset="0"/>
                <a:cs typeface="Consolas" pitchFamily="49" charset="0"/>
              </a:rPr>
              <a:t>Type.Property</a:t>
            </a:r>
            <a:r>
              <a:rPr lang="en-US" sz="3200" b="1" dirty="0" smtClean="0">
                <a:solidFill>
                  <a:srgbClr val="002060"/>
                </a:solidFill>
                <a:latin typeface="Consolas" pitchFamily="49" charset="0"/>
                <a:cs typeface="Consolas" pitchFamily="49" charset="0"/>
              </a:rPr>
              <a:t>&gt;</a:t>
            </a:r>
            <a:r>
              <a:rPr lang="en-US" sz="3200" dirty="0" smtClean="0"/>
              <a:t> element</a:t>
            </a:r>
          </a:p>
          <a:p>
            <a:pPr>
              <a:buNone/>
            </a:pPr>
            <a:endParaRPr lang="en-US" sz="3200" dirty="0"/>
          </a:p>
        </p:txBody>
      </p:sp>
    </p:spTree>
    <p:extLst>
      <p:ext uri="{BB962C8B-B14F-4D97-AF65-F5344CB8AC3E}">
        <p14:creationId xmlns:p14="http://schemas.microsoft.com/office/powerpoint/2010/main" val="3038341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Example</a:t>
            </a:r>
            <a:endParaRPr lang="en-US" dirty="0"/>
          </a:p>
        </p:txBody>
      </p:sp>
      <p:sp>
        <p:nvSpPr>
          <p:cNvPr id="5" name="Rectangle 4"/>
          <p:cNvSpPr/>
          <p:nvPr/>
        </p:nvSpPr>
        <p:spPr>
          <a:xfrm>
            <a:off x="894230" y="1026367"/>
            <a:ext cx="10307170" cy="5327368"/>
          </a:xfrm>
          <a:prstGeom prst="rect">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rtl="0"/>
            <a:r>
              <a:rPr lang="en-US" sz="2000" dirty="0">
                <a:solidFill>
                  <a:srgbClr val="008000"/>
                </a:solidFill>
                <a:highlight>
                  <a:srgbClr val="FFFFFF"/>
                </a:highlight>
                <a:latin typeface="Consolas"/>
              </a:rPr>
              <a:t>&lt;!--</a:t>
            </a:r>
            <a:r>
              <a:rPr lang="en-US" sz="2000" dirty="0" err="1">
                <a:solidFill>
                  <a:srgbClr val="008000"/>
                </a:solidFill>
                <a:highlight>
                  <a:srgbClr val="FFFFFF"/>
                </a:highlight>
                <a:latin typeface="Consolas"/>
              </a:rPr>
              <a:t>ContentPanel</a:t>
            </a:r>
            <a:r>
              <a:rPr lang="en-US" sz="2000" dirty="0">
                <a:solidFill>
                  <a:srgbClr val="008000"/>
                </a:solidFill>
                <a:highlight>
                  <a:srgbClr val="FFFFFF"/>
                </a:highlight>
                <a:latin typeface="Consolas"/>
              </a:rPr>
              <a:t> - place additional content here--&gt;</a:t>
            </a:r>
            <a:endParaRPr lang="en-US" sz="2000" dirty="0">
              <a:solidFill>
                <a:srgbClr val="000000"/>
              </a:solidFill>
              <a:highlight>
                <a:srgbClr val="FFFFFF"/>
              </a:highlight>
              <a:latin typeface="Consolas"/>
            </a:endParaRPr>
          </a:p>
          <a:p>
            <a:pPr algn="l" rtl="0"/>
            <a:r>
              <a:rPr lang="en-US" sz="2000" dirty="0">
                <a:solidFill>
                  <a:srgbClr val="0000FF"/>
                </a:solidFill>
                <a:highlight>
                  <a:srgbClr val="FFFFFF"/>
                </a:highlight>
                <a:latin typeface="Consolas"/>
              </a:rPr>
              <a:t>&lt;</a:t>
            </a:r>
            <a:r>
              <a:rPr lang="en-US" sz="2000" dirty="0">
                <a:solidFill>
                  <a:srgbClr val="A31515"/>
                </a:solidFill>
                <a:highlight>
                  <a:srgbClr val="FFFFFF"/>
                </a:highlight>
                <a:latin typeface="Consolas"/>
              </a:rPr>
              <a:t>Grid</a:t>
            </a:r>
            <a:r>
              <a:rPr lang="en-US" sz="2000" dirty="0">
                <a:solidFill>
                  <a:srgbClr val="FF0000"/>
                </a:solidFill>
                <a:highlight>
                  <a:srgbClr val="FFFFFF"/>
                </a:highlight>
                <a:latin typeface="Consolas"/>
              </a:rPr>
              <a:t> x</a:t>
            </a:r>
            <a:r>
              <a:rPr lang="en-US" sz="2000" dirty="0">
                <a:solidFill>
                  <a:srgbClr val="0000FF"/>
                </a:solidFill>
                <a:highlight>
                  <a:srgbClr val="FFFFFF"/>
                </a:highlight>
                <a:latin typeface="Consolas"/>
              </a:rPr>
              <a:t>:</a:t>
            </a:r>
            <a:r>
              <a:rPr lang="en-US" sz="2000" dirty="0">
                <a:solidFill>
                  <a:srgbClr val="FF0000"/>
                </a:solidFill>
                <a:highlight>
                  <a:srgbClr val="FFFFFF"/>
                </a:highlight>
                <a:latin typeface="Consolas"/>
              </a:rPr>
              <a:t>Name</a:t>
            </a:r>
            <a:r>
              <a:rPr lang="en-US" sz="2000" dirty="0">
                <a:solidFill>
                  <a:srgbClr val="0000FF"/>
                </a:solidFill>
                <a:highlight>
                  <a:srgbClr val="FFFFFF"/>
                </a:highlight>
                <a:latin typeface="Consolas"/>
              </a:rPr>
              <a:t>="ContentPanel"</a:t>
            </a:r>
            <a:r>
              <a:rPr lang="en-US" sz="2000" dirty="0">
                <a:solidFill>
                  <a:srgbClr val="FF0000"/>
                </a:solidFill>
                <a:highlight>
                  <a:srgbClr val="FFFFFF"/>
                </a:highlight>
                <a:latin typeface="Consolas"/>
              </a:rPr>
              <a:t> </a:t>
            </a:r>
            <a:r>
              <a:rPr lang="en-US" sz="2000" dirty="0" err="1">
                <a:solidFill>
                  <a:srgbClr val="FF0000"/>
                </a:solidFill>
                <a:highlight>
                  <a:srgbClr val="FFFFFF"/>
                </a:highlight>
                <a:latin typeface="Consolas"/>
              </a:rPr>
              <a:t>Grid.Row</a:t>
            </a:r>
            <a:r>
              <a:rPr lang="en-US" sz="2000" dirty="0">
                <a:solidFill>
                  <a:srgbClr val="0000FF"/>
                </a:solidFill>
                <a:highlight>
                  <a:srgbClr val="FFFFFF"/>
                </a:highlight>
                <a:latin typeface="Consolas"/>
              </a:rPr>
              <a:t>="1"</a:t>
            </a:r>
            <a:r>
              <a:rPr lang="en-US" sz="2000" dirty="0">
                <a:solidFill>
                  <a:srgbClr val="FF0000"/>
                </a:solidFill>
                <a:highlight>
                  <a:srgbClr val="FFFFFF"/>
                </a:highlight>
                <a:latin typeface="Consolas"/>
              </a:rPr>
              <a:t> Margin</a:t>
            </a:r>
            <a:r>
              <a:rPr lang="en-US" sz="2000" dirty="0">
                <a:solidFill>
                  <a:srgbClr val="0000FF"/>
                </a:solidFill>
                <a:highlight>
                  <a:srgbClr val="FFFFFF"/>
                </a:highlight>
                <a:latin typeface="Consolas"/>
              </a:rPr>
              <a:t>="12,0,12,0"&gt;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a:solidFill>
                  <a:srgbClr val="A31515"/>
                </a:solidFill>
                <a:highlight>
                  <a:srgbClr val="FFFFFF"/>
                </a:highlight>
                <a:latin typeface="Consolas"/>
              </a:rPr>
              <a:t>Button</a:t>
            </a:r>
            <a:r>
              <a:rPr lang="en-US" sz="2000" dirty="0">
                <a:solidFill>
                  <a:srgbClr val="FF0000"/>
                </a:solidFill>
                <a:highlight>
                  <a:srgbClr val="FFFFFF"/>
                </a:highlight>
                <a:latin typeface="Consolas"/>
              </a:rPr>
              <a:t> x</a:t>
            </a:r>
            <a:r>
              <a:rPr lang="en-US" sz="2000" dirty="0">
                <a:solidFill>
                  <a:srgbClr val="0000FF"/>
                </a:solidFill>
                <a:highlight>
                  <a:srgbClr val="FFFFFF"/>
                </a:highlight>
                <a:latin typeface="Consolas"/>
              </a:rPr>
              <a:t>:</a:t>
            </a:r>
            <a:r>
              <a:rPr lang="en-US" sz="2000" dirty="0">
                <a:solidFill>
                  <a:srgbClr val="FF0000"/>
                </a:solidFill>
                <a:highlight>
                  <a:srgbClr val="FFFFFF"/>
                </a:highlight>
                <a:latin typeface="Consolas"/>
              </a:rPr>
              <a:t>Name</a:t>
            </a:r>
            <a:r>
              <a:rPr lang="en-US" sz="2000" dirty="0">
                <a:solidFill>
                  <a:srgbClr val="0000FF"/>
                </a:solidFill>
                <a:highlight>
                  <a:srgbClr val="FFFFFF"/>
                </a:highlight>
                <a:latin typeface="Consolas"/>
              </a:rPr>
              <a:t>="buttonOk"</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FF0000"/>
                </a:solidFill>
                <a:highlight>
                  <a:srgbClr val="FFFFFF"/>
                </a:highlight>
                <a:latin typeface="Consolas"/>
              </a:rPr>
              <a:t> Width</a:t>
            </a:r>
            <a:r>
              <a:rPr lang="en-US" sz="2000" dirty="0">
                <a:solidFill>
                  <a:srgbClr val="0000FF"/>
                </a:solidFill>
                <a:highlight>
                  <a:srgbClr val="FFFFFF"/>
                </a:highlight>
                <a:latin typeface="Consolas"/>
              </a:rPr>
              <a:t>="200"</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FF0000"/>
                </a:solidFill>
                <a:highlight>
                  <a:srgbClr val="FFFFFF"/>
                </a:highlight>
                <a:latin typeface="Consolas"/>
              </a:rPr>
              <a:t> Height</a:t>
            </a:r>
            <a:r>
              <a:rPr lang="en-US" sz="2000" dirty="0">
                <a:solidFill>
                  <a:srgbClr val="0000FF"/>
                </a:solidFill>
                <a:highlight>
                  <a:srgbClr val="FFFFFF"/>
                </a:highlight>
                <a:latin typeface="Consolas"/>
              </a:rPr>
              <a:t>="200"</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FF0000"/>
                </a:solidFill>
                <a:highlight>
                  <a:srgbClr val="FFFFFF"/>
                </a:highlight>
                <a:latin typeface="Consolas"/>
              </a:rPr>
              <a:t> Content</a:t>
            </a:r>
            <a:r>
              <a:rPr lang="en-US" sz="2000" dirty="0">
                <a:solidFill>
                  <a:srgbClr val="0000FF"/>
                </a:solidFill>
                <a:highlight>
                  <a:srgbClr val="FFFFFF"/>
                </a:highlight>
                <a:latin typeface="Consolas"/>
              </a:rPr>
              <a:t>="OK"</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FF0000"/>
                </a:solidFill>
                <a:highlight>
                  <a:srgbClr val="FFFFFF"/>
                </a:highlight>
                <a:latin typeface="Consolas"/>
              </a:rPr>
              <a:t> Click</a:t>
            </a:r>
            <a:r>
              <a:rPr lang="en-US" sz="2000" dirty="0">
                <a:solidFill>
                  <a:srgbClr val="0000FF"/>
                </a:solidFill>
                <a:highlight>
                  <a:srgbClr val="FFFFFF"/>
                </a:highlight>
                <a:latin typeface="Consolas"/>
              </a:rPr>
              <a:t>="</a:t>
            </a:r>
            <a:r>
              <a:rPr lang="en-US" sz="2000" dirty="0" err="1">
                <a:solidFill>
                  <a:srgbClr val="0000FF"/>
                </a:solidFill>
                <a:highlight>
                  <a:srgbClr val="FFFFFF"/>
                </a:highlight>
                <a:latin typeface="Consolas"/>
              </a:rPr>
              <a:t>buttonOk_Click</a:t>
            </a:r>
            <a:r>
              <a:rPr lang="en-US" sz="2000" dirty="0">
                <a:solidFill>
                  <a:srgbClr val="0000FF"/>
                </a:solidFill>
                <a:highlight>
                  <a:srgbClr val="FFFFFF"/>
                </a:highlight>
                <a:latin typeface="Consolas"/>
              </a:rPr>
              <a:t>" &gt;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Button.Background</a:t>
            </a:r>
            <a:r>
              <a:rPr lang="en-US" sz="2000" dirty="0">
                <a:solidFill>
                  <a:srgbClr val="0000FF"/>
                </a:solidFill>
                <a:highlight>
                  <a:srgbClr val="FFFFFF"/>
                </a:highlight>
                <a:latin typeface="Consolas"/>
              </a:rPr>
              <a:t>&gt;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LinearGradientBrush</a:t>
            </a:r>
            <a:r>
              <a:rPr lang="en-US" sz="2000" dirty="0">
                <a:solidFill>
                  <a:srgbClr val="FF0000"/>
                </a:solidFill>
                <a:highlight>
                  <a:srgbClr val="FFFFFF"/>
                </a:highlight>
                <a:latin typeface="Consolas"/>
              </a:rPr>
              <a:t> </a:t>
            </a:r>
            <a:r>
              <a:rPr lang="en-US" sz="2000" dirty="0" err="1">
                <a:solidFill>
                  <a:srgbClr val="FF0000"/>
                </a:solidFill>
                <a:highlight>
                  <a:srgbClr val="FFFFFF"/>
                </a:highlight>
                <a:latin typeface="Consolas"/>
              </a:rPr>
              <a:t>EndPoint</a:t>
            </a:r>
            <a:r>
              <a:rPr lang="en-US" sz="2000" dirty="0">
                <a:solidFill>
                  <a:srgbClr val="0000FF"/>
                </a:solidFill>
                <a:highlight>
                  <a:srgbClr val="FFFFFF"/>
                </a:highlight>
                <a:latin typeface="Consolas"/>
              </a:rPr>
              <a:t>="0.5,1“</a:t>
            </a:r>
          </a:p>
          <a:p>
            <a:pPr algn="l" rtl="0"/>
            <a:r>
              <a:rPr lang="en-US" sz="2000" dirty="0">
                <a:solidFill>
                  <a:srgbClr val="0000FF"/>
                </a:solidFill>
                <a:highlight>
                  <a:srgbClr val="FFFFFF"/>
                </a:highlight>
                <a:latin typeface="Consolas"/>
              </a:rPr>
              <a:t>                                </a:t>
            </a:r>
            <a:r>
              <a:rPr lang="en-US" sz="2000" dirty="0">
                <a:solidFill>
                  <a:srgbClr val="FF0000"/>
                </a:solidFill>
                <a:highlight>
                  <a:srgbClr val="FFFFFF"/>
                </a:highlight>
                <a:latin typeface="Consolas"/>
              </a:rPr>
              <a:t> </a:t>
            </a:r>
            <a:r>
              <a:rPr lang="en-US" sz="2000" dirty="0" err="1">
                <a:solidFill>
                  <a:srgbClr val="FF0000"/>
                </a:solidFill>
                <a:highlight>
                  <a:srgbClr val="FFFFFF"/>
                </a:highlight>
                <a:latin typeface="Consolas"/>
              </a:rPr>
              <a:t>StartPoint</a:t>
            </a:r>
            <a:r>
              <a:rPr lang="en-US" sz="2000" dirty="0">
                <a:solidFill>
                  <a:srgbClr val="0000FF"/>
                </a:solidFill>
                <a:highlight>
                  <a:srgbClr val="FFFFFF"/>
                </a:highlight>
                <a:latin typeface="Consolas"/>
              </a:rPr>
              <a:t>="0.5,0"&gt;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GradientStop</a:t>
            </a:r>
            <a:r>
              <a:rPr lang="en-US" sz="2000" dirty="0">
                <a:solidFill>
                  <a:srgbClr val="FF0000"/>
                </a:solidFill>
                <a:highlight>
                  <a:srgbClr val="FFFFFF"/>
                </a:highlight>
                <a:latin typeface="Consolas"/>
              </a:rPr>
              <a:t> Color</a:t>
            </a:r>
            <a:r>
              <a:rPr lang="en-US" sz="2000" dirty="0">
                <a:solidFill>
                  <a:srgbClr val="0000FF"/>
                </a:solidFill>
                <a:highlight>
                  <a:srgbClr val="FFFFFF"/>
                </a:highlight>
                <a:latin typeface="Consolas"/>
              </a:rPr>
              <a:t>="#FFB2D9FF"</a:t>
            </a:r>
            <a:r>
              <a:rPr lang="en-US" sz="2000" dirty="0">
                <a:solidFill>
                  <a:srgbClr val="FF0000"/>
                </a:solidFill>
                <a:highlight>
                  <a:srgbClr val="FFFFFF"/>
                </a:highlight>
                <a:latin typeface="Consolas"/>
              </a:rPr>
              <a:t> Offset</a:t>
            </a:r>
            <a:r>
              <a:rPr lang="en-US" sz="2000" dirty="0">
                <a:solidFill>
                  <a:srgbClr val="0000FF"/>
                </a:solidFill>
                <a:highlight>
                  <a:srgbClr val="FFFFFF"/>
                </a:highlight>
                <a:latin typeface="Consolas"/>
              </a:rPr>
              <a:t>="0.004"/&gt;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GradientStop</a:t>
            </a:r>
            <a:r>
              <a:rPr lang="en-US" sz="2000" dirty="0">
                <a:solidFill>
                  <a:srgbClr val="FF0000"/>
                </a:solidFill>
                <a:highlight>
                  <a:srgbClr val="FFFFFF"/>
                </a:highlight>
                <a:latin typeface="Consolas"/>
              </a:rPr>
              <a:t> Color</a:t>
            </a:r>
            <a:r>
              <a:rPr lang="en-US" sz="2000" dirty="0">
                <a:solidFill>
                  <a:srgbClr val="0000FF"/>
                </a:solidFill>
                <a:highlight>
                  <a:srgbClr val="FFFFFF"/>
                </a:highlight>
                <a:latin typeface="Consolas"/>
              </a:rPr>
              <a:t>="#FFB0D8FF"</a:t>
            </a:r>
            <a:r>
              <a:rPr lang="en-US" sz="2000" dirty="0">
                <a:solidFill>
                  <a:srgbClr val="FF0000"/>
                </a:solidFill>
                <a:highlight>
                  <a:srgbClr val="FFFFFF"/>
                </a:highlight>
                <a:latin typeface="Consolas"/>
              </a:rPr>
              <a:t> Offset</a:t>
            </a:r>
            <a:r>
              <a:rPr lang="en-US" sz="2000" dirty="0">
                <a:solidFill>
                  <a:srgbClr val="0000FF"/>
                </a:solidFill>
                <a:highlight>
                  <a:srgbClr val="FFFFFF"/>
                </a:highlight>
                <a:latin typeface="Consolas"/>
              </a:rPr>
              <a:t>="1"/&gt;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GradientStop</a:t>
            </a:r>
            <a:r>
              <a:rPr lang="en-US" sz="2000" dirty="0">
                <a:solidFill>
                  <a:srgbClr val="FF0000"/>
                </a:solidFill>
                <a:highlight>
                  <a:srgbClr val="FFFFFF"/>
                </a:highlight>
                <a:latin typeface="Consolas"/>
              </a:rPr>
              <a:t> Color</a:t>
            </a:r>
            <a:r>
              <a:rPr lang="en-US" sz="2000" dirty="0">
                <a:solidFill>
                  <a:srgbClr val="0000FF"/>
                </a:solidFill>
                <a:highlight>
                  <a:srgbClr val="FFFFFF"/>
                </a:highlight>
                <a:latin typeface="Consolas"/>
              </a:rPr>
              <a:t>="#FF0A85FF"</a:t>
            </a:r>
            <a:r>
              <a:rPr lang="en-US" sz="2000" dirty="0">
                <a:solidFill>
                  <a:srgbClr val="FF0000"/>
                </a:solidFill>
                <a:highlight>
                  <a:srgbClr val="FFFFFF"/>
                </a:highlight>
                <a:latin typeface="Consolas"/>
              </a:rPr>
              <a:t> Offset</a:t>
            </a:r>
            <a:r>
              <a:rPr lang="en-US" sz="2000" dirty="0">
                <a:solidFill>
                  <a:srgbClr val="0000FF"/>
                </a:solidFill>
                <a:highlight>
                  <a:srgbClr val="FFFFFF"/>
                </a:highlight>
                <a:latin typeface="Consolas"/>
              </a:rPr>
              <a:t>="0.571"/&gt;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LinearGradientBrush</a:t>
            </a:r>
            <a:r>
              <a:rPr lang="en-US" sz="2000" dirty="0">
                <a:solidFill>
                  <a:srgbClr val="0000FF"/>
                </a:solidFill>
                <a:highlight>
                  <a:srgbClr val="FFFFFF"/>
                </a:highlight>
                <a:latin typeface="Consolas"/>
              </a:rPr>
              <a:t>&gt;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err="1">
                <a:solidFill>
                  <a:srgbClr val="A31515"/>
                </a:solidFill>
                <a:highlight>
                  <a:srgbClr val="FFFFFF"/>
                </a:highlight>
                <a:latin typeface="Consolas"/>
              </a:rPr>
              <a:t>Button.Background</a:t>
            </a:r>
            <a:r>
              <a:rPr lang="en-US" sz="2000" dirty="0">
                <a:solidFill>
                  <a:srgbClr val="0000FF"/>
                </a:solidFill>
                <a:highlight>
                  <a:srgbClr val="FFFFFF"/>
                </a:highlight>
                <a:latin typeface="Consolas"/>
              </a:rPr>
              <a:t>&gt;</a:t>
            </a:r>
            <a:endParaRPr lang="en-US" sz="2000" dirty="0">
              <a:solidFill>
                <a:srgbClr val="000000"/>
              </a:solidFill>
              <a:highlight>
                <a:srgbClr val="FFFFFF"/>
              </a:highlight>
              <a:latin typeface="Consolas"/>
            </a:endParaRPr>
          </a:p>
          <a:p>
            <a:pPr algn="l" rtl="0"/>
            <a:r>
              <a:rPr lang="en-US" sz="2000" dirty="0">
                <a:solidFill>
                  <a:srgbClr val="000000"/>
                </a:solidFill>
                <a:highlight>
                  <a:srgbClr val="FFFFFF"/>
                </a:highlight>
                <a:latin typeface="Consolas"/>
              </a:rPr>
              <a:t>    </a:t>
            </a:r>
            <a:r>
              <a:rPr lang="en-US" sz="2000" dirty="0">
                <a:solidFill>
                  <a:srgbClr val="0000FF"/>
                </a:solidFill>
                <a:highlight>
                  <a:srgbClr val="FFFFFF"/>
                </a:highlight>
                <a:latin typeface="Consolas"/>
              </a:rPr>
              <a:t>&lt;/</a:t>
            </a:r>
            <a:r>
              <a:rPr lang="en-US" sz="2000" dirty="0">
                <a:solidFill>
                  <a:srgbClr val="A31515"/>
                </a:solidFill>
                <a:highlight>
                  <a:srgbClr val="FFFFFF"/>
                </a:highlight>
                <a:latin typeface="Consolas"/>
              </a:rPr>
              <a:t>Button</a:t>
            </a:r>
            <a:r>
              <a:rPr lang="en-US" sz="2000" dirty="0">
                <a:solidFill>
                  <a:srgbClr val="0000FF"/>
                </a:solidFill>
                <a:highlight>
                  <a:srgbClr val="FFFFFF"/>
                </a:highlight>
                <a:latin typeface="Consolas"/>
              </a:rPr>
              <a:t>&gt;</a:t>
            </a:r>
            <a:endParaRPr lang="en-US" sz="2000" dirty="0">
              <a:solidFill>
                <a:srgbClr val="000000"/>
              </a:solidFill>
              <a:highlight>
                <a:srgbClr val="FFFFFF"/>
              </a:highlight>
              <a:latin typeface="Consolas"/>
            </a:endParaRPr>
          </a:p>
          <a:p>
            <a:pPr algn="l" rtl="0"/>
            <a:r>
              <a:rPr lang="en-US" sz="2000" dirty="0">
                <a:solidFill>
                  <a:srgbClr val="0000FF"/>
                </a:solidFill>
                <a:highlight>
                  <a:srgbClr val="FFFFFF"/>
                </a:highlight>
                <a:latin typeface="Consolas"/>
              </a:rPr>
              <a:t>&lt;/</a:t>
            </a:r>
            <a:r>
              <a:rPr lang="en-US" sz="2000" dirty="0">
                <a:solidFill>
                  <a:srgbClr val="A31515"/>
                </a:solidFill>
                <a:highlight>
                  <a:srgbClr val="FFFFFF"/>
                </a:highlight>
                <a:latin typeface="Consolas"/>
              </a:rPr>
              <a:t>Grid</a:t>
            </a:r>
            <a:r>
              <a:rPr lang="en-US" sz="2000" dirty="0">
                <a:solidFill>
                  <a:srgbClr val="0000FF"/>
                </a:solidFill>
                <a:highlight>
                  <a:srgbClr val="FFFFFF"/>
                </a:highlight>
                <a:latin typeface="Consolas"/>
              </a:rPr>
              <a:t>&gt;</a:t>
            </a:r>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7091" y="2156526"/>
            <a:ext cx="1466850" cy="15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166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And Code Behind</a:t>
            </a:r>
            <a:endParaRPr lang="en-US" dirty="0"/>
          </a:p>
        </p:txBody>
      </p:sp>
      <p:sp>
        <p:nvSpPr>
          <p:cNvPr id="3" name="Content Placeholder 2"/>
          <p:cNvSpPr>
            <a:spLocks noGrp="1"/>
          </p:cNvSpPr>
          <p:nvPr>
            <p:ph idx="1"/>
          </p:nvPr>
        </p:nvSpPr>
        <p:spPr/>
        <p:txBody>
          <a:bodyPr>
            <a:normAutofit/>
          </a:bodyPr>
          <a:lstStyle/>
          <a:p>
            <a:r>
              <a:rPr lang="en-US" dirty="0" smtClean="0"/>
              <a:t>A root element, usually </a:t>
            </a:r>
            <a:r>
              <a:rPr lang="en-US" b="1" dirty="0" smtClean="0"/>
              <a:t>Page</a:t>
            </a:r>
            <a:r>
              <a:rPr lang="en-US" dirty="0" smtClean="0"/>
              <a:t> or </a:t>
            </a:r>
            <a:r>
              <a:rPr lang="en-US" b="1" dirty="0" err="1" smtClean="0"/>
              <a:t>UserControl</a:t>
            </a:r>
            <a:r>
              <a:rPr lang="en-US" dirty="0" smtClean="0"/>
              <a:t> classes, can have code behind file</a:t>
            </a:r>
          </a:p>
          <a:p>
            <a:r>
              <a:rPr lang="en-US" dirty="0" smtClean="0"/>
              <a:t>The name of the code behind file is correlated to the XAML file name</a:t>
            </a:r>
          </a:p>
          <a:p>
            <a:r>
              <a:rPr lang="en-US" dirty="0" smtClean="0"/>
              <a:t>For example: </a:t>
            </a:r>
            <a:r>
              <a:rPr lang="en-US" dirty="0" err="1" smtClean="0"/>
              <a:t>MainPage.xaml</a:t>
            </a:r>
            <a:r>
              <a:rPr lang="en-US" dirty="0" smtClean="0"/>
              <a:t> and </a:t>
            </a:r>
            <a:r>
              <a:rPr lang="en-US" dirty="0" err="1" smtClean="0"/>
              <a:t>MainPage.xaml.cs</a:t>
            </a:r>
            <a:endParaRPr lang="en-US" dirty="0" smtClean="0"/>
          </a:p>
          <a:p>
            <a:r>
              <a:rPr lang="en-US" dirty="0" smtClean="0"/>
              <a:t>The code behind full class name is specified from XAML using the </a:t>
            </a:r>
            <a:r>
              <a:rPr lang="en-US" b="1" dirty="0" smtClean="0"/>
              <a:t>x:Class</a:t>
            </a:r>
            <a:r>
              <a:rPr lang="en-US" dirty="0" smtClean="0"/>
              <a:t> directive</a:t>
            </a:r>
            <a:endParaRPr lang="en-US" dirty="0"/>
          </a:p>
        </p:txBody>
      </p:sp>
      <p:sp>
        <p:nvSpPr>
          <p:cNvPr id="6" name="Rectangle 5"/>
          <p:cNvSpPr/>
          <p:nvPr/>
        </p:nvSpPr>
        <p:spPr>
          <a:xfrm>
            <a:off x="658907" y="3927155"/>
            <a:ext cx="11282082" cy="2870333"/>
          </a:xfrm>
          <a:prstGeom prst="rect">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Page</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x</a:t>
            </a:r>
            <a:r>
              <a:rPr lang="en-US" sz="1400" dirty="0">
                <a:solidFill>
                  <a:srgbClr val="0000FF"/>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Class</a:t>
            </a:r>
            <a:r>
              <a:rPr lang="en-US" sz="1400" dirty="0">
                <a:solidFill>
                  <a:srgbClr val="0000FF"/>
                </a:solidFill>
                <a:highlight>
                  <a:srgbClr val="FFFFFF"/>
                </a:highlight>
                <a:latin typeface="Consolas" panose="020B0609020204030204" pitchFamily="49" charset="0"/>
              </a:rPr>
              <a:t>="UWPDemo.MainPage"</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xmlns</a:t>
            </a:r>
            <a:r>
              <a:rPr lang="en-US" sz="1400" dirty="0">
                <a:solidFill>
                  <a:srgbClr val="0000FF"/>
                </a:solidFill>
                <a:highlight>
                  <a:srgbClr val="FFFFFF"/>
                </a:highlight>
                <a:latin typeface="Consolas" panose="020B0609020204030204" pitchFamily="49" charset="0"/>
              </a:rPr>
              <a:t>="http://schemas.microsoft.com/</a:t>
            </a:r>
            <a:r>
              <a:rPr lang="en-US" sz="1400" dirty="0" err="1">
                <a:solidFill>
                  <a:srgbClr val="0000FF"/>
                </a:solidFill>
                <a:highlight>
                  <a:srgbClr val="FFFFFF"/>
                </a:highlight>
                <a:latin typeface="Consolas" panose="020B0609020204030204" pitchFamily="49" charset="0"/>
              </a:rPr>
              <a:t>winfx</a:t>
            </a:r>
            <a:r>
              <a:rPr lang="en-US" sz="1400" dirty="0">
                <a:solidFill>
                  <a:srgbClr val="0000FF"/>
                </a:solidFill>
                <a:highlight>
                  <a:srgbClr val="FFFFFF"/>
                </a:highlight>
                <a:latin typeface="Consolas" panose="020B0609020204030204" pitchFamily="49" charset="0"/>
              </a:rPr>
              <a:t>/2006/</a:t>
            </a:r>
            <a:r>
              <a:rPr lang="en-US" sz="1400" dirty="0" err="1">
                <a:solidFill>
                  <a:srgbClr val="0000FF"/>
                </a:solidFill>
                <a:highlight>
                  <a:srgbClr val="FFFFFF"/>
                </a:highlight>
                <a:latin typeface="Consolas" panose="020B0609020204030204" pitchFamily="49" charset="0"/>
              </a:rPr>
              <a:t>xaml</a:t>
            </a:r>
            <a:r>
              <a:rPr lang="en-US" sz="1400" dirty="0">
                <a:solidFill>
                  <a:srgbClr val="0000FF"/>
                </a:solidFill>
                <a:highlight>
                  <a:srgbClr val="FFFFFF"/>
                </a:highlight>
                <a:latin typeface="Consolas" panose="020B0609020204030204" pitchFamily="49" charset="0"/>
              </a:rPr>
              <a:t>/presentation"</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xmlns</a:t>
            </a:r>
            <a:r>
              <a:rPr lang="en-US" sz="1400" dirty="0" err="1">
                <a:solidFill>
                  <a:srgbClr val="0000FF"/>
                </a:solidFill>
                <a:highlight>
                  <a:srgbClr val="FFFFFF"/>
                </a:highlight>
                <a:latin typeface="Consolas" panose="020B0609020204030204" pitchFamily="49" charset="0"/>
              </a:rPr>
              <a:t>:</a:t>
            </a:r>
            <a:r>
              <a:rPr lang="en-US" sz="1400" dirty="0" err="1">
                <a:solidFill>
                  <a:srgbClr val="FF0000"/>
                </a:solidFill>
                <a:highlight>
                  <a:srgbClr val="FFFFFF"/>
                </a:highlight>
                <a:latin typeface="Consolas" panose="020B0609020204030204" pitchFamily="49" charset="0"/>
              </a:rPr>
              <a:t>x</a:t>
            </a:r>
            <a:r>
              <a:rPr lang="en-US" sz="1400" dirty="0">
                <a:solidFill>
                  <a:srgbClr val="0000FF"/>
                </a:solidFill>
                <a:highlight>
                  <a:srgbClr val="FFFFFF"/>
                </a:highlight>
                <a:latin typeface="Consolas" panose="020B0609020204030204" pitchFamily="49" charset="0"/>
              </a:rPr>
              <a:t>="http://schemas.microsoft.com/</a:t>
            </a:r>
            <a:r>
              <a:rPr lang="en-US" sz="1400" dirty="0" err="1">
                <a:solidFill>
                  <a:srgbClr val="0000FF"/>
                </a:solidFill>
                <a:highlight>
                  <a:srgbClr val="FFFFFF"/>
                </a:highlight>
                <a:latin typeface="Consolas" panose="020B0609020204030204" pitchFamily="49" charset="0"/>
              </a:rPr>
              <a:t>winfx</a:t>
            </a:r>
            <a:r>
              <a:rPr lang="en-US" sz="1400" dirty="0">
                <a:solidFill>
                  <a:srgbClr val="0000FF"/>
                </a:solidFill>
                <a:highlight>
                  <a:srgbClr val="FFFFFF"/>
                </a:highlight>
                <a:latin typeface="Consolas" panose="020B0609020204030204" pitchFamily="49" charset="0"/>
              </a:rPr>
              <a:t>/2006/</a:t>
            </a:r>
            <a:r>
              <a:rPr lang="en-US" sz="1400" dirty="0" err="1">
                <a:solidFill>
                  <a:srgbClr val="0000FF"/>
                </a:solidFill>
                <a:highlight>
                  <a:srgbClr val="FFFFFF"/>
                </a:highlight>
                <a:latin typeface="Consolas" panose="020B0609020204030204" pitchFamily="49" charset="0"/>
              </a:rPr>
              <a:t>xaml</a:t>
            </a:r>
            <a:r>
              <a:rPr lang="en-US" sz="1400" dirty="0">
                <a:solidFill>
                  <a:srgbClr val="0000FF"/>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xmlns</a:t>
            </a:r>
            <a:r>
              <a:rPr lang="en-US" sz="1400" dirty="0" err="1">
                <a:solidFill>
                  <a:srgbClr val="0000FF"/>
                </a:solidFill>
                <a:highlight>
                  <a:srgbClr val="FFFFFF"/>
                </a:highlight>
                <a:latin typeface="Consolas" panose="020B0609020204030204" pitchFamily="49" charset="0"/>
              </a:rPr>
              <a:t>:</a:t>
            </a:r>
            <a:r>
              <a:rPr lang="en-US" sz="1400" dirty="0" err="1">
                <a:solidFill>
                  <a:srgbClr val="FF0000"/>
                </a:solidFill>
                <a:highlight>
                  <a:srgbClr val="FFFFFF"/>
                </a:highlight>
                <a:latin typeface="Consolas" panose="020B0609020204030204" pitchFamily="49" charset="0"/>
              </a:rPr>
              <a:t>local</a:t>
            </a:r>
            <a:r>
              <a:rPr lang="en-US" sz="1400" dirty="0">
                <a:solidFill>
                  <a:srgbClr val="0000FF"/>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using:UWPDemo</a:t>
            </a:r>
            <a:r>
              <a:rPr lang="en-US" sz="1400" dirty="0">
                <a:solidFill>
                  <a:srgbClr val="0000FF"/>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xmlns</a:t>
            </a:r>
            <a:r>
              <a:rPr lang="en-US" sz="1400" dirty="0" err="1">
                <a:solidFill>
                  <a:srgbClr val="0000FF"/>
                </a:solidFill>
                <a:highlight>
                  <a:srgbClr val="FFFFFF"/>
                </a:highlight>
                <a:latin typeface="Consolas" panose="020B0609020204030204" pitchFamily="49" charset="0"/>
              </a:rPr>
              <a:t>:</a:t>
            </a:r>
            <a:r>
              <a:rPr lang="en-US" sz="1400" dirty="0" err="1">
                <a:solidFill>
                  <a:srgbClr val="FF0000"/>
                </a:solidFill>
                <a:highlight>
                  <a:srgbClr val="FFFFFF"/>
                </a:highlight>
                <a:latin typeface="Consolas" panose="020B0609020204030204" pitchFamily="49" charset="0"/>
              </a:rPr>
              <a:t>d</a:t>
            </a:r>
            <a:r>
              <a:rPr lang="en-US" sz="1400" dirty="0">
                <a:solidFill>
                  <a:srgbClr val="0000FF"/>
                </a:solidFill>
                <a:highlight>
                  <a:srgbClr val="FFFFFF"/>
                </a:highlight>
                <a:latin typeface="Consolas" panose="020B0609020204030204" pitchFamily="49" charset="0"/>
              </a:rPr>
              <a:t>="http://schemas.microsoft.com/expression/blend/2008"</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xmlns</a:t>
            </a:r>
            <a:r>
              <a:rPr lang="en-US" sz="1400" dirty="0" err="1">
                <a:solidFill>
                  <a:srgbClr val="0000FF"/>
                </a:solidFill>
                <a:highlight>
                  <a:srgbClr val="FFFFFF"/>
                </a:highlight>
                <a:latin typeface="Consolas" panose="020B0609020204030204" pitchFamily="49" charset="0"/>
              </a:rPr>
              <a:t>:</a:t>
            </a:r>
            <a:r>
              <a:rPr lang="en-US" sz="1400" dirty="0" err="1">
                <a:solidFill>
                  <a:srgbClr val="FF0000"/>
                </a:solidFill>
                <a:highlight>
                  <a:srgbClr val="FFFFFF"/>
                </a:highlight>
                <a:latin typeface="Consolas" panose="020B0609020204030204" pitchFamily="49" charset="0"/>
              </a:rPr>
              <a:t>mc</a:t>
            </a:r>
            <a:r>
              <a:rPr lang="en-US" sz="1400" dirty="0">
                <a:solidFill>
                  <a:srgbClr val="0000FF"/>
                </a:solidFill>
                <a:highlight>
                  <a:srgbClr val="FFFFFF"/>
                </a:highlight>
                <a:latin typeface="Consolas" panose="020B0609020204030204" pitchFamily="49" charset="0"/>
              </a:rPr>
              <a:t>="http://schemas.openxmlformats.org/markup-compatibility/2006"</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mc</a:t>
            </a:r>
            <a:r>
              <a:rPr lang="en-US" sz="1400" dirty="0" err="1">
                <a:solidFill>
                  <a:srgbClr val="0000FF"/>
                </a:solidFill>
                <a:highlight>
                  <a:srgbClr val="FFFFFF"/>
                </a:highlight>
                <a:latin typeface="Consolas" panose="020B0609020204030204" pitchFamily="49" charset="0"/>
              </a:rPr>
              <a:t>:</a:t>
            </a:r>
            <a:r>
              <a:rPr lang="en-US" sz="1400" dirty="0" err="1">
                <a:solidFill>
                  <a:srgbClr val="FF0000"/>
                </a:solidFill>
                <a:highlight>
                  <a:srgbClr val="FFFFFF"/>
                </a:highlight>
                <a:latin typeface="Consolas" panose="020B0609020204030204" pitchFamily="49" charset="0"/>
              </a:rPr>
              <a:t>Ignorable</a:t>
            </a:r>
            <a:r>
              <a:rPr lang="en-US" sz="1400" dirty="0">
                <a:solidFill>
                  <a:srgbClr val="0000FF"/>
                </a:solidFill>
                <a:highlight>
                  <a:srgbClr val="FFFFFF"/>
                </a:highlight>
                <a:latin typeface="Consolas" panose="020B0609020204030204" pitchFamily="49" charset="0"/>
              </a:rPr>
              <a:t>="d"&gt;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Grid</a:t>
            </a:r>
            <a:r>
              <a:rPr lang="en-US" sz="1400" dirty="0">
                <a:solidFill>
                  <a:srgbClr val="FF0000"/>
                </a:solidFill>
                <a:highlight>
                  <a:srgbClr val="FFFFFF"/>
                </a:highlight>
                <a:latin typeface="Consolas" panose="020B0609020204030204" pitchFamily="49" charset="0"/>
              </a:rPr>
              <a:t> Background</a:t>
            </a:r>
            <a:r>
              <a:rPr lang="en-US" sz="1400" dirty="0">
                <a:solidFill>
                  <a:srgbClr val="0000FF"/>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ThemeResource</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ApplicationPageBackgroundThemeBrush</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Image</a:t>
            </a:r>
            <a:r>
              <a:rPr lang="en-US" sz="1400" dirty="0">
                <a:solidFill>
                  <a:srgbClr val="FF0000"/>
                </a:solidFill>
                <a:highlight>
                  <a:srgbClr val="FFFFFF"/>
                </a:highlight>
                <a:latin typeface="Consolas" panose="020B0609020204030204" pitchFamily="49" charset="0"/>
              </a:rPr>
              <a:t> x</a:t>
            </a:r>
            <a:r>
              <a:rPr lang="en-US" sz="1400" dirty="0">
                <a:solidFill>
                  <a:srgbClr val="0000FF"/>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Name</a:t>
            </a:r>
            <a:r>
              <a:rPr lang="en-US" sz="1400" dirty="0">
                <a:solidFill>
                  <a:srgbClr val="0000FF"/>
                </a:solidFill>
                <a:highlight>
                  <a:srgbClr val="FFFFFF"/>
                </a:highlight>
                <a:latin typeface="Consolas" panose="020B0609020204030204" pitchFamily="49" charset="0"/>
              </a:rPr>
              <a:t>="image"</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HorizontalAlignment</a:t>
            </a:r>
            <a:r>
              <a:rPr lang="en-US" sz="1400" dirty="0">
                <a:solidFill>
                  <a:srgbClr val="0000FF"/>
                </a:solidFill>
                <a:highlight>
                  <a:srgbClr val="FFFFFF"/>
                </a:highlight>
                <a:latin typeface="Consolas" panose="020B0609020204030204" pitchFamily="49" charset="0"/>
              </a:rPr>
              <a:t>="Left"</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VerticalAlignment</a:t>
            </a:r>
            <a:r>
              <a:rPr lang="en-US" sz="1400" dirty="0">
                <a:solidFill>
                  <a:srgbClr val="0000FF"/>
                </a:solidFill>
                <a:highlight>
                  <a:srgbClr val="FFFFFF"/>
                </a:highlight>
                <a:latin typeface="Consolas" panose="020B0609020204030204" pitchFamily="49" charset="0"/>
              </a:rPr>
              <a:t>="Top"</a:t>
            </a:r>
            <a:r>
              <a:rPr lang="en-US" sz="1400" dirty="0">
                <a:solidFill>
                  <a:srgbClr val="FF0000"/>
                </a:solidFill>
                <a:highlight>
                  <a:srgbClr val="FFFFFF"/>
                </a:highlight>
                <a:latin typeface="Consolas" panose="020B0609020204030204" pitchFamily="49" charset="0"/>
              </a:rPr>
              <a:t> Stretch</a:t>
            </a:r>
            <a:r>
              <a:rPr lang="en-US" sz="1400" dirty="0">
                <a:solidFill>
                  <a:srgbClr val="0000FF"/>
                </a:solidFill>
                <a:highlight>
                  <a:srgbClr val="FFFFFF"/>
                </a:highlight>
                <a:latin typeface="Consolas" panose="020B0609020204030204" pitchFamily="49" charset="0"/>
              </a:rPr>
              <a:t>="Fill"</a:t>
            </a:r>
            <a:r>
              <a:rPr lang="en-US" sz="1400" dirty="0">
                <a:solidFill>
                  <a:srgbClr val="FF0000"/>
                </a:solidFill>
                <a:highlight>
                  <a:srgbClr val="FFFFFF"/>
                </a:highlight>
                <a:latin typeface="Consolas" panose="020B0609020204030204" pitchFamily="49" charset="0"/>
              </a:rPr>
              <a:t> Opacity</a:t>
            </a:r>
            <a:r>
              <a:rPr lang="en-US" sz="1400" dirty="0">
                <a:solidFill>
                  <a:srgbClr val="0000FF"/>
                </a:solidFill>
                <a:highlight>
                  <a:srgbClr val="FFFFFF"/>
                </a:highlight>
                <a:latin typeface="Consolas" panose="020B0609020204030204" pitchFamily="49" charset="0"/>
              </a:rPr>
              <a:t>="0.5</a:t>
            </a:r>
            <a:r>
              <a:rPr lang="en-US" sz="1400" dirty="0" smtClean="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Button</a:t>
            </a:r>
            <a:r>
              <a:rPr lang="en-US" sz="1400" dirty="0">
                <a:solidFill>
                  <a:srgbClr val="FF0000"/>
                </a:solidFill>
                <a:highlight>
                  <a:srgbClr val="FFFFFF"/>
                </a:highlight>
                <a:latin typeface="Consolas" panose="020B0609020204030204" pitchFamily="49" charset="0"/>
              </a:rPr>
              <a:t> x</a:t>
            </a:r>
            <a:r>
              <a:rPr lang="en-US" sz="1400" dirty="0">
                <a:solidFill>
                  <a:srgbClr val="0000FF"/>
                </a:solidFill>
                <a:highlight>
                  <a:srgbClr val="FFFFFF"/>
                </a:highlight>
                <a:latin typeface="Consolas" panose="020B0609020204030204" pitchFamily="49" charset="0"/>
              </a:rPr>
              <a:t>:</a:t>
            </a:r>
            <a:r>
              <a:rPr lang="en-US" sz="1400" dirty="0">
                <a:solidFill>
                  <a:srgbClr val="FF0000"/>
                </a:solidFill>
                <a:highlight>
                  <a:srgbClr val="FFFFFF"/>
                </a:highlight>
                <a:latin typeface="Consolas" panose="020B0609020204030204" pitchFamily="49" charset="0"/>
              </a:rPr>
              <a:t>Name</a:t>
            </a:r>
            <a:r>
              <a:rPr lang="en-US" sz="1400" dirty="0">
                <a:solidFill>
                  <a:srgbClr val="0000FF"/>
                </a:solidFill>
                <a:highlight>
                  <a:srgbClr val="FFFFFF"/>
                </a:highlight>
                <a:latin typeface="Consolas" panose="020B0609020204030204" pitchFamily="49" charset="0"/>
              </a:rPr>
              <a:t>="button"</a:t>
            </a:r>
            <a:r>
              <a:rPr lang="en-US" sz="1400" dirty="0">
                <a:solidFill>
                  <a:srgbClr val="FF0000"/>
                </a:solidFill>
                <a:highlight>
                  <a:srgbClr val="FFFFFF"/>
                </a:highlight>
                <a:latin typeface="Consolas" panose="020B0609020204030204" pitchFamily="49" charset="0"/>
              </a:rPr>
              <a:t> Content</a:t>
            </a:r>
            <a:r>
              <a:rPr lang="en-US" sz="1400" dirty="0">
                <a:solidFill>
                  <a:srgbClr val="0000FF"/>
                </a:solidFill>
                <a:highlight>
                  <a:srgbClr val="FFFFFF"/>
                </a:highlight>
                <a:latin typeface="Consolas" panose="020B0609020204030204" pitchFamily="49" charset="0"/>
              </a:rPr>
              <a:t>="Button"</a:t>
            </a:r>
            <a:r>
              <a:rPr lang="en-US" sz="1400" dirty="0">
                <a:solidFill>
                  <a:srgbClr val="FF0000"/>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HorizontalAlignment</a:t>
            </a:r>
            <a:r>
              <a:rPr lang="en-US" sz="1400" dirty="0">
                <a:solidFill>
                  <a:srgbClr val="0000FF"/>
                </a:solidFill>
                <a:highlight>
                  <a:srgbClr val="FFFFFF"/>
                </a:highlight>
                <a:latin typeface="Consolas" panose="020B0609020204030204" pitchFamily="49" charset="0"/>
              </a:rPr>
              <a:t>="Left"</a:t>
            </a:r>
            <a:r>
              <a:rPr lang="en-US" sz="1400" dirty="0">
                <a:solidFill>
                  <a:srgbClr val="FF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a:t>
            </a:r>
            <a:r>
              <a:rPr lang="en-US" sz="1400" dirty="0" smtClean="0">
                <a:solidFill>
                  <a:srgbClr val="FF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Height</a:t>
            </a:r>
            <a:r>
              <a:rPr lang="en-US" sz="1400" dirty="0">
                <a:solidFill>
                  <a:srgbClr val="0000FF"/>
                </a:solidFill>
                <a:highlight>
                  <a:srgbClr val="FFFFFF"/>
                </a:highlight>
                <a:latin typeface="Consolas" panose="020B0609020204030204" pitchFamily="49" charset="0"/>
              </a:rPr>
              <a:t>="61"</a:t>
            </a:r>
            <a:r>
              <a:rPr lang="en-US" sz="1400" dirty="0">
                <a:solidFill>
                  <a:srgbClr val="FF0000"/>
                </a:solidFill>
                <a:highlight>
                  <a:srgbClr val="FFFFFF"/>
                </a:highlight>
                <a:latin typeface="Consolas" panose="020B0609020204030204" pitchFamily="49" charset="0"/>
              </a:rPr>
              <a:t> Width</a:t>
            </a:r>
            <a:r>
              <a:rPr lang="en-US" sz="1400" dirty="0">
                <a:solidFill>
                  <a:srgbClr val="0000FF"/>
                </a:solidFill>
                <a:highlight>
                  <a:srgbClr val="FFFFFF"/>
                </a:highlight>
                <a:latin typeface="Consolas" panose="020B0609020204030204" pitchFamily="49" charset="0"/>
              </a:rPr>
              <a:t>="127"/&gt;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Grid</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Page</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pPr algn="l" rtl="0"/>
            <a:endParaRPr lang="en-US" sz="1400" dirty="0"/>
          </a:p>
        </p:txBody>
      </p:sp>
    </p:spTree>
    <p:extLst>
      <p:ext uri="{BB962C8B-B14F-4D97-AF65-F5344CB8AC3E}">
        <p14:creationId xmlns:p14="http://schemas.microsoft.com/office/powerpoint/2010/main" val="2786778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Child Elements</a:t>
            </a:r>
            <a:endParaRPr lang="en-US" dirty="0"/>
          </a:p>
        </p:txBody>
      </p:sp>
      <p:sp>
        <p:nvSpPr>
          <p:cNvPr id="3" name="Content Placeholder 2"/>
          <p:cNvSpPr>
            <a:spLocks noGrp="1"/>
          </p:cNvSpPr>
          <p:nvPr>
            <p:ph idx="1"/>
          </p:nvPr>
        </p:nvSpPr>
        <p:spPr>
          <a:xfrm>
            <a:off x="838200" y="1021977"/>
            <a:ext cx="9372600" cy="5405812"/>
          </a:xfrm>
        </p:spPr>
        <p:txBody>
          <a:bodyPr>
            <a:normAutofit/>
          </a:bodyPr>
          <a:lstStyle/>
          <a:p>
            <a:r>
              <a:rPr lang="en-US" sz="3200" dirty="0" smtClean="0"/>
              <a:t>Child elements (that are not property elements) can be one of</a:t>
            </a:r>
          </a:p>
          <a:p>
            <a:pPr lvl="1"/>
            <a:r>
              <a:rPr lang="en-US" sz="2800" dirty="0" smtClean="0"/>
              <a:t>The </a:t>
            </a:r>
            <a:r>
              <a:rPr lang="en-US" sz="3200" b="1" dirty="0"/>
              <a:t>Content</a:t>
            </a:r>
            <a:r>
              <a:rPr lang="en-US" sz="2800" dirty="0" smtClean="0"/>
              <a:t> property of the object</a:t>
            </a:r>
          </a:p>
          <a:p>
            <a:pPr lvl="2"/>
            <a:r>
              <a:rPr lang="en-US" sz="2800" dirty="0" smtClean="0"/>
              <a:t>A property adorned with the attribute </a:t>
            </a:r>
            <a:r>
              <a:rPr lang="en-US" sz="3200" b="1" dirty="0" err="1"/>
              <a:t>Windows.UI.Xaml.Controls.ContentProperty</a:t>
            </a:r>
            <a:endParaRPr lang="en-US" sz="3200" b="1" dirty="0"/>
          </a:p>
          <a:p>
            <a:pPr lvl="1"/>
            <a:r>
              <a:rPr lang="en-US" sz="2800" dirty="0" smtClean="0"/>
              <a:t>Collection items</a:t>
            </a:r>
          </a:p>
          <a:p>
            <a:pPr lvl="2"/>
            <a:r>
              <a:rPr lang="en-US" sz="2800" dirty="0" smtClean="0"/>
              <a:t>The object implements </a:t>
            </a:r>
            <a:r>
              <a:rPr lang="en-US" sz="2800" b="1" dirty="0" err="1" smtClean="0">
                <a:latin typeface="Consolas" pitchFamily="49" charset="0"/>
              </a:rPr>
              <a:t>IList</a:t>
            </a:r>
            <a:r>
              <a:rPr lang="en-US" sz="2800" dirty="0" smtClean="0"/>
              <a:t> or </a:t>
            </a:r>
            <a:r>
              <a:rPr lang="en-US" sz="2800" b="1" dirty="0" err="1" smtClean="0">
                <a:latin typeface="Consolas" pitchFamily="49" charset="0"/>
              </a:rPr>
              <a:t>IDictionary</a:t>
            </a:r>
            <a:endParaRPr lang="en-US" sz="2800" b="1" dirty="0" smtClean="0">
              <a:latin typeface="Consolas" pitchFamily="49" charset="0"/>
            </a:endParaRPr>
          </a:p>
          <a:p>
            <a:pPr lvl="1"/>
            <a:r>
              <a:rPr lang="en-US" sz="2800" dirty="0" smtClean="0"/>
              <a:t>A value that can be type-converted</a:t>
            </a:r>
            <a:endParaRPr lang="en-US" sz="2800" dirty="0"/>
          </a:p>
        </p:txBody>
      </p:sp>
    </p:spTree>
    <p:extLst>
      <p:ext uri="{BB962C8B-B14F-4D97-AF65-F5344CB8AC3E}">
        <p14:creationId xmlns:p14="http://schemas.microsoft.com/office/powerpoint/2010/main" val="93314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Content Property</a:t>
            </a:r>
            <a:endParaRPr lang="en-US" dirty="0"/>
          </a:p>
        </p:txBody>
      </p:sp>
      <p:sp>
        <p:nvSpPr>
          <p:cNvPr id="3" name="Content Placeholder 2"/>
          <p:cNvSpPr>
            <a:spLocks noGrp="1"/>
          </p:cNvSpPr>
          <p:nvPr>
            <p:ph idx="1"/>
          </p:nvPr>
        </p:nvSpPr>
        <p:spPr>
          <a:xfrm>
            <a:off x="838200" y="981635"/>
            <a:ext cx="9372600" cy="1839671"/>
          </a:xfrm>
        </p:spPr>
        <p:txBody>
          <a:bodyPr>
            <a:normAutofit/>
          </a:bodyPr>
          <a:lstStyle/>
          <a:p>
            <a:r>
              <a:rPr lang="en-US" sz="3200" dirty="0" smtClean="0"/>
              <a:t>A single property that is designated with the </a:t>
            </a:r>
            <a:r>
              <a:rPr lang="en-US" sz="3200" b="1" dirty="0" err="1"/>
              <a:t>ContentProperty</a:t>
            </a:r>
            <a:r>
              <a:rPr lang="en-US" sz="3200" dirty="0" smtClean="0"/>
              <a:t> attribute on the type</a:t>
            </a:r>
          </a:p>
          <a:p>
            <a:r>
              <a:rPr lang="en-US" sz="3200" dirty="0" smtClean="0"/>
              <a:t>Allows shortening the markup</a:t>
            </a:r>
            <a:endParaRPr lang="en-US" sz="3200" dirty="0"/>
          </a:p>
        </p:txBody>
      </p:sp>
      <p:sp>
        <p:nvSpPr>
          <p:cNvPr id="4" name="Rounded Rectangle 3"/>
          <p:cNvSpPr/>
          <p:nvPr/>
        </p:nvSpPr>
        <p:spPr bwMode="auto">
          <a:xfrm>
            <a:off x="896470" y="3025081"/>
            <a:ext cx="3315012" cy="736856"/>
          </a:xfrm>
          <a:prstGeom prst="roundRect">
            <a:avLst>
              <a:gd name="adj" fmla="val 5437"/>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r>
              <a:rPr lang="en-US" sz="2000" dirty="0">
                <a:solidFill>
                  <a:srgbClr val="0000FF"/>
                </a:solidFill>
                <a:highlight>
                  <a:srgbClr val="FFFFFF"/>
                </a:highlight>
                <a:latin typeface="Consolas"/>
              </a:rPr>
              <a:t>&lt;Button Content="OK" &gt;</a:t>
            </a:r>
          </a:p>
          <a:p>
            <a:pPr algn="l" rtl="0"/>
            <a:r>
              <a:rPr lang="en-US" sz="2000" dirty="0">
                <a:solidFill>
                  <a:srgbClr val="0000FF"/>
                </a:solidFill>
                <a:highlight>
                  <a:srgbClr val="FFFFFF"/>
                </a:highlight>
                <a:latin typeface="Consolas"/>
              </a:rPr>
              <a:t>&lt;/Button&gt;</a:t>
            </a:r>
          </a:p>
        </p:txBody>
      </p:sp>
      <p:sp>
        <p:nvSpPr>
          <p:cNvPr id="5" name="Rounded Rectangle 4"/>
          <p:cNvSpPr/>
          <p:nvPr/>
        </p:nvSpPr>
        <p:spPr bwMode="auto">
          <a:xfrm>
            <a:off x="5934634" y="2957333"/>
            <a:ext cx="4210961" cy="1040265"/>
          </a:xfrm>
          <a:prstGeom prst="roundRect">
            <a:avLst>
              <a:gd name="adj" fmla="val 5437"/>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r>
              <a:rPr lang="en-US" sz="2000" dirty="0">
                <a:solidFill>
                  <a:srgbClr val="0000FF"/>
                </a:solidFill>
                <a:highlight>
                  <a:srgbClr val="FFFFFF"/>
                </a:highlight>
                <a:latin typeface="Consolas"/>
              </a:rPr>
              <a:t>&lt;Button&gt;</a:t>
            </a:r>
          </a:p>
          <a:p>
            <a:pPr algn="l" rtl="0"/>
            <a:r>
              <a:rPr lang="en-US" sz="2000" dirty="0">
                <a:solidFill>
                  <a:srgbClr val="0000FF"/>
                </a:solidFill>
                <a:highlight>
                  <a:srgbClr val="FFFFFF"/>
                </a:highlight>
                <a:latin typeface="Consolas"/>
              </a:rPr>
              <a:t>	OK</a:t>
            </a:r>
          </a:p>
          <a:p>
            <a:pPr algn="l" rtl="0"/>
            <a:r>
              <a:rPr lang="en-US" sz="2000" dirty="0">
                <a:solidFill>
                  <a:srgbClr val="0000FF"/>
                </a:solidFill>
                <a:highlight>
                  <a:srgbClr val="FFFFFF"/>
                </a:highlight>
                <a:latin typeface="Consolas"/>
              </a:rPr>
              <a:t>&lt;/Button&gt;</a:t>
            </a:r>
          </a:p>
        </p:txBody>
      </p:sp>
      <p:sp>
        <p:nvSpPr>
          <p:cNvPr id="6" name="Up-Down Arrow 5"/>
          <p:cNvSpPr/>
          <p:nvPr/>
        </p:nvSpPr>
        <p:spPr bwMode="auto">
          <a:xfrm rot="5400000">
            <a:off x="4753535" y="3049611"/>
            <a:ext cx="533400" cy="762000"/>
          </a:xfrm>
          <a:prstGeom prst="upDownArrow">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New Roman" pitchFamily="18" charset="0"/>
            </a:endParaRPr>
          </a:p>
        </p:txBody>
      </p:sp>
      <p:sp>
        <p:nvSpPr>
          <p:cNvPr id="7" name="Rounded Rectangle 6"/>
          <p:cNvSpPr/>
          <p:nvPr/>
        </p:nvSpPr>
        <p:spPr bwMode="auto">
          <a:xfrm>
            <a:off x="916379" y="4344611"/>
            <a:ext cx="5235650" cy="1950498"/>
          </a:xfrm>
          <a:prstGeom prst="roundRect">
            <a:avLst>
              <a:gd name="adj" fmla="val 5437"/>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r>
              <a:rPr lang="en-US" sz="2000" dirty="0">
                <a:solidFill>
                  <a:srgbClr val="0000FF"/>
                </a:solidFill>
                <a:highlight>
                  <a:srgbClr val="FFFFFF"/>
                </a:highlight>
                <a:latin typeface="Consolas"/>
              </a:rPr>
              <a:t>&lt;Button&gt;</a:t>
            </a:r>
          </a:p>
          <a:p>
            <a:pPr algn="l" rtl="0"/>
            <a:r>
              <a:rPr lang="en-US" sz="2000" dirty="0">
                <a:solidFill>
                  <a:srgbClr val="0000FF"/>
                </a:solidFill>
                <a:highlight>
                  <a:srgbClr val="FFFFFF"/>
                </a:highlight>
                <a:latin typeface="Consolas"/>
              </a:rPr>
              <a:t>	&lt;</a:t>
            </a:r>
            <a:r>
              <a:rPr lang="en-US" sz="2000" dirty="0" err="1">
                <a:solidFill>
                  <a:srgbClr val="0000FF"/>
                </a:solidFill>
                <a:highlight>
                  <a:srgbClr val="FFFFFF"/>
                </a:highlight>
                <a:latin typeface="Consolas"/>
              </a:rPr>
              <a:t>Button.Content</a:t>
            </a:r>
            <a:r>
              <a:rPr lang="en-US" sz="2000" dirty="0">
                <a:solidFill>
                  <a:srgbClr val="0000FF"/>
                </a:solidFill>
                <a:highlight>
                  <a:srgbClr val="FFFFFF"/>
                </a:highlight>
                <a:latin typeface="Consolas"/>
              </a:rPr>
              <a:t>&gt;</a:t>
            </a:r>
          </a:p>
          <a:p>
            <a:pPr algn="l" rtl="0"/>
            <a:r>
              <a:rPr lang="en-US" sz="2000" dirty="0">
                <a:solidFill>
                  <a:srgbClr val="0000FF"/>
                </a:solidFill>
                <a:highlight>
                  <a:srgbClr val="FFFFFF"/>
                </a:highlight>
                <a:latin typeface="Consolas"/>
              </a:rPr>
              <a:t>	</a:t>
            </a:r>
            <a:r>
              <a:rPr lang="en-US" sz="2000" dirty="0" smtClean="0">
                <a:solidFill>
                  <a:srgbClr val="0000FF"/>
                </a:solidFill>
                <a:highlight>
                  <a:srgbClr val="FFFFFF"/>
                </a:highlight>
                <a:latin typeface="Consolas"/>
              </a:rPr>
              <a:t>   &lt;</a:t>
            </a:r>
            <a:r>
              <a:rPr lang="en-US" sz="2000" dirty="0">
                <a:solidFill>
                  <a:srgbClr val="0000FF"/>
                </a:solidFill>
                <a:highlight>
                  <a:srgbClr val="FFFFFF"/>
                </a:highlight>
                <a:latin typeface="Consolas"/>
              </a:rPr>
              <a:t>Rectangle Fill="Blue"/&gt;</a:t>
            </a:r>
          </a:p>
          <a:p>
            <a:pPr algn="l" rtl="0"/>
            <a:r>
              <a:rPr lang="en-US" sz="2000" dirty="0">
                <a:solidFill>
                  <a:srgbClr val="0000FF"/>
                </a:solidFill>
                <a:highlight>
                  <a:srgbClr val="FFFFFF"/>
                </a:highlight>
                <a:latin typeface="Consolas"/>
              </a:rPr>
              <a:t>	&lt;/</a:t>
            </a:r>
            <a:r>
              <a:rPr lang="en-US" sz="2000" dirty="0" err="1">
                <a:solidFill>
                  <a:srgbClr val="0000FF"/>
                </a:solidFill>
                <a:highlight>
                  <a:srgbClr val="FFFFFF"/>
                </a:highlight>
                <a:latin typeface="Consolas"/>
              </a:rPr>
              <a:t>Button.Content</a:t>
            </a:r>
            <a:r>
              <a:rPr lang="en-US" sz="2000" dirty="0">
                <a:solidFill>
                  <a:srgbClr val="0000FF"/>
                </a:solidFill>
                <a:highlight>
                  <a:srgbClr val="FFFFFF"/>
                </a:highlight>
                <a:latin typeface="Consolas"/>
              </a:rPr>
              <a:t>&gt;</a:t>
            </a:r>
          </a:p>
          <a:p>
            <a:pPr algn="l" rtl="0"/>
            <a:r>
              <a:rPr lang="en-US" sz="2000" dirty="0">
                <a:solidFill>
                  <a:srgbClr val="0000FF"/>
                </a:solidFill>
                <a:highlight>
                  <a:srgbClr val="FFFFFF"/>
                </a:highlight>
                <a:latin typeface="Consolas"/>
              </a:rPr>
              <a:t>&lt;/Button&gt;</a:t>
            </a:r>
          </a:p>
        </p:txBody>
      </p:sp>
      <p:sp>
        <p:nvSpPr>
          <p:cNvPr id="8" name="Rounded Rectangle 7"/>
          <p:cNvSpPr/>
          <p:nvPr/>
        </p:nvSpPr>
        <p:spPr bwMode="auto">
          <a:xfrm>
            <a:off x="7292786" y="4648022"/>
            <a:ext cx="4473389" cy="1343676"/>
          </a:xfrm>
          <a:prstGeom prst="roundRect">
            <a:avLst>
              <a:gd name="adj" fmla="val 5437"/>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r>
              <a:rPr lang="en-US" sz="2000" dirty="0">
                <a:solidFill>
                  <a:srgbClr val="0000FF"/>
                </a:solidFill>
                <a:highlight>
                  <a:srgbClr val="FFFFFF"/>
                </a:highlight>
                <a:latin typeface="Consolas"/>
              </a:rPr>
              <a:t>&lt;Button&gt;</a:t>
            </a:r>
          </a:p>
          <a:p>
            <a:pPr algn="l" rtl="0"/>
            <a:r>
              <a:rPr lang="en-US" sz="2000" dirty="0">
                <a:solidFill>
                  <a:srgbClr val="0000FF"/>
                </a:solidFill>
                <a:highlight>
                  <a:srgbClr val="FFFFFF"/>
                </a:highlight>
                <a:latin typeface="Consolas"/>
              </a:rPr>
              <a:t> </a:t>
            </a:r>
            <a:r>
              <a:rPr lang="en-US" sz="2000" dirty="0" smtClean="0">
                <a:solidFill>
                  <a:srgbClr val="0000FF"/>
                </a:solidFill>
                <a:highlight>
                  <a:srgbClr val="FFFFFF"/>
                </a:highlight>
                <a:latin typeface="Consolas"/>
              </a:rPr>
              <a:t>   &lt;Rectangle Fill</a:t>
            </a:r>
            <a:r>
              <a:rPr lang="en-US" sz="2000" dirty="0">
                <a:solidFill>
                  <a:srgbClr val="0000FF"/>
                </a:solidFill>
                <a:highlight>
                  <a:srgbClr val="FFFFFF"/>
                </a:highlight>
                <a:latin typeface="Consolas"/>
              </a:rPr>
              <a:t>="Blue"/&gt;</a:t>
            </a:r>
          </a:p>
          <a:p>
            <a:pPr algn="l" rtl="0"/>
            <a:r>
              <a:rPr lang="en-US" sz="2000" dirty="0">
                <a:solidFill>
                  <a:srgbClr val="0000FF"/>
                </a:solidFill>
                <a:highlight>
                  <a:srgbClr val="FFFFFF"/>
                </a:highlight>
                <a:latin typeface="Consolas"/>
              </a:rPr>
              <a:t>&lt;/Button&gt;</a:t>
            </a:r>
          </a:p>
        </p:txBody>
      </p:sp>
      <p:sp>
        <p:nvSpPr>
          <p:cNvPr id="9" name="Up-Down Arrow 8"/>
          <p:cNvSpPr/>
          <p:nvPr/>
        </p:nvSpPr>
        <p:spPr bwMode="auto">
          <a:xfrm rot="5400000">
            <a:off x="6548718" y="4938860"/>
            <a:ext cx="533400" cy="762000"/>
          </a:xfrm>
          <a:prstGeom prst="upDownArrow">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New Roman" pitchFamily="18" charset="0"/>
            </a:endParaRPr>
          </a:p>
        </p:txBody>
      </p:sp>
    </p:spTree>
    <p:extLst>
      <p:ext uri="{BB962C8B-B14F-4D97-AF65-F5344CB8AC3E}">
        <p14:creationId xmlns:p14="http://schemas.microsoft.com/office/powerpoint/2010/main" val="170854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Items</a:t>
            </a:r>
            <a:endParaRPr lang="en-US" dirty="0"/>
          </a:p>
        </p:txBody>
      </p:sp>
      <p:sp>
        <p:nvSpPr>
          <p:cNvPr id="3" name="Content Placeholder 2"/>
          <p:cNvSpPr>
            <a:spLocks noGrp="1"/>
          </p:cNvSpPr>
          <p:nvPr>
            <p:ph idx="1"/>
          </p:nvPr>
        </p:nvSpPr>
        <p:spPr/>
        <p:txBody>
          <a:bodyPr/>
          <a:lstStyle/>
          <a:p>
            <a:r>
              <a:rPr lang="en-US" dirty="0" smtClean="0"/>
              <a:t>List (</a:t>
            </a:r>
            <a:r>
              <a:rPr lang="en-US" dirty="0" err="1" smtClean="0">
                <a:latin typeface="Consolas" pitchFamily="49" charset="0"/>
              </a:rPr>
              <a:t>IList</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Dictionary (</a:t>
            </a:r>
            <a:r>
              <a:rPr lang="en-US" dirty="0" err="1" smtClean="0">
                <a:latin typeface="Consolas" pitchFamily="49" charset="0"/>
              </a:rPr>
              <a:t>IDictionary</a:t>
            </a:r>
            <a:r>
              <a:rPr lang="en-US" dirty="0" smtClean="0"/>
              <a:t>)</a:t>
            </a:r>
            <a:endParaRPr lang="en-US" dirty="0"/>
          </a:p>
        </p:txBody>
      </p:sp>
      <p:sp>
        <p:nvSpPr>
          <p:cNvPr id="4" name="Rounded Rectangle 3"/>
          <p:cNvSpPr/>
          <p:nvPr/>
        </p:nvSpPr>
        <p:spPr bwMode="auto">
          <a:xfrm>
            <a:off x="838199" y="1485343"/>
            <a:ext cx="7566212" cy="2383974"/>
          </a:xfrm>
          <a:prstGeom prst="roundRect">
            <a:avLst>
              <a:gd name="adj" fmla="val 5437"/>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ListBox</a:t>
            </a:r>
            <a:r>
              <a:rPr lang="en-US" sz="2400" dirty="0">
                <a:solidFill>
                  <a:srgbClr val="0000FF"/>
                </a:solidFill>
                <a:highlight>
                  <a:srgbClr val="FFFFFF"/>
                </a:highlight>
                <a:latin typeface="Consolas"/>
              </a:rPr>
              <a:t>&gt;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ListBox.Items</a:t>
            </a:r>
            <a:r>
              <a:rPr lang="en-US" sz="2400" dirty="0">
                <a:solidFill>
                  <a:srgbClr val="0000FF"/>
                </a:solidFill>
                <a:highlight>
                  <a:srgbClr val="FFFFFF"/>
                </a:highlight>
                <a:latin typeface="Consolas"/>
              </a:rPr>
              <a:t>&gt;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ListBoxItem</a:t>
            </a:r>
            <a:r>
              <a:rPr lang="en-US" sz="2400" dirty="0">
                <a:solidFill>
                  <a:srgbClr val="0000FF"/>
                </a:solidFill>
                <a:highlight>
                  <a:srgbClr val="FFFFFF"/>
                </a:highlight>
                <a:latin typeface="Consolas"/>
              </a:rPr>
              <a:t> Content="Item 1"/&gt;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ListBoxItem</a:t>
            </a:r>
            <a:r>
              <a:rPr lang="en-US" sz="2400" dirty="0">
                <a:solidFill>
                  <a:srgbClr val="0000FF"/>
                </a:solidFill>
                <a:highlight>
                  <a:srgbClr val="FFFFFF"/>
                </a:highlight>
                <a:latin typeface="Consolas"/>
              </a:rPr>
              <a:t> Content="Item 2"/&gt;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ListBox.Items</a:t>
            </a:r>
            <a:r>
              <a:rPr lang="en-US" sz="2400" dirty="0">
                <a:solidFill>
                  <a:srgbClr val="0000FF"/>
                </a:solidFill>
                <a:highlight>
                  <a:srgbClr val="FFFFFF"/>
                </a:highlight>
                <a:latin typeface="Consolas"/>
              </a:rPr>
              <a:t>&gt;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ListBox</a:t>
            </a:r>
            <a:r>
              <a:rPr lang="en-US" sz="2400" dirty="0">
                <a:solidFill>
                  <a:srgbClr val="0000FF"/>
                </a:solidFill>
                <a:highlight>
                  <a:srgbClr val="FFFFFF"/>
                </a:highlight>
                <a:latin typeface="Consolas"/>
              </a:rPr>
              <a:t>&gt;</a:t>
            </a:r>
          </a:p>
        </p:txBody>
      </p:sp>
      <p:sp>
        <p:nvSpPr>
          <p:cNvPr id="5" name="Rounded Rectangle 4"/>
          <p:cNvSpPr/>
          <p:nvPr/>
        </p:nvSpPr>
        <p:spPr bwMode="auto">
          <a:xfrm>
            <a:off x="837771" y="4511012"/>
            <a:ext cx="9367691" cy="1642293"/>
          </a:xfrm>
          <a:prstGeom prst="roundRect">
            <a:avLst>
              <a:gd name="adj" fmla="val 5437"/>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ResourceDictionary</a:t>
            </a:r>
            <a:r>
              <a:rPr lang="en-US" sz="2400" dirty="0">
                <a:solidFill>
                  <a:srgbClr val="0000FF"/>
                </a:solidFill>
                <a:highlight>
                  <a:srgbClr val="FFFFFF"/>
                </a:highlight>
                <a:latin typeface="Consolas"/>
              </a:rPr>
              <a:t>&gt;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SolidColorBrush</a:t>
            </a:r>
            <a:r>
              <a:rPr lang="en-US" sz="2400" dirty="0">
                <a:solidFill>
                  <a:srgbClr val="0000FF"/>
                </a:solidFill>
                <a:highlight>
                  <a:srgbClr val="FFFFFF"/>
                </a:highlight>
                <a:latin typeface="Consolas"/>
              </a:rPr>
              <a:t> x:Key="br1" Color="Aqua" /&gt;</a:t>
            </a:r>
          </a:p>
          <a:p>
            <a:pPr algn="l" rtl="0"/>
            <a:r>
              <a:rPr lang="en-US" sz="2400" dirty="0">
                <a:solidFill>
                  <a:srgbClr val="0000FF"/>
                </a:solidFill>
                <a:highlight>
                  <a:srgbClr val="FFFFFF"/>
                </a:highlight>
                <a:latin typeface="Consolas"/>
              </a:rPr>
              <a:t>&lt;Rectangle x:Key="rc1" Fill="Brown" /&gt;</a:t>
            </a:r>
          </a:p>
          <a:p>
            <a:pPr algn="l" rtl="0"/>
            <a:r>
              <a:rPr lang="en-US" sz="2400" dirty="0">
                <a:solidFill>
                  <a:srgbClr val="0000FF"/>
                </a:solidFill>
                <a:highlight>
                  <a:srgbClr val="FFFFFF"/>
                </a:highlight>
                <a:latin typeface="Consolas"/>
              </a:rPr>
              <a:t>&lt;/</a:t>
            </a:r>
            <a:r>
              <a:rPr lang="en-US" sz="2400" dirty="0" err="1">
                <a:solidFill>
                  <a:srgbClr val="0000FF"/>
                </a:solidFill>
                <a:highlight>
                  <a:srgbClr val="FFFFFF"/>
                </a:highlight>
                <a:latin typeface="Consolas"/>
              </a:rPr>
              <a:t>ResourceDictionary</a:t>
            </a:r>
            <a:r>
              <a:rPr lang="en-US" sz="2400" dirty="0">
                <a:solidFill>
                  <a:srgbClr val="0000FF"/>
                </a:solidFill>
                <a:highlight>
                  <a:srgbClr val="FFFFFF"/>
                </a:highlight>
                <a:latin typeface="Consolas"/>
              </a:rPr>
              <a:t>&gt;</a:t>
            </a:r>
          </a:p>
        </p:txBody>
      </p:sp>
    </p:spTree>
    <p:extLst>
      <p:ext uri="{BB962C8B-B14F-4D97-AF65-F5344CB8AC3E}">
        <p14:creationId xmlns:p14="http://schemas.microsoft.com/office/powerpoint/2010/main" val="4226184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XAML Rules</a:t>
            </a:r>
            <a:endParaRPr lang="en-US" dirty="0"/>
          </a:p>
        </p:txBody>
      </p:sp>
      <p:sp>
        <p:nvSpPr>
          <p:cNvPr id="3" name="Content Placeholder 2"/>
          <p:cNvSpPr>
            <a:spLocks noGrp="1"/>
          </p:cNvSpPr>
          <p:nvPr>
            <p:ph idx="1"/>
          </p:nvPr>
        </p:nvSpPr>
        <p:spPr/>
        <p:txBody>
          <a:bodyPr>
            <a:normAutofit lnSpcReduction="10000"/>
          </a:bodyPr>
          <a:lstStyle/>
          <a:p>
            <a:pPr>
              <a:lnSpc>
                <a:spcPct val="100000"/>
              </a:lnSpc>
            </a:pPr>
            <a:r>
              <a:rPr lang="en-US" sz="3600" dirty="0" smtClean="0"/>
              <a:t>XML Element – create a new instance</a:t>
            </a:r>
          </a:p>
          <a:p>
            <a:pPr>
              <a:lnSpc>
                <a:spcPct val="100000"/>
              </a:lnSpc>
            </a:pPr>
            <a:r>
              <a:rPr lang="en-US" sz="3600" dirty="0" smtClean="0"/>
              <a:t>XML attribute – set a property or register an event</a:t>
            </a:r>
          </a:p>
          <a:p>
            <a:pPr lvl="1">
              <a:lnSpc>
                <a:spcPct val="100000"/>
              </a:lnSpc>
            </a:pPr>
            <a:r>
              <a:rPr lang="en-US" sz="3200" dirty="0" smtClean="0"/>
              <a:t>Type converter may execute</a:t>
            </a:r>
          </a:p>
          <a:p>
            <a:pPr>
              <a:lnSpc>
                <a:spcPct val="100000"/>
              </a:lnSpc>
            </a:pPr>
            <a:r>
              <a:rPr lang="en-US" sz="3600" b="1" dirty="0" err="1" smtClean="0">
                <a:latin typeface="Consolas" pitchFamily="49" charset="0"/>
                <a:cs typeface="Consolas" pitchFamily="49" charset="0"/>
              </a:rPr>
              <a:t>Type.Property</a:t>
            </a:r>
            <a:r>
              <a:rPr lang="en-US" sz="3600" dirty="0" smtClean="0"/>
              <a:t> – set a “complex” property</a:t>
            </a:r>
          </a:p>
          <a:p>
            <a:pPr>
              <a:lnSpc>
                <a:spcPct val="100000"/>
              </a:lnSpc>
            </a:pPr>
            <a:r>
              <a:rPr lang="en-US" sz="3600" b="1" dirty="0" err="1" smtClean="0">
                <a:latin typeface="Consolas" pitchFamily="49" charset="0"/>
                <a:cs typeface="Consolas" pitchFamily="49" charset="0"/>
              </a:rPr>
              <a:t>ContentProperty</a:t>
            </a:r>
            <a:r>
              <a:rPr lang="en-US" sz="3600" dirty="0" smtClean="0"/>
              <a:t> attribute – no need to specify </a:t>
            </a:r>
            <a:r>
              <a:rPr lang="en-US" sz="3600" b="1" dirty="0" err="1" smtClean="0">
                <a:latin typeface="Consolas" pitchFamily="49" charset="0"/>
                <a:cs typeface="Consolas" pitchFamily="49" charset="0"/>
              </a:rPr>
              <a:t>Type.Property</a:t>
            </a:r>
            <a:endParaRPr lang="en-US" sz="3600" b="1" dirty="0" smtClean="0">
              <a:latin typeface="Consolas" pitchFamily="49" charset="0"/>
              <a:cs typeface="Consolas" pitchFamily="49" charset="0"/>
            </a:endParaRPr>
          </a:p>
          <a:p>
            <a:pPr>
              <a:lnSpc>
                <a:spcPct val="100000"/>
              </a:lnSpc>
            </a:pPr>
            <a:r>
              <a:rPr lang="en-US" sz="3600" dirty="0" smtClean="0"/>
              <a:t>Property of type </a:t>
            </a:r>
            <a:r>
              <a:rPr lang="en-US" sz="3600" b="1" dirty="0" err="1" smtClean="0">
                <a:latin typeface="Consolas" pitchFamily="49" charset="0"/>
                <a:cs typeface="Consolas" pitchFamily="49" charset="0"/>
              </a:rPr>
              <a:t>IList</a:t>
            </a:r>
            <a:r>
              <a:rPr lang="en-US" sz="3600" dirty="0" smtClean="0"/>
              <a:t> or </a:t>
            </a:r>
            <a:r>
              <a:rPr lang="en-US" sz="3600" b="1" dirty="0" err="1">
                <a:latin typeface="Consolas" pitchFamily="49" charset="0"/>
                <a:cs typeface="Consolas" pitchFamily="49" charset="0"/>
              </a:rPr>
              <a:t>IDictionary</a:t>
            </a:r>
            <a:endParaRPr lang="en-US" sz="3600" b="1" dirty="0">
              <a:latin typeface="Consolas" pitchFamily="49" charset="0"/>
              <a:cs typeface="Consolas" pitchFamily="49" charset="0"/>
            </a:endParaRPr>
          </a:p>
          <a:p>
            <a:pPr lvl="1">
              <a:lnSpc>
                <a:spcPct val="100000"/>
              </a:lnSpc>
            </a:pPr>
            <a:r>
              <a:rPr lang="en-US" sz="3200" dirty="0" smtClean="0"/>
              <a:t>Add child elements (XAML calls appropriate </a:t>
            </a:r>
            <a:r>
              <a:rPr lang="en-US" sz="3200" b="1" dirty="0" smtClean="0">
                <a:latin typeface="Consolas" pitchFamily="49" charset="0"/>
                <a:cs typeface="Consolas" pitchFamily="49" charset="0"/>
              </a:rPr>
              <a:t>Add</a:t>
            </a:r>
            <a:r>
              <a:rPr lang="en-US" sz="3200" dirty="0" smtClean="0"/>
              <a:t> method)</a:t>
            </a:r>
          </a:p>
          <a:p>
            <a:pPr lvl="1">
              <a:lnSpc>
                <a:spcPct val="100000"/>
              </a:lnSpc>
            </a:pPr>
            <a:r>
              <a:rPr lang="en-US" sz="3200" dirty="0" smtClean="0"/>
              <a:t>Need a </a:t>
            </a:r>
            <a:r>
              <a:rPr lang="en-US" sz="3200" b="1" dirty="0" smtClean="0">
                <a:latin typeface="Consolas" pitchFamily="49" charset="0"/>
                <a:cs typeface="Consolas" pitchFamily="49" charset="0"/>
              </a:rPr>
              <a:t>x:Key</a:t>
            </a:r>
            <a:r>
              <a:rPr lang="en-US" sz="3200" dirty="0" smtClean="0"/>
              <a:t> in case of a dictionary</a:t>
            </a:r>
            <a:endParaRPr lang="en-US" sz="3200" dirty="0"/>
          </a:p>
        </p:txBody>
      </p:sp>
    </p:spTree>
    <p:extLst>
      <p:ext uri="{BB962C8B-B14F-4D97-AF65-F5344CB8AC3E}">
        <p14:creationId xmlns:p14="http://schemas.microsoft.com/office/powerpoint/2010/main" val="387238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and Using XAML</a:t>
            </a:r>
            <a:endParaRPr lang="en-US" dirty="0"/>
          </a:p>
        </p:txBody>
      </p:sp>
      <p:sp>
        <p:nvSpPr>
          <p:cNvPr id="3" name="Content Placeholder 2"/>
          <p:cNvSpPr>
            <a:spLocks noGrp="1"/>
          </p:cNvSpPr>
          <p:nvPr>
            <p:ph idx="1"/>
          </p:nvPr>
        </p:nvSpPr>
        <p:spPr>
          <a:xfrm>
            <a:off x="838200" y="782171"/>
            <a:ext cx="10363200" cy="2041711"/>
          </a:xfrm>
        </p:spPr>
        <p:txBody>
          <a:bodyPr>
            <a:normAutofit/>
          </a:bodyPr>
          <a:lstStyle/>
          <a:p>
            <a:r>
              <a:rPr lang="en-US" dirty="0" smtClean="0"/>
              <a:t>Visual Studio compiles the XAML file to BAML (Binary XAML) and embeds it as a resource</a:t>
            </a:r>
          </a:p>
          <a:p>
            <a:r>
              <a:rPr lang="en-US" dirty="0" smtClean="0"/>
              <a:t>The BAML is parsed at runtime and the object tree created by the </a:t>
            </a:r>
            <a:r>
              <a:rPr lang="en-US" b="1" dirty="0" err="1">
                <a:solidFill>
                  <a:srgbClr val="FF0000"/>
                </a:solidFill>
                <a:latin typeface="Consolas" pitchFamily="49" charset="0"/>
              </a:rPr>
              <a:t>InitializeComponent</a:t>
            </a:r>
            <a:r>
              <a:rPr lang="en-US" dirty="0" smtClean="0"/>
              <a:t> method of the parent’s element class</a:t>
            </a:r>
          </a:p>
        </p:txBody>
      </p:sp>
      <p:sp>
        <p:nvSpPr>
          <p:cNvPr id="5" name="Rectangle 4"/>
          <p:cNvSpPr/>
          <p:nvPr/>
        </p:nvSpPr>
        <p:spPr>
          <a:xfrm>
            <a:off x="838200" y="2770094"/>
            <a:ext cx="11109512" cy="3785347"/>
          </a:xfrm>
          <a:prstGeom prst="rect">
            <a:avLst/>
          </a:prstGeom>
          <a:solidFill>
            <a:schemeClr val="bg1"/>
          </a:solidFill>
          <a:ln>
            <a:solidFill>
              <a:schemeClr val="accent1">
                <a:lumMod val="20000"/>
                <a:lumOff val="80000"/>
              </a:schemeClr>
            </a:solidFill>
          </a:ln>
          <a:effectLst>
            <a:outerShdw blurRad="190500" dist="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2B91AF"/>
                </a:solidFill>
                <a:highlight>
                  <a:srgbClr val="FFFFFF"/>
                </a:highlight>
                <a:latin typeface="Consolas" panose="020B0609020204030204" pitchFamily="49" charset="0"/>
              </a:rPr>
              <a:t>GeneratedCodeAttribute</a:t>
            </a:r>
            <a:r>
              <a:rPr lang="en-US" sz="2000" dirty="0">
                <a:solidFill>
                  <a:srgbClr val="000000"/>
                </a:solidFill>
                <a:highlight>
                  <a:srgbClr val="FFFFFF"/>
                </a:highlight>
                <a:latin typeface="Consolas" panose="020B0609020204030204" pitchFamily="49" charset="0"/>
              </a:rPr>
              <a:t>(</a:t>
            </a:r>
            <a:r>
              <a:rPr lang="en-US" sz="2000" dirty="0">
                <a:solidFill>
                  <a:srgbClr val="A31515"/>
                </a:solidFill>
                <a:highlight>
                  <a:srgbClr val="FFFFFF"/>
                </a:highlight>
                <a:latin typeface="Consolas" panose="020B0609020204030204" pitchFamily="49" charset="0"/>
              </a:rPr>
              <a:t>"</a:t>
            </a:r>
            <a:r>
              <a:rPr lang="en-US" sz="2000" dirty="0" err="1">
                <a:solidFill>
                  <a:srgbClr val="A31515"/>
                </a:solidFill>
                <a:highlight>
                  <a:srgbClr val="FFFFFF"/>
                </a:highlight>
                <a:latin typeface="Consolas" panose="020B0609020204030204" pitchFamily="49" charset="0"/>
              </a:rPr>
              <a:t>Microsoft.Windows.UI.Xaml.Build.Tasks</a:t>
            </a:r>
            <a:r>
              <a:rPr lang="en-US" sz="2000" dirty="0">
                <a:solidFill>
                  <a:srgbClr val="A31515"/>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a:solidFill>
                  <a:srgbClr val="A31515"/>
                </a:solidFill>
                <a:highlight>
                  <a:srgbClr val="FFFFFF"/>
                </a:highlight>
                <a:latin typeface="Consolas" panose="020B0609020204030204" pitchFamily="49" charset="0"/>
              </a:rPr>
              <a:t>" 14.0.0.0"</a:t>
            </a:r>
            <a:r>
              <a:rPr lang="en-US" sz="2000" dirty="0">
                <a:solidFill>
                  <a:srgbClr val="000000"/>
                </a:solidFill>
                <a:highlight>
                  <a:srgbClr val="FFFFFF"/>
                </a:highlight>
                <a:latin typeface="Consolas" panose="020B0609020204030204" pitchFamily="49" charset="0"/>
              </a:rPr>
              <a:t>)]</a:t>
            </a:r>
          </a:p>
          <a:p>
            <a:r>
              <a:rPr lang="en-US" sz="2000" dirty="0" smtClean="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global</a:t>
            </a:r>
            <a:r>
              <a:rPr lang="en-US" sz="2000" dirty="0">
                <a:solidFill>
                  <a:srgbClr val="000000"/>
                </a:solidFill>
                <a:highlight>
                  <a:srgbClr val="FFFFFF"/>
                </a:highlight>
                <a:latin typeface="Consolas" panose="020B0609020204030204" pitchFamily="49" charset="0"/>
              </a:rPr>
              <a:t>::</a:t>
            </a:r>
            <a:r>
              <a:rPr lang="en-US" sz="2000" dirty="0" err="1">
                <a:solidFill>
                  <a:srgbClr val="000000"/>
                </a:solidFill>
                <a:highlight>
                  <a:srgbClr val="FFFFFF"/>
                </a:highlight>
                <a:latin typeface="Consolas" panose="020B0609020204030204" pitchFamily="49" charset="0"/>
              </a:rPr>
              <a:t>System.Diagnostics.</a:t>
            </a:r>
            <a:r>
              <a:rPr lang="en-US" sz="2000" dirty="0" err="1">
                <a:solidFill>
                  <a:srgbClr val="2B91AF"/>
                </a:solidFill>
                <a:highlight>
                  <a:srgbClr val="FFFFFF"/>
                </a:highlight>
                <a:latin typeface="Consolas" panose="020B0609020204030204" pitchFamily="49" charset="0"/>
              </a:rPr>
              <a:t>DebuggerNonUserCodeAttribute</a:t>
            </a:r>
            <a:r>
              <a:rPr lang="en-US" sz="2000" dirty="0">
                <a:solidFill>
                  <a:srgbClr val="000000"/>
                </a:solidFill>
                <a:highlight>
                  <a:srgbClr val="FFFFFF"/>
                </a:highlight>
                <a:latin typeface="Consolas" panose="020B0609020204030204" pitchFamily="49" charset="0"/>
              </a:rPr>
              <a:t>()]</a:t>
            </a:r>
          </a:p>
          <a:p>
            <a:r>
              <a:rPr lang="en-US" sz="2000" dirty="0" smtClean="0">
                <a:solidFill>
                  <a:srgbClr val="0000FF"/>
                </a:solidFill>
                <a:highlight>
                  <a:srgbClr val="FFFFFF"/>
                </a:highlight>
                <a:latin typeface="Consolas" panose="020B0609020204030204" pitchFamily="49" charset="0"/>
              </a:rPr>
              <a:t>public</a:t>
            </a:r>
            <a:r>
              <a:rPr lang="en-US" sz="2000" dirty="0" smtClean="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void</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InitializeComponent</a:t>
            </a:r>
            <a:r>
              <a:rPr lang="en-US" sz="2000" dirty="0" smtClean="0">
                <a:solidFill>
                  <a:srgbClr val="000000"/>
                </a:solidFill>
                <a:highlight>
                  <a:srgbClr val="FFFFFF"/>
                </a:highlight>
                <a:latin typeface="Consolas" panose="020B0609020204030204" pitchFamily="49" charset="0"/>
              </a:rPr>
              <a:t>()</a:t>
            </a:r>
          </a:p>
          <a:p>
            <a:r>
              <a:rPr lang="en-US" sz="2000" dirty="0" smtClean="0">
                <a:solidFill>
                  <a:srgbClr val="000000"/>
                </a:solidFill>
                <a:highlight>
                  <a:srgbClr val="FFFFFF"/>
                </a:highlight>
                <a:latin typeface="Consolas" panose="020B0609020204030204" pitchFamily="49" charset="0"/>
              </a:rPr>
              <a:t>{</a:t>
            </a:r>
            <a:endParaRPr lang="he-IL"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rPr>
              <a:t>if</a:t>
            </a:r>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(_</a:t>
            </a:r>
            <a:r>
              <a:rPr lang="en-US" sz="2000" dirty="0" err="1">
                <a:solidFill>
                  <a:srgbClr val="000000"/>
                </a:solidFill>
                <a:highlight>
                  <a:srgbClr val="FFFFFF"/>
                </a:highlight>
                <a:latin typeface="Consolas" panose="020B0609020204030204" pitchFamily="49" charset="0"/>
              </a:rPr>
              <a:t>contentLoaded</a:t>
            </a:r>
            <a:r>
              <a:rPr lang="en-US" sz="2000" dirty="0">
                <a:solidFill>
                  <a:srgbClr val="000000"/>
                </a:solidFill>
                <a:highlight>
                  <a:srgbClr val="FFFFFF"/>
                </a:highlight>
                <a:latin typeface="Consolas" panose="020B0609020204030204" pitchFamily="49" charset="0"/>
              </a:rPr>
              <a:t>)</a:t>
            </a:r>
          </a:p>
          <a:p>
            <a:r>
              <a:rPr lang="en-US" sz="2000" dirty="0" smtClean="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return</a:t>
            </a:r>
            <a:r>
              <a:rPr lang="en-US" sz="2000" dirty="0">
                <a:solidFill>
                  <a:srgbClr val="000000"/>
                </a:solidFill>
                <a:highlight>
                  <a:srgbClr val="FFFFFF"/>
                </a:highlight>
                <a:latin typeface="Consolas" panose="020B0609020204030204" pitchFamily="49" charset="0"/>
              </a:rPr>
              <a:t>;</a:t>
            </a:r>
          </a:p>
          <a:p>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_</a:t>
            </a:r>
            <a:r>
              <a:rPr lang="en-US" sz="2000" dirty="0" err="1">
                <a:solidFill>
                  <a:srgbClr val="000000"/>
                </a:solidFill>
                <a:highlight>
                  <a:srgbClr val="FFFFFF"/>
                </a:highlight>
                <a:latin typeface="Consolas" panose="020B0609020204030204" pitchFamily="49" charset="0"/>
              </a:rPr>
              <a:t>contentLoaded</a:t>
            </a:r>
            <a:r>
              <a:rPr lang="en-US" sz="2000" dirty="0">
                <a:solidFill>
                  <a:srgbClr val="000000"/>
                </a:solidFill>
                <a:highlight>
                  <a:srgbClr val="FFFFFF"/>
                </a:highlight>
                <a:latin typeface="Consolas" panose="020B0609020204030204" pitchFamily="49" charset="0"/>
              </a:rPr>
              <a:t> =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endParaRPr lang="he-IL" sz="2000" dirty="0">
              <a:solidFill>
                <a:srgbClr val="000000"/>
              </a:solidFill>
              <a:highlight>
                <a:srgbClr val="FFFFFF"/>
              </a:highlight>
              <a:latin typeface="Consolas" panose="020B0609020204030204" pitchFamily="49" charset="0"/>
            </a:endParaRPr>
          </a:p>
          <a:p>
            <a:r>
              <a:rPr lang="en-US" sz="2000" dirty="0" smtClean="0">
                <a:solidFill>
                  <a:srgbClr val="000000"/>
                </a:solidFill>
                <a:highlight>
                  <a:srgbClr val="FFFFFF"/>
                </a:highlight>
                <a:latin typeface="Consolas" panose="020B0609020204030204" pitchFamily="49" charset="0"/>
              </a:rPr>
              <a:t>    </a:t>
            </a:r>
            <a:r>
              <a:rPr lang="en-US" sz="2000" dirty="0" smtClean="0">
                <a:solidFill>
                  <a:srgbClr val="2B91AF"/>
                </a:solidFill>
                <a:highlight>
                  <a:srgbClr val="FFFFFF"/>
                </a:highlight>
                <a:latin typeface="Consolas" panose="020B0609020204030204" pitchFamily="49" charset="0"/>
              </a:rPr>
              <a:t>Uri</a:t>
            </a:r>
            <a:r>
              <a:rPr lang="en-US" sz="2000" dirty="0" smtClean="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resourceLocator</a:t>
            </a:r>
            <a:r>
              <a:rPr lang="en-US" sz="2000" dirty="0">
                <a:solidFill>
                  <a:srgbClr val="000000"/>
                </a:solidFill>
                <a:highlight>
                  <a:srgbClr val="FFFFFF"/>
                </a:highlight>
                <a:latin typeface="Consolas" panose="020B0609020204030204" pitchFamily="49" charset="0"/>
              </a:rPr>
              <a:t> = </a:t>
            </a:r>
            <a:r>
              <a:rPr lang="en-US" sz="2000" dirty="0">
                <a:solidFill>
                  <a:srgbClr val="0000FF"/>
                </a:solidFill>
                <a:highlight>
                  <a:srgbClr val="FFFFFF"/>
                </a:highlight>
                <a:latin typeface="Consolas" panose="020B0609020204030204" pitchFamily="49" charset="0"/>
              </a:rPr>
              <a:t>new</a:t>
            </a:r>
            <a:r>
              <a:rPr lang="en-US" sz="2000" dirty="0">
                <a:solidFill>
                  <a:srgbClr val="000000"/>
                </a:solidFill>
                <a:highlight>
                  <a:srgbClr val="FFFFFF"/>
                </a:highlight>
                <a:latin typeface="Consolas" panose="020B0609020204030204" pitchFamily="49" charset="0"/>
              </a:rPr>
              <a:t> </a:t>
            </a:r>
            <a:r>
              <a:rPr lang="en-US" sz="2000" dirty="0" smtClean="0">
                <a:solidFill>
                  <a:srgbClr val="2B91AF"/>
                </a:solidFill>
                <a:highlight>
                  <a:srgbClr val="FFFFFF"/>
                </a:highlight>
                <a:latin typeface="Consolas" panose="020B0609020204030204" pitchFamily="49" charset="0"/>
              </a:rPr>
              <a:t>Uri</a:t>
            </a:r>
            <a:r>
              <a:rPr lang="en-US" sz="2000" dirty="0">
                <a:solidFill>
                  <a:srgbClr val="000000"/>
                </a:solidFill>
                <a:highlight>
                  <a:srgbClr val="FFFFFF"/>
                </a:highlight>
                <a:latin typeface="Consolas" panose="020B0609020204030204" pitchFamily="49" charset="0"/>
              </a:rPr>
              <a:t>(</a:t>
            </a:r>
            <a:r>
              <a:rPr lang="en-US" sz="2000" dirty="0">
                <a:solidFill>
                  <a:srgbClr val="A31515"/>
                </a:solidFill>
                <a:highlight>
                  <a:srgbClr val="FFFFFF"/>
                </a:highlight>
                <a:latin typeface="Consolas" panose="020B0609020204030204" pitchFamily="49" charset="0"/>
              </a:rPr>
              <a:t>"</a:t>
            </a:r>
            <a:r>
              <a:rPr lang="en-US" sz="2000" dirty="0" err="1">
                <a:solidFill>
                  <a:srgbClr val="A31515"/>
                </a:solidFill>
                <a:highlight>
                  <a:srgbClr val="FFFFFF"/>
                </a:highlight>
                <a:latin typeface="Consolas" panose="020B0609020204030204" pitchFamily="49" charset="0"/>
              </a:rPr>
              <a:t>ms</a:t>
            </a:r>
            <a:r>
              <a:rPr lang="en-US" sz="2000" dirty="0">
                <a:solidFill>
                  <a:srgbClr val="A31515"/>
                </a:solidFill>
                <a:highlight>
                  <a:srgbClr val="FFFFFF"/>
                </a:highlight>
                <a:latin typeface="Consolas" panose="020B0609020204030204" pitchFamily="49" charset="0"/>
              </a:rPr>
              <a:t>-appx:///</a:t>
            </a:r>
            <a:r>
              <a:rPr lang="en-US" sz="2000" dirty="0" err="1">
                <a:solidFill>
                  <a:srgbClr val="A31515"/>
                </a:solidFill>
                <a:highlight>
                  <a:srgbClr val="FFFFFF"/>
                </a:highlight>
                <a:latin typeface="Consolas" panose="020B0609020204030204" pitchFamily="49" charset="0"/>
              </a:rPr>
              <a:t>MainPage.xaml</a:t>
            </a:r>
            <a:r>
              <a:rPr lang="en-US" sz="2000" dirty="0">
                <a:solidFill>
                  <a:srgbClr val="A31515"/>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smtClean="0">
                <a:solidFill>
                  <a:srgbClr val="2B91AF"/>
                </a:solidFill>
                <a:highlight>
                  <a:srgbClr val="FFFFFF"/>
                </a:highlight>
                <a:latin typeface="Consolas" panose="020B0609020204030204" pitchFamily="49" charset="0"/>
              </a:rPr>
              <a:t>Application</a:t>
            </a:r>
            <a:r>
              <a:rPr lang="en-US" sz="2000" dirty="0" err="1" smtClean="0">
                <a:solidFill>
                  <a:srgbClr val="000000"/>
                </a:solidFill>
                <a:highlight>
                  <a:srgbClr val="FFFFFF"/>
                </a:highlight>
                <a:latin typeface="Consolas" panose="020B0609020204030204" pitchFamily="49" charset="0"/>
              </a:rPr>
              <a:t>.LoadComponent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a:t>
            </a:r>
            <a:r>
              <a:rPr lang="en-US" sz="2000" dirty="0" err="1" smtClean="0">
                <a:solidFill>
                  <a:srgbClr val="000000"/>
                </a:solidFill>
                <a:highlight>
                  <a:srgbClr val="FFFFFF"/>
                </a:highlight>
                <a:latin typeface="Consolas" panose="020B0609020204030204" pitchFamily="49" charset="0"/>
              </a:rPr>
              <a:t>resourceLocator</a:t>
            </a:r>
            <a:r>
              <a:rPr lang="en-US" sz="2000" dirty="0" smtClean="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2B91AF"/>
                </a:solidFill>
                <a:highlight>
                  <a:srgbClr val="FFFFFF"/>
                </a:highlight>
                <a:latin typeface="Consolas" panose="020B0609020204030204" pitchFamily="49" charset="0"/>
              </a:rPr>
              <a:t>ComponentResourceLocation</a:t>
            </a:r>
            <a:r>
              <a:rPr lang="en-US" sz="2000" dirty="0" err="1" smtClean="0">
                <a:solidFill>
                  <a:srgbClr val="000000"/>
                </a:solidFill>
                <a:highlight>
                  <a:srgbClr val="FFFFFF"/>
                </a:highlight>
                <a:latin typeface="Consolas" panose="020B0609020204030204" pitchFamily="49" charset="0"/>
              </a:rPr>
              <a:t>.Application</a:t>
            </a:r>
            <a:r>
              <a:rPr lang="en-US" sz="2000" dirty="0">
                <a:solidFill>
                  <a:srgbClr val="000000"/>
                </a:solidFill>
                <a:highlight>
                  <a:srgbClr val="FFFFFF"/>
                </a:highlight>
                <a:latin typeface="Consolas" panose="020B0609020204030204" pitchFamily="49" charset="0"/>
              </a:rPr>
              <a:t>);</a:t>
            </a:r>
          </a:p>
          <a:p>
            <a:r>
              <a:rPr lang="he-IL" sz="2000" dirty="0" smtClean="0">
                <a:solidFill>
                  <a:srgbClr val="000000"/>
                </a:solidFill>
                <a:highlight>
                  <a:srgbClr val="FFFFFF"/>
                </a:highlight>
                <a:latin typeface="Consolas" panose="020B0609020204030204" pitchFamily="49" charset="0"/>
              </a:rPr>
              <a:t>{</a:t>
            </a:r>
            <a:endParaRPr lang="en-US" sz="2000" dirty="0"/>
          </a:p>
        </p:txBody>
      </p:sp>
    </p:spTree>
    <p:extLst>
      <p:ext uri="{BB962C8B-B14F-4D97-AF65-F5344CB8AC3E}">
        <p14:creationId xmlns:p14="http://schemas.microsoft.com/office/powerpoint/2010/main" val="50974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Elements</a:t>
            </a:r>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Elements can be named using the </a:t>
            </a:r>
            <a:r>
              <a:rPr lang="en-US" sz="3200" b="1" dirty="0" smtClean="0">
                <a:solidFill>
                  <a:schemeClr val="accent2">
                    <a:lumMod val="50000"/>
                  </a:schemeClr>
                </a:solidFill>
                <a:latin typeface="Consolas" pitchFamily="49" charset="0"/>
              </a:rPr>
              <a:t>x:Name</a:t>
            </a:r>
            <a:r>
              <a:rPr lang="en-US" sz="3200" dirty="0" smtClean="0"/>
              <a:t> XAML attribute</a:t>
            </a:r>
          </a:p>
          <a:p>
            <a:pPr>
              <a:lnSpc>
                <a:spcPct val="100000"/>
              </a:lnSpc>
            </a:pPr>
            <a:r>
              <a:rPr lang="en-US" sz="3200" dirty="0" smtClean="0"/>
              <a:t>The code-behind file will contain a field with that name</a:t>
            </a:r>
          </a:p>
          <a:p>
            <a:pPr>
              <a:lnSpc>
                <a:spcPct val="100000"/>
              </a:lnSpc>
            </a:pPr>
            <a:r>
              <a:rPr lang="en-US" sz="3200" dirty="0" smtClean="0"/>
              <a:t>Elements deriving from </a:t>
            </a:r>
            <a:r>
              <a:rPr lang="en-US" sz="3200" b="1" dirty="0" err="1" smtClean="0">
                <a:solidFill>
                  <a:srgbClr val="FF0000"/>
                </a:solidFill>
                <a:latin typeface="Consolas" pitchFamily="49" charset="0"/>
              </a:rPr>
              <a:t>FrameworkElement</a:t>
            </a:r>
            <a:r>
              <a:rPr lang="en-US" sz="3200" dirty="0"/>
              <a:t> </a:t>
            </a:r>
            <a:r>
              <a:rPr lang="en-US" sz="3200" dirty="0" smtClean="0"/>
              <a:t>contain a </a:t>
            </a:r>
            <a:r>
              <a:rPr lang="en-US" sz="3200" b="1" dirty="0" smtClean="0">
                <a:solidFill>
                  <a:schemeClr val="accent2">
                    <a:lumMod val="50000"/>
                  </a:schemeClr>
                </a:solidFill>
                <a:latin typeface="Consolas" pitchFamily="49" charset="0"/>
              </a:rPr>
              <a:t>Name</a:t>
            </a:r>
            <a:r>
              <a:rPr lang="en-US" sz="3200" dirty="0" smtClean="0"/>
              <a:t> property that can be used in code to locate elements</a:t>
            </a:r>
          </a:p>
          <a:p>
            <a:pPr lvl="1">
              <a:lnSpc>
                <a:spcPct val="100000"/>
              </a:lnSpc>
            </a:pPr>
            <a:r>
              <a:rPr lang="en-US" sz="2800" b="1" dirty="0" smtClean="0">
                <a:solidFill>
                  <a:schemeClr val="accent2">
                    <a:lumMod val="50000"/>
                  </a:schemeClr>
                </a:solidFill>
                <a:latin typeface="Consolas" pitchFamily="49" charset="0"/>
              </a:rPr>
              <a:t>x:Name</a:t>
            </a:r>
            <a:r>
              <a:rPr lang="en-US" sz="2800" dirty="0" smtClean="0"/>
              <a:t> and </a:t>
            </a:r>
            <a:r>
              <a:rPr lang="en-US" sz="2800" b="1" dirty="0">
                <a:solidFill>
                  <a:schemeClr val="accent2">
                    <a:lumMod val="50000"/>
                  </a:schemeClr>
                </a:solidFill>
                <a:latin typeface="Consolas" pitchFamily="49" charset="0"/>
              </a:rPr>
              <a:t>Name</a:t>
            </a:r>
            <a:r>
              <a:rPr lang="en-US" sz="2800" dirty="0" smtClean="0"/>
              <a:t> cannot be set on the same element</a:t>
            </a:r>
            <a:endParaRPr lang="en-US" sz="2800" dirty="0"/>
          </a:p>
        </p:txBody>
      </p:sp>
    </p:spTree>
    <p:extLst>
      <p:ext uri="{BB962C8B-B14F-4D97-AF65-F5344CB8AC3E}">
        <p14:creationId xmlns:p14="http://schemas.microsoft.com/office/powerpoint/2010/main" val="4023326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 Attributes</a:t>
            </a:r>
            <a:endParaRPr lang="he-IL" dirty="0"/>
          </a:p>
        </p:txBody>
      </p:sp>
      <p:sp>
        <p:nvSpPr>
          <p:cNvPr id="3" name="Content Placeholder 2"/>
          <p:cNvSpPr>
            <a:spLocks noGrp="1"/>
          </p:cNvSpPr>
          <p:nvPr>
            <p:ph idx="1"/>
          </p:nvPr>
        </p:nvSpPr>
        <p:spPr/>
        <p:txBody>
          <a:bodyPr>
            <a:normAutofit/>
          </a:bodyPr>
          <a:lstStyle/>
          <a:p>
            <a:r>
              <a:rPr lang="en-US" sz="2400" dirty="0"/>
              <a:t>Performance</a:t>
            </a:r>
          </a:p>
          <a:p>
            <a:pPr lvl="1"/>
            <a:r>
              <a:rPr lang="en-US" sz="2000" dirty="0"/>
              <a:t>Localize operations to minimize sub-system communication</a:t>
            </a:r>
          </a:p>
          <a:p>
            <a:r>
              <a:rPr lang="en-US" sz="2400" dirty="0"/>
              <a:t>Security &amp; Identity</a:t>
            </a:r>
          </a:p>
          <a:p>
            <a:pPr lvl="1"/>
            <a:r>
              <a:rPr lang="en-US" sz="2000" dirty="0"/>
              <a:t>Use a layered architecture with critical assets in inner layers</a:t>
            </a:r>
          </a:p>
          <a:p>
            <a:pPr lvl="1"/>
            <a:r>
              <a:rPr lang="en-US" sz="2000" dirty="0"/>
              <a:t>Provide Identity flow diagram for the whole system</a:t>
            </a:r>
          </a:p>
          <a:p>
            <a:r>
              <a:rPr lang="en-US" sz="2400" dirty="0"/>
              <a:t>Safety</a:t>
            </a:r>
          </a:p>
          <a:p>
            <a:pPr lvl="1"/>
            <a:r>
              <a:rPr lang="en-US" sz="2000" dirty="0"/>
              <a:t>Isolate safety-critical components</a:t>
            </a:r>
          </a:p>
          <a:p>
            <a:r>
              <a:rPr lang="en-US" sz="2400" dirty="0"/>
              <a:t>Availability</a:t>
            </a:r>
          </a:p>
          <a:p>
            <a:pPr lvl="1"/>
            <a:r>
              <a:rPr lang="en-US" sz="2000" dirty="0"/>
              <a:t>Include redundant components in the architecture</a:t>
            </a:r>
          </a:p>
          <a:p>
            <a:r>
              <a:rPr lang="en-US" sz="2400" dirty="0"/>
              <a:t>Maintainability</a:t>
            </a:r>
          </a:p>
          <a:p>
            <a:pPr lvl="1"/>
            <a:r>
              <a:rPr lang="en-US" sz="2000" dirty="0"/>
              <a:t>Use fine-grain, self-contained components</a:t>
            </a:r>
          </a:p>
          <a:p>
            <a:r>
              <a:rPr lang="en-US" dirty="0"/>
              <a:t>Scalability</a:t>
            </a:r>
          </a:p>
          <a:p>
            <a:pPr lvl="1"/>
            <a:r>
              <a:rPr lang="en-US" sz="2000" dirty="0"/>
              <a:t>Include redundant components and handle state </a:t>
            </a:r>
            <a:endParaRPr lang="he-IL" sz="4000" dirty="0"/>
          </a:p>
          <a:p>
            <a:endParaRPr lang="he-IL" sz="3600" dirty="0"/>
          </a:p>
        </p:txBody>
      </p:sp>
    </p:spTree>
    <p:extLst>
      <p:ext uri="{BB962C8B-B14F-4D97-AF65-F5344CB8AC3E}">
        <p14:creationId xmlns:p14="http://schemas.microsoft.com/office/powerpoint/2010/main" val="93949056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Keywords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4115443"/>
              </p:ext>
            </p:extLst>
          </p:nvPr>
        </p:nvGraphicFramePr>
        <p:xfrm>
          <a:off x="665629" y="1095935"/>
          <a:ext cx="10845054" cy="4572000"/>
        </p:xfrm>
        <a:graphic>
          <a:graphicData uri="http://schemas.openxmlformats.org/drawingml/2006/table">
            <a:tbl>
              <a:tblPr firstRow="1" firstCol="1" bandRow="1">
                <a:tableStyleId>{00A15C55-8517-42AA-B614-E9B94910E393}</a:tableStyleId>
              </a:tblPr>
              <a:tblGrid>
                <a:gridCol w="2464786">
                  <a:extLst>
                    <a:ext uri="{9D8B030D-6E8A-4147-A177-3AD203B41FA5}">
                      <a16:colId xmlns:a16="http://schemas.microsoft.com/office/drawing/2014/main" val="20000"/>
                    </a:ext>
                  </a:extLst>
                </a:gridCol>
                <a:gridCol w="3226184">
                  <a:extLst>
                    <a:ext uri="{9D8B030D-6E8A-4147-A177-3AD203B41FA5}">
                      <a16:colId xmlns:a16="http://schemas.microsoft.com/office/drawing/2014/main" val="20001"/>
                    </a:ext>
                  </a:extLst>
                </a:gridCol>
                <a:gridCol w="5154084">
                  <a:extLst>
                    <a:ext uri="{9D8B030D-6E8A-4147-A177-3AD203B41FA5}">
                      <a16:colId xmlns:a16="http://schemas.microsoft.com/office/drawing/2014/main" val="20002"/>
                    </a:ext>
                  </a:extLst>
                </a:gridCol>
              </a:tblGrid>
              <a:tr h="453843">
                <a:tc>
                  <a:txBody>
                    <a:bodyPr/>
                    <a:lstStyle/>
                    <a:p>
                      <a:pPr algn="l" rtl="0"/>
                      <a:r>
                        <a:rPr lang="en-US" sz="2400" dirty="0" smtClean="0"/>
                        <a:t>Keyword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Valid on</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Meaning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3843">
                <a:tc>
                  <a:txBody>
                    <a:bodyPr/>
                    <a:lstStyle/>
                    <a:p>
                      <a:pPr algn="l" rtl="0"/>
                      <a:r>
                        <a:rPr lang="en-US" sz="2400" dirty="0" smtClean="0"/>
                        <a:t>x:Class</a:t>
                      </a:r>
                      <a:endParaRPr lang="en-US" sz="2400" dirty="0">
                        <a:latin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Root element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The class that derives from the element type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02954">
                <a:tc>
                  <a:txBody>
                    <a:bodyPr/>
                    <a:lstStyle/>
                    <a:p>
                      <a:pPr algn="l" rtl="0"/>
                      <a:r>
                        <a:rPr lang="en-US" sz="2400" dirty="0" smtClean="0"/>
                        <a:t>x:ClassModifier</a:t>
                      </a:r>
                      <a:endParaRPr lang="en-US" sz="2400" dirty="0">
                        <a:latin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Root element,</a:t>
                      </a:r>
                      <a:r>
                        <a:rPr lang="en-US" sz="2400" baseline="0" dirty="0" smtClean="0"/>
                        <a:t> must be used with x:Class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The class visibility (public by default)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2954">
                <a:tc>
                  <a:txBody>
                    <a:bodyPr/>
                    <a:lstStyle/>
                    <a:p>
                      <a:pPr algn="l" rtl="0"/>
                      <a:r>
                        <a:rPr lang="en-US" sz="2400" dirty="0" smtClean="0"/>
                        <a:t>x:FieldModifier</a:t>
                      </a:r>
                      <a:endParaRPr lang="en-US" sz="2400" dirty="0">
                        <a:latin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Element, must be used with x:Name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Visibility of the field created behind the element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02954">
                <a:tc>
                  <a:txBody>
                    <a:bodyPr/>
                    <a:lstStyle/>
                    <a:p>
                      <a:pPr algn="l" rtl="0"/>
                      <a:r>
                        <a:rPr lang="en-US" sz="2400" dirty="0" smtClean="0"/>
                        <a:t>x:Key</a:t>
                      </a:r>
                      <a:endParaRPr lang="en-US" sz="2400" dirty="0">
                        <a:latin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Element</a:t>
                      </a:r>
                      <a:r>
                        <a:rPr lang="en-US" sz="2400" baseline="0" dirty="0" smtClean="0"/>
                        <a:t> that its parent implements </a:t>
                      </a:r>
                      <a:r>
                        <a:rPr lang="en-US" sz="2400" baseline="0" dirty="0" err="1" smtClean="0"/>
                        <a:t>IDictionary</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Key in a dictionary</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2954">
                <a:tc>
                  <a:txBody>
                    <a:bodyPr/>
                    <a:lstStyle/>
                    <a:p>
                      <a:pPr algn="l" rtl="0"/>
                      <a:r>
                        <a:rPr lang="en-US" sz="2400" dirty="0" smtClean="0"/>
                        <a:t>x:Name</a:t>
                      </a:r>
                      <a:endParaRPr lang="en-US" sz="2400" dirty="0">
                        <a:latin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Element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2400" dirty="0" smtClean="0"/>
                        <a:t>The element’s name, used for a field name for that element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0358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966942"/>
            <a:ext cx="10793506" cy="5186363"/>
          </a:xfrm>
        </p:spPr>
        <p:txBody>
          <a:bodyPr>
            <a:normAutofit/>
          </a:bodyPr>
          <a:lstStyle/>
          <a:p>
            <a:pPr>
              <a:lnSpc>
                <a:spcPct val="100000"/>
              </a:lnSpc>
            </a:pPr>
            <a:r>
              <a:rPr lang="en-US" sz="3200" dirty="0" smtClean="0"/>
              <a:t>XAML is mainly used to create a Windows Phone app user interface</a:t>
            </a:r>
          </a:p>
          <a:p>
            <a:pPr>
              <a:lnSpc>
                <a:spcPct val="100000"/>
              </a:lnSpc>
            </a:pPr>
            <a:r>
              <a:rPr lang="en-US" sz="3200" dirty="0" smtClean="0"/>
              <a:t>It </a:t>
            </a:r>
            <a:r>
              <a:rPr lang="en-US" sz="3200" dirty="0"/>
              <a:t>declaratively allows </a:t>
            </a:r>
            <a:r>
              <a:rPr lang="en-US" sz="3200" dirty="0" smtClean="0"/>
              <a:t>object creation, property and event assignment</a:t>
            </a:r>
          </a:p>
          <a:p>
            <a:pPr>
              <a:lnSpc>
                <a:spcPct val="100000"/>
              </a:lnSpc>
            </a:pPr>
            <a:r>
              <a:rPr lang="en-US" sz="3200" dirty="0" smtClean="0"/>
              <a:t>A code-behind file will usually contain the procedural logic</a:t>
            </a:r>
          </a:p>
          <a:p>
            <a:pPr>
              <a:lnSpc>
                <a:spcPct val="100000"/>
              </a:lnSpc>
            </a:pPr>
            <a:r>
              <a:rPr lang="en-US" sz="3200" dirty="0" smtClean="0"/>
              <a:t>Sharing with designers is easier</a:t>
            </a:r>
          </a:p>
          <a:p>
            <a:pPr>
              <a:lnSpc>
                <a:spcPct val="100000"/>
              </a:lnSpc>
            </a:pPr>
            <a:r>
              <a:rPr lang="en-US" sz="3200" dirty="0" smtClean="0"/>
              <a:t>Tools such as Expression Blend generate XAML that is immediately usable</a:t>
            </a:r>
            <a:endParaRPr lang="en-US" sz="3200" dirty="0"/>
          </a:p>
        </p:txBody>
      </p:sp>
    </p:spTree>
    <p:extLst>
      <p:ext uri="{BB962C8B-B14F-4D97-AF65-F5344CB8AC3E}">
        <p14:creationId xmlns:p14="http://schemas.microsoft.com/office/powerpoint/2010/main" val="4160156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Basic Concepts</a:t>
            </a:r>
            <a:endParaRPr lang="he-IL" dirty="0"/>
          </a:p>
        </p:txBody>
      </p:sp>
      <p:sp>
        <p:nvSpPr>
          <p:cNvPr id="5" name="Subtitle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17352645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endParaRPr lang="he-IL" dirty="0"/>
          </a:p>
        </p:txBody>
      </p:sp>
      <p:sp>
        <p:nvSpPr>
          <p:cNvPr id="5" name="Content Placeholder 4"/>
          <p:cNvSpPr>
            <a:spLocks noGrp="1"/>
          </p:cNvSpPr>
          <p:nvPr>
            <p:ph idx="1"/>
          </p:nvPr>
        </p:nvSpPr>
        <p:spPr/>
        <p:txBody>
          <a:bodyPr/>
          <a:lstStyle/>
          <a:p>
            <a:r>
              <a:rPr lang="en-US" dirty="0"/>
              <a:t>Logical and Visual Trees</a:t>
            </a:r>
          </a:p>
          <a:p>
            <a:r>
              <a:rPr lang="en-US" dirty="0"/>
              <a:t>Dependency Properties</a:t>
            </a:r>
          </a:p>
          <a:p>
            <a:r>
              <a:rPr lang="en-US" dirty="0"/>
              <a:t>Attached Properties</a:t>
            </a:r>
          </a:p>
          <a:p>
            <a:r>
              <a:rPr lang="en-US" dirty="0"/>
              <a:t>Routed Events</a:t>
            </a:r>
          </a:p>
          <a:p>
            <a:r>
              <a:rPr lang="en-US" dirty="0"/>
              <a:t>Attached Events</a:t>
            </a:r>
          </a:p>
          <a:p>
            <a:r>
              <a:rPr lang="en-US" dirty="0"/>
              <a:t>Resources</a:t>
            </a:r>
          </a:p>
          <a:p>
            <a:r>
              <a:rPr lang="en-US" dirty="0" smtClean="0"/>
              <a:t>Summary</a:t>
            </a:r>
            <a:endParaRPr lang="en-US" dirty="0"/>
          </a:p>
          <a:p>
            <a:endParaRPr lang="he-IL" dirty="0"/>
          </a:p>
        </p:txBody>
      </p:sp>
    </p:spTree>
    <p:extLst>
      <p:ext uri="{BB962C8B-B14F-4D97-AF65-F5344CB8AC3E}">
        <p14:creationId xmlns:p14="http://schemas.microsoft.com/office/powerpoint/2010/main" val="17105865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Tree</a:t>
            </a:r>
            <a:endParaRPr lang="he-IL" dirty="0"/>
          </a:p>
        </p:txBody>
      </p:sp>
      <p:sp>
        <p:nvSpPr>
          <p:cNvPr id="3" name="Content Placeholder 2"/>
          <p:cNvSpPr>
            <a:spLocks noGrp="1"/>
          </p:cNvSpPr>
          <p:nvPr>
            <p:ph idx="1"/>
          </p:nvPr>
        </p:nvSpPr>
        <p:spPr/>
        <p:txBody>
          <a:bodyPr/>
          <a:lstStyle/>
          <a:p>
            <a:r>
              <a:rPr lang="en-US" dirty="0"/>
              <a:t>A tree of elements/controls making up the user interface</a:t>
            </a:r>
          </a:p>
          <a:p>
            <a:endParaRPr lang="he-IL" dirty="0"/>
          </a:p>
        </p:txBody>
      </p:sp>
      <p:sp>
        <p:nvSpPr>
          <p:cNvPr id="4" name="Rectangle 3"/>
          <p:cNvSpPr/>
          <p:nvPr/>
        </p:nvSpPr>
        <p:spPr bwMode="auto">
          <a:xfrm>
            <a:off x="470647" y="1898637"/>
            <a:ext cx="7637527" cy="404437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Page</a:t>
            </a:r>
            <a:r>
              <a:rPr lang="en-US" sz="1600" dirty="0" smtClean="0">
                <a:solidFill>
                  <a:srgbClr val="FF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x</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Class</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="UWPDemo.MainPage"</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err="1" smtClean="0">
                <a:solidFill>
                  <a:srgbClr val="FF0000"/>
                </a:solidFill>
                <a:latin typeface="Consolas" panose="020B0609020204030204" pitchFamily="49" charset="0"/>
                <a:ea typeface="Calibri" panose="020F0502020204030204" pitchFamily="34" charset="0"/>
                <a:cs typeface="Arial" panose="020B0604020202020204" pitchFamily="34" charset="0"/>
              </a:rPr>
              <a:t>xmlns</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="http://schemas.microsoft.com/</a:t>
            </a:r>
            <a:r>
              <a:rPr lang="en-US" sz="1600" dirty="0" err="1">
                <a:solidFill>
                  <a:srgbClr val="0000FF"/>
                </a:solidFill>
                <a:latin typeface="Consolas" panose="020B0609020204030204" pitchFamily="49" charset="0"/>
                <a:ea typeface="Calibri" panose="020F0502020204030204" pitchFamily="34" charset="0"/>
                <a:cs typeface="Arial" panose="020B0604020202020204" pitchFamily="34" charset="0"/>
              </a:rPr>
              <a:t>winfx</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/2006/</a:t>
            </a:r>
            <a:r>
              <a:rPr lang="en-US" sz="1600" dirty="0" err="1">
                <a:solidFill>
                  <a:srgbClr val="0000FF"/>
                </a:solidFill>
                <a:latin typeface="Consolas" panose="020B0609020204030204" pitchFamily="49" charset="0"/>
                <a:ea typeface="Calibri" panose="020F0502020204030204" pitchFamily="34" charset="0"/>
                <a:cs typeface="Arial" panose="020B0604020202020204" pitchFamily="34" charset="0"/>
              </a:rPr>
              <a:t>xaml</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/presentation"</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a:t>
            </a:r>
            <a:r>
              <a:rPr lang="en-US" sz="1600" dirty="0" err="1">
                <a:solidFill>
                  <a:srgbClr val="FF0000"/>
                </a:solidFill>
                <a:latin typeface="Consolas" panose="020B0609020204030204" pitchFamily="49" charset="0"/>
                <a:ea typeface="Calibri" panose="020F0502020204030204" pitchFamily="34" charset="0"/>
                <a:cs typeface="Arial" panose="020B0604020202020204" pitchFamily="34" charset="0"/>
              </a:rPr>
              <a:t>xmlns</a:t>
            </a:r>
            <a:r>
              <a:rPr lang="en-US" sz="1600" dirty="0" err="1">
                <a:solidFill>
                  <a:srgbClr val="0000FF"/>
                </a:solidFill>
                <a:latin typeface="Consolas" panose="020B0609020204030204" pitchFamily="49" charset="0"/>
                <a:ea typeface="Calibri" panose="020F0502020204030204" pitchFamily="34" charset="0"/>
                <a:cs typeface="Arial" panose="020B0604020202020204" pitchFamily="34" charset="0"/>
              </a:rPr>
              <a:t>:</a:t>
            </a:r>
            <a:r>
              <a:rPr lang="en-US" sz="1600" dirty="0" err="1">
                <a:solidFill>
                  <a:srgbClr val="FF0000"/>
                </a:solidFill>
                <a:latin typeface="Consolas" panose="020B0609020204030204" pitchFamily="49" charset="0"/>
                <a:ea typeface="Calibri" panose="020F0502020204030204" pitchFamily="34" charset="0"/>
                <a:cs typeface="Arial" panose="020B0604020202020204" pitchFamily="34" charset="0"/>
              </a:rPr>
              <a:t>x</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="http://schemas.microsoft.com/</a:t>
            </a:r>
            <a:r>
              <a:rPr lang="en-US" sz="1600" dirty="0" err="1">
                <a:solidFill>
                  <a:srgbClr val="0000FF"/>
                </a:solidFill>
                <a:latin typeface="Consolas" panose="020B0609020204030204" pitchFamily="49" charset="0"/>
                <a:ea typeface="Calibri" panose="020F0502020204030204" pitchFamily="34" charset="0"/>
                <a:cs typeface="Arial" panose="020B0604020202020204" pitchFamily="34" charset="0"/>
              </a:rPr>
              <a:t>winfx</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/2006/</a:t>
            </a:r>
            <a:r>
              <a:rPr lang="en-US" sz="1600" dirty="0" err="1">
                <a:solidFill>
                  <a:srgbClr val="0000FF"/>
                </a:solidFill>
                <a:latin typeface="Consolas" panose="020B0609020204030204" pitchFamily="49" charset="0"/>
                <a:ea typeface="Calibri" panose="020F0502020204030204" pitchFamily="34" charset="0"/>
                <a:cs typeface="Arial" panose="020B0604020202020204" pitchFamily="34" charset="0"/>
              </a:rPr>
              <a:t>xaml</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StackPanel</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a:solidFill>
                  <a:srgbClr val="A31515"/>
                </a:solidFill>
                <a:latin typeface="Consolas" panose="020B0609020204030204" pitchFamily="49" charset="0"/>
                <a:ea typeface="Calibri" panose="020F0502020204030204" pitchFamily="34" charset="0"/>
                <a:cs typeface="Arial" panose="020B0604020202020204" pitchFamily="34" charset="0"/>
              </a:rPr>
              <a:t>Button</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Content</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="OK"</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Background</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="Red"</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Margin</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="6"/&gt;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ListBox</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Margin</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="6" &gt;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ListBoxItem</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Margin</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="2"&gt;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a:solidFill>
                  <a:srgbClr val="A31515"/>
                </a:solidFill>
                <a:latin typeface="Consolas" panose="020B0609020204030204" pitchFamily="49" charset="0"/>
                <a:ea typeface="Calibri" panose="020F0502020204030204" pitchFamily="34" charset="0"/>
                <a:cs typeface="Arial" panose="020B0604020202020204" pitchFamily="34" charset="0"/>
              </a:rPr>
              <a:t>Border</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a:t>
            </a:r>
            <a:r>
              <a:rPr lang="en-US" sz="1600" dirty="0" err="1">
                <a:solidFill>
                  <a:srgbClr val="FF0000"/>
                </a:solidFill>
                <a:latin typeface="Consolas" panose="020B0609020204030204" pitchFamily="49" charset="0"/>
                <a:ea typeface="Calibri" panose="020F0502020204030204" pitchFamily="34" charset="0"/>
                <a:cs typeface="Arial" panose="020B0604020202020204" pitchFamily="34" charset="0"/>
              </a:rPr>
              <a:t>BorderThickness</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="4"&gt;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TextBlock</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Text</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="Hello"</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a:t>
            </a:r>
            <a:r>
              <a:rPr lang="en-US" sz="1600" dirty="0" err="1">
                <a:solidFill>
                  <a:srgbClr val="FF0000"/>
                </a:solidFill>
                <a:latin typeface="Consolas" panose="020B0609020204030204" pitchFamily="49" charset="0"/>
                <a:ea typeface="Calibri" panose="020F0502020204030204" pitchFamily="34" charset="0"/>
                <a:cs typeface="Arial" panose="020B0604020202020204" pitchFamily="34" charset="0"/>
              </a:rPr>
              <a:t>FontSize</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="20" /&gt;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a:solidFill>
                  <a:srgbClr val="A31515"/>
                </a:solidFill>
                <a:latin typeface="Consolas" panose="020B0609020204030204" pitchFamily="49" charset="0"/>
                <a:ea typeface="Calibri" panose="020F0502020204030204" pitchFamily="34" charset="0"/>
                <a:cs typeface="Arial" panose="020B0604020202020204" pitchFamily="34" charset="0"/>
              </a:rPr>
              <a:t>Border</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ListBoxItem</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ListBoxItem</a:t>
            </a:r>
            <a:r>
              <a:rPr lang="en-US" sz="1600" dirty="0">
                <a:solidFill>
                  <a:srgbClr val="FF0000"/>
                </a:solidFill>
                <a:latin typeface="Consolas" panose="020B0609020204030204" pitchFamily="49" charset="0"/>
                <a:ea typeface="Calibri" panose="020F0502020204030204" pitchFamily="34" charset="0"/>
                <a:cs typeface="Arial" panose="020B0604020202020204" pitchFamily="34" charset="0"/>
              </a:rPr>
              <a:t> Content</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="Item 2" /&gt;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ListBox</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err="1">
                <a:solidFill>
                  <a:srgbClr val="A31515"/>
                </a:solidFill>
                <a:latin typeface="Consolas" panose="020B0609020204030204" pitchFamily="49" charset="0"/>
                <a:ea typeface="Calibri" panose="020F0502020204030204" pitchFamily="34" charset="0"/>
                <a:cs typeface="Arial" panose="020B0604020202020204" pitchFamily="34" charset="0"/>
              </a:rPr>
              <a:t>StackPanel</a:t>
            </a: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rgbClr val="0000FF"/>
                </a:solidFill>
                <a:latin typeface="Consolas" panose="020B0609020204030204" pitchFamily="49" charset="0"/>
                <a:ea typeface="Calibri" panose="020F0502020204030204" pitchFamily="34" charset="0"/>
                <a:cs typeface="Arial" panose="020B0604020202020204" pitchFamily="34" charset="0"/>
              </a:rPr>
              <a:t>&lt;/</a:t>
            </a:r>
            <a:r>
              <a:rPr lang="en-US" sz="1600" dirty="0">
                <a:solidFill>
                  <a:srgbClr val="A31515"/>
                </a:solidFill>
                <a:latin typeface="Consolas" panose="020B0609020204030204" pitchFamily="49" charset="0"/>
                <a:ea typeface="Calibri" panose="020F0502020204030204" pitchFamily="34" charset="0"/>
                <a:cs typeface="Arial" panose="020B0604020202020204" pitchFamily="34" charset="0"/>
              </a:rPr>
              <a:t>Page</a:t>
            </a:r>
            <a:r>
              <a:rPr lang="en-US" sz="16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&gt;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5" name="Rounded Rectangle 4"/>
          <p:cNvSpPr/>
          <p:nvPr/>
        </p:nvSpPr>
        <p:spPr bwMode="auto">
          <a:xfrm>
            <a:off x="8953862" y="1962269"/>
            <a:ext cx="1059543"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smtClean="0">
                <a:solidFill>
                  <a:schemeClr val="bg1"/>
                </a:solidFill>
                <a:latin typeface="Consolas" pitchFamily="49" charset="0"/>
                <a:ea typeface="PMingLiU-ExtB" pitchFamily="18" charset="-120"/>
              </a:rPr>
              <a:t>Page</a:t>
            </a:r>
            <a:endParaRPr lang="en-US" sz="1400" b="1" dirty="0">
              <a:solidFill>
                <a:schemeClr val="bg1"/>
              </a:solidFill>
              <a:latin typeface="Consolas" pitchFamily="49" charset="0"/>
              <a:ea typeface="PMingLiU-ExtB" pitchFamily="18" charset="-120"/>
            </a:endParaRPr>
          </a:p>
        </p:txBody>
      </p:sp>
      <p:sp>
        <p:nvSpPr>
          <p:cNvPr id="6" name="Rounded Rectangle 5"/>
          <p:cNvSpPr/>
          <p:nvPr/>
        </p:nvSpPr>
        <p:spPr bwMode="auto">
          <a:xfrm>
            <a:off x="8741954" y="2648070"/>
            <a:ext cx="1483360"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err="1">
                <a:solidFill>
                  <a:schemeClr val="bg1"/>
                </a:solidFill>
                <a:latin typeface="Consolas" pitchFamily="49" charset="0"/>
                <a:ea typeface="PMingLiU-ExtB" pitchFamily="18" charset="-120"/>
              </a:rPr>
              <a:t>StackPanel</a:t>
            </a:r>
            <a:endParaRPr lang="en-US" sz="1400" b="1" dirty="0">
              <a:solidFill>
                <a:schemeClr val="bg1"/>
              </a:solidFill>
              <a:latin typeface="Consolas" pitchFamily="49" charset="0"/>
              <a:ea typeface="PMingLiU-ExtB" pitchFamily="18" charset="-120"/>
            </a:endParaRPr>
          </a:p>
        </p:txBody>
      </p:sp>
      <p:sp>
        <p:nvSpPr>
          <p:cNvPr id="7" name="Rounded Rectangle 6"/>
          <p:cNvSpPr/>
          <p:nvPr/>
        </p:nvSpPr>
        <p:spPr bwMode="auto">
          <a:xfrm>
            <a:off x="8403771" y="3257669"/>
            <a:ext cx="1059543"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a:solidFill>
                  <a:schemeClr val="bg1"/>
                </a:solidFill>
                <a:latin typeface="Consolas" pitchFamily="49" charset="0"/>
                <a:ea typeface="PMingLiU-ExtB" pitchFamily="18" charset="-120"/>
              </a:rPr>
              <a:t>Button</a:t>
            </a:r>
          </a:p>
        </p:txBody>
      </p:sp>
      <p:sp>
        <p:nvSpPr>
          <p:cNvPr id="8" name="Rounded Rectangle 7"/>
          <p:cNvSpPr/>
          <p:nvPr/>
        </p:nvSpPr>
        <p:spPr bwMode="auto">
          <a:xfrm>
            <a:off x="9814561" y="3257669"/>
            <a:ext cx="1165497"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err="1">
                <a:solidFill>
                  <a:schemeClr val="bg1"/>
                </a:solidFill>
                <a:latin typeface="Consolas" pitchFamily="49" charset="0"/>
                <a:ea typeface="PMingLiU-ExtB" pitchFamily="18" charset="-120"/>
              </a:rPr>
              <a:t>ListBox</a:t>
            </a:r>
            <a:endParaRPr lang="en-US" sz="1400" b="1" dirty="0">
              <a:solidFill>
                <a:schemeClr val="bg1"/>
              </a:solidFill>
              <a:latin typeface="Consolas" pitchFamily="49" charset="0"/>
              <a:ea typeface="PMingLiU-ExtB" pitchFamily="18" charset="-120"/>
            </a:endParaRPr>
          </a:p>
        </p:txBody>
      </p:sp>
      <p:sp>
        <p:nvSpPr>
          <p:cNvPr id="9" name="Rounded Rectangle 8"/>
          <p:cNvSpPr/>
          <p:nvPr/>
        </p:nvSpPr>
        <p:spPr bwMode="auto">
          <a:xfrm>
            <a:off x="8403771" y="3985618"/>
            <a:ext cx="1589315"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err="1">
                <a:solidFill>
                  <a:schemeClr val="bg1"/>
                </a:solidFill>
                <a:latin typeface="Consolas" pitchFamily="49" charset="0"/>
                <a:ea typeface="PMingLiU-ExtB" pitchFamily="18" charset="-120"/>
              </a:rPr>
              <a:t>ListBoxItem</a:t>
            </a:r>
            <a:endParaRPr lang="en-US" sz="1400" b="1" dirty="0">
              <a:solidFill>
                <a:schemeClr val="bg1"/>
              </a:solidFill>
              <a:latin typeface="Consolas" pitchFamily="49" charset="0"/>
              <a:ea typeface="PMingLiU-ExtB" pitchFamily="18" charset="-120"/>
            </a:endParaRPr>
          </a:p>
        </p:txBody>
      </p:sp>
      <p:sp>
        <p:nvSpPr>
          <p:cNvPr id="10" name="Rounded Rectangle 9"/>
          <p:cNvSpPr/>
          <p:nvPr/>
        </p:nvSpPr>
        <p:spPr bwMode="auto">
          <a:xfrm>
            <a:off x="10132423" y="3985617"/>
            <a:ext cx="1589315"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err="1">
                <a:solidFill>
                  <a:schemeClr val="bg1"/>
                </a:solidFill>
                <a:latin typeface="Consolas" pitchFamily="49" charset="0"/>
                <a:ea typeface="PMingLiU-ExtB" pitchFamily="18" charset="-120"/>
              </a:rPr>
              <a:t>ListBoxItem</a:t>
            </a:r>
            <a:endParaRPr lang="en-US" sz="1400" b="1" dirty="0">
              <a:solidFill>
                <a:schemeClr val="bg1"/>
              </a:solidFill>
              <a:latin typeface="Consolas" pitchFamily="49" charset="0"/>
              <a:ea typeface="PMingLiU-ExtB" pitchFamily="18" charset="-120"/>
            </a:endParaRPr>
          </a:p>
        </p:txBody>
      </p:sp>
      <p:sp>
        <p:nvSpPr>
          <p:cNvPr id="11" name="Rounded Rectangle 10"/>
          <p:cNvSpPr/>
          <p:nvPr/>
        </p:nvSpPr>
        <p:spPr bwMode="auto">
          <a:xfrm>
            <a:off x="8615679" y="4586407"/>
            <a:ext cx="1165497"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a:solidFill>
                  <a:schemeClr val="bg1"/>
                </a:solidFill>
                <a:latin typeface="Consolas" pitchFamily="49" charset="0"/>
                <a:ea typeface="PMingLiU-ExtB" pitchFamily="18" charset="-120"/>
              </a:rPr>
              <a:t>Border</a:t>
            </a:r>
          </a:p>
        </p:txBody>
      </p:sp>
      <p:sp>
        <p:nvSpPr>
          <p:cNvPr id="12" name="Rounded Rectangle 11"/>
          <p:cNvSpPr/>
          <p:nvPr/>
        </p:nvSpPr>
        <p:spPr bwMode="auto">
          <a:xfrm>
            <a:off x="8509724" y="5211425"/>
            <a:ext cx="1377406" cy="340519"/>
          </a:xfrm>
          <a:prstGeom prst="round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b="1" dirty="0" err="1">
                <a:solidFill>
                  <a:schemeClr val="bg1"/>
                </a:solidFill>
                <a:latin typeface="Consolas" pitchFamily="49" charset="0"/>
                <a:ea typeface="PMingLiU-ExtB" pitchFamily="18" charset="-120"/>
              </a:rPr>
              <a:t>TextBlock</a:t>
            </a:r>
            <a:endParaRPr lang="en-US" sz="1400" b="1" dirty="0">
              <a:solidFill>
                <a:schemeClr val="bg1"/>
              </a:solidFill>
              <a:latin typeface="Consolas" pitchFamily="49" charset="0"/>
              <a:ea typeface="PMingLiU-ExtB" pitchFamily="18" charset="-120"/>
            </a:endParaRPr>
          </a:p>
        </p:txBody>
      </p:sp>
      <p:cxnSp>
        <p:nvCxnSpPr>
          <p:cNvPr id="13" name="Straight Arrow Connector 12"/>
          <p:cNvCxnSpPr>
            <a:stCxn id="5" idx="2"/>
            <a:endCxn id="6" idx="0"/>
          </p:cNvCxnSpPr>
          <p:nvPr/>
        </p:nvCxnSpPr>
        <p:spPr bwMode="auto">
          <a:xfrm>
            <a:off x="9483634" y="2302788"/>
            <a:ext cx="0" cy="345282"/>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14" name="Straight Arrow Connector 13"/>
          <p:cNvCxnSpPr>
            <a:stCxn id="6" idx="2"/>
            <a:endCxn id="7" idx="0"/>
          </p:cNvCxnSpPr>
          <p:nvPr/>
        </p:nvCxnSpPr>
        <p:spPr bwMode="auto">
          <a:xfrm flipH="1">
            <a:off x="8933543" y="2988589"/>
            <a:ext cx="550091" cy="269080"/>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15" name="Straight Arrow Connector 14"/>
          <p:cNvCxnSpPr>
            <a:stCxn id="6" idx="2"/>
            <a:endCxn id="8" idx="0"/>
          </p:cNvCxnSpPr>
          <p:nvPr/>
        </p:nvCxnSpPr>
        <p:spPr bwMode="auto">
          <a:xfrm>
            <a:off x="9483634" y="2988589"/>
            <a:ext cx="913676" cy="269080"/>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16" name="Straight Arrow Connector 15"/>
          <p:cNvCxnSpPr>
            <a:stCxn id="8" idx="2"/>
            <a:endCxn id="9" idx="0"/>
          </p:cNvCxnSpPr>
          <p:nvPr/>
        </p:nvCxnSpPr>
        <p:spPr bwMode="auto">
          <a:xfrm flipH="1">
            <a:off x="9198429" y="3598188"/>
            <a:ext cx="1198881" cy="387430"/>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17" name="Straight Arrow Connector 16"/>
          <p:cNvCxnSpPr>
            <a:stCxn id="8" idx="2"/>
            <a:endCxn id="10" idx="0"/>
          </p:cNvCxnSpPr>
          <p:nvPr/>
        </p:nvCxnSpPr>
        <p:spPr bwMode="auto">
          <a:xfrm>
            <a:off x="10397310" y="3598188"/>
            <a:ext cx="529771" cy="387429"/>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18" name="Straight Arrow Connector 17"/>
          <p:cNvCxnSpPr>
            <a:stCxn id="9" idx="2"/>
            <a:endCxn id="11" idx="0"/>
          </p:cNvCxnSpPr>
          <p:nvPr/>
        </p:nvCxnSpPr>
        <p:spPr bwMode="auto">
          <a:xfrm flipH="1">
            <a:off x="9198428" y="4326137"/>
            <a:ext cx="1" cy="260270"/>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19" name="Straight Arrow Connector 18"/>
          <p:cNvCxnSpPr>
            <a:stCxn id="11" idx="2"/>
            <a:endCxn id="12" idx="0"/>
          </p:cNvCxnSpPr>
          <p:nvPr/>
        </p:nvCxnSpPr>
        <p:spPr bwMode="auto">
          <a:xfrm flipH="1">
            <a:off x="9198427" y="4926926"/>
            <a:ext cx="1" cy="284499"/>
          </a:xfrm>
          <a:prstGeom prst="straightConnector1">
            <a:avLst/>
          </a:prstGeom>
          <a:solidFill>
            <a:schemeClr val="accent1"/>
          </a:solidFill>
          <a:ln w="12700" cap="sq" cmpd="sng" algn="ctr">
            <a:solidFill>
              <a:schemeClr val="tx1"/>
            </a:solidFill>
            <a:prstDash val="solid"/>
            <a:round/>
            <a:headEnd type="none" w="sm" len="sm"/>
            <a:tailEnd type="arrow"/>
          </a:ln>
          <a:effectLst/>
        </p:spPr>
      </p:cxnSp>
    </p:spTree>
    <p:extLst>
      <p:ext uri="{BB962C8B-B14F-4D97-AF65-F5344CB8AC3E}">
        <p14:creationId xmlns:p14="http://schemas.microsoft.com/office/powerpoint/2010/main" val="64846219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Tree</a:t>
            </a:r>
            <a:endParaRPr lang="he-IL" dirty="0"/>
          </a:p>
        </p:txBody>
      </p:sp>
      <p:sp>
        <p:nvSpPr>
          <p:cNvPr id="3" name="Content Placeholder 2"/>
          <p:cNvSpPr>
            <a:spLocks noGrp="1"/>
          </p:cNvSpPr>
          <p:nvPr>
            <p:ph idx="1"/>
          </p:nvPr>
        </p:nvSpPr>
        <p:spPr>
          <a:xfrm>
            <a:off x="838200" y="966942"/>
            <a:ext cx="4351020" cy="5186363"/>
          </a:xfrm>
        </p:spPr>
        <p:txBody>
          <a:bodyPr/>
          <a:lstStyle/>
          <a:p>
            <a:r>
              <a:rPr lang="en-US" dirty="0"/>
              <a:t>The actual visual objects making up a logical tree</a:t>
            </a:r>
          </a:p>
          <a:p>
            <a:pPr lvl="1"/>
            <a:r>
              <a:rPr lang="en-US" dirty="0"/>
              <a:t>Generated from the control </a:t>
            </a:r>
            <a:r>
              <a:rPr lang="en-US" dirty="0" smtClean="0"/>
              <a:t>templates</a:t>
            </a:r>
            <a:endParaRPr lang="en-US" dirty="0"/>
          </a:p>
          <a:p>
            <a:endParaRPr lang="he-IL" dirty="0"/>
          </a:p>
        </p:txBody>
      </p:sp>
      <p:pic>
        <p:nvPicPr>
          <p:cNvPr id="27" name="Picture 26"/>
          <p:cNvPicPr/>
          <p:nvPr/>
        </p:nvPicPr>
        <p:blipFill>
          <a:blip r:embed="rId2"/>
          <a:stretch>
            <a:fillRect/>
          </a:stretch>
        </p:blipFill>
        <p:spPr>
          <a:xfrm>
            <a:off x="5548566" y="820058"/>
            <a:ext cx="5892864" cy="5480130"/>
          </a:xfrm>
          <a:prstGeom prst="rect">
            <a:avLst/>
          </a:prstGeom>
        </p:spPr>
      </p:pic>
    </p:spTree>
    <p:extLst>
      <p:ext uri="{BB962C8B-B14F-4D97-AF65-F5344CB8AC3E}">
        <p14:creationId xmlns:p14="http://schemas.microsoft.com/office/powerpoint/2010/main" val="26638263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the Trees</a:t>
            </a:r>
            <a:endParaRPr lang="he-IL" dirty="0"/>
          </a:p>
        </p:txBody>
      </p:sp>
      <p:sp>
        <p:nvSpPr>
          <p:cNvPr id="3" name="Content Placeholder 2"/>
          <p:cNvSpPr>
            <a:spLocks noGrp="1"/>
          </p:cNvSpPr>
          <p:nvPr>
            <p:ph idx="1"/>
          </p:nvPr>
        </p:nvSpPr>
        <p:spPr/>
        <p:txBody>
          <a:bodyPr/>
          <a:lstStyle/>
          <a:p>
            <a:r>
              <a:rPr lang="en-US" dirty="0"/>
              <a:t>The logical and visual trees can be examined using the static classes </a:t>
            </a:r>
            <a:r>
              <a:rPr lang="en-US" dirty="0" err="1">
                <a:solidFill>
                  <a:srgbClr val="FF0000"/>
                </a:solidFill>
                <a:latin typeface="Consolas" panose="020B0609020204030204" pitchFamily="49" charset="0"/>
                <a:cs typeface="Consolas" panose="020B0609020204030204" pitchFamily="49" charset="0"/>
              </a:rPr>
              <a:t>System.Windows.LogicalTreeHelper</a:t>
            </a:r>
            <a:r>
              <a:rPr lang="en-US" dirty="0"/>
              <a:t> and </a:t>
            </a:r>
            <a:r>
              <a:rPr lang="en-US" dirty="0" err="1" smtClean="0">
                <a:solidFill>
                  <a:srgbClr val="FF0000"/>
                </a:solidFill>
                <a:latin typeface="Consolas" panose="020B0609020204030204" pitchFamily="49" charset="0"/>
                <a:cs typeface="Consolas" panose="020B0609020204030204" pitchFamily="49" charset="0"/>
              </a:rPr>
              <a:t>Windows.UI.Xaml.Media.VisualTreeHelper</a:t>
            </a:r>
            <a:endParaRPr lang="en-US" dirty="0">
              <a:solidFill>
                <a:srgbClr val="FF0000"/>
              </a:solidFill>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VisualTreeHelper</a:t>
            </a:r>
            <a:endParaRPr lang="en-US" dirty="0">
              <a:latin typeface="Consolas" panose="020B0609020204030204" pitchFamily="49" charset="0"/>
              <a:cs typeface="Consolas" panose="020B0609020204030204" pitchFamily="49" charset="0"/>
            </a:endParaRPr>
          </a:p>
          <a:p>
            <a:pPr lvl="1"/>
            <a:r>
              <a:rPr lang="en-US" b="1" dirty="0" err="1">
                <a:solidFill>
                  <a:srgbClr val="7030A0"/>
                </a:solidFill>
                <a:latin typeface="Consolas" panose="020B0609020204030204" pitchFamily="49" charset="0"/>
                <a:cs typeface="Consolas" panose="020B0609020204030204" pitchFamily="49" charset="0"/>
              </a:rPr>
              <a:t>GetParent</a:t>
            </a:r>
            <a:r>
              <a:rPr lang="en-US" dirty="0"/>
              <a:t>, </a:t>
            </a:r>
            <a:r>
              <a:rPr lang="en-US" b="1" dirty="0" err="1">
                <a:solidFill>
                  <a:srgbClr val="7030A0"/>
                </a:solidFill>
                <a:latin typeface="Consolas" panose="020B0609020204030204" pitchFamily="49" charset="0"/>
                <a:cs typeface="Consolas" panose="020B0609020204030204" pitchFamily="49" charset="0"/>
              </a:rPr>
              <a:t>GetChild</a:t>
            </a:r>
            <a:r>
              <a:rPr lang="en-US" dirty="0"/>
              <a:t>, </a:t>
            </a:r>
            <a:r>
              <a:rPr lang="en-US" b="1" dirty="0" err="1">
                <a:solidFill>
                  <a:srgbClr val="7030A0"/>
                </a:solidFill>
                <a:latin typeface="Consolas" panose="020B0609020204030204" pitchFamily="49" charset="0"/>
                <a:cs typeface="Consolas" panose="020B0609020204030204" pitchFamily="49" charset="0"/>
              </a:rPr>
              <a:t>GetChildrenCount</a:t>
            </a:r>
            <a:endParaRPr lang="en-US" b="1" dirty="0">
              <a:solidFill>
                <a:srgbClr val="7030A0"/>
              </a:solidFill>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LogicalTreeHelper</a:t>
            </a:r>
            <a:endParaRPr lang="en-US" dirty="0">
              <a:latin typeface="Consolas" panose="020B0609020204030204" pitchFamily="49" charset="0"/>
              <a:cs typeface="Consolas" panose="020B0609020204030204" pitchFamily="49" charset="0"/>
            </a:endParaRPr>
          </a:p>
          <a:p>
            <a:pPr lvl="1"/>
            <a:r>
              <a:rPr lang="en-US" b="1" dirty="0" err="1">
                <a:solidFill>
                  <a:srgbClr val="7030A0"/>
                </a:solidFill>
                <a:latin typeface="Consolas" panose="020B0609020204030204" pitchFamily="49" charset="0"/>
                <a:cs typeface="Consolas" panose="020B0609020204030204" pitchFamily="49" charset="0"/>
              </a:rPr>
              <a:t>GetParent</a:t>
            </a:r>
            <a:r>
              <a:rPr lang="en-US" dirty="0"/>
              <a:t>, </a:t>
            </a:r>
            <a:r>
              <a:rPr lang="en-US" b="1" dirty="0" err="1">
                <a:solidFill>
                  <a:srgbClr val="7030A0"/>
                </a:solidFill>
                <a:latin typeface="Consolas" panose="020B0609020204030204" pitchFamily="49" charset="0"/>
                <a:cs typeface="Consolas" panose="020B0609020204030204" pitchFamily="49" charset="0"/>
              </a:rPr>
              <a:t>GetChildren</a:t>
            </a:r>
            <a:r>
              <a:rPr lang="en-US" dirty="0"/>
              <a:t> </a:t>
            </a:r>
          </a:p>
          <a:p>
            <a:pPr lvl="1"/>
            <a:endParaRPr lang="en-US" dirty="0"/>
          </a:p>
          <a:p>
            <a:pPr lvl="1"/>
            <a:endParaRPr lang="en-US" dirty="0"/>
          </a:p>
          <a:p>
            <a:endParaRPr lang="he-IL" dirty="0"/>
          </a:p>
        </p:txBody>
      </p:sp>
    </p:spTree>
    <p:extLst>
      <p:ext uri="{BB962C8B-B14F-4D97-AF65-F5344CB8AC3E}">
        <p14:creationId xmlns:p14="http://schemas.microsoft.com/office/powerpoint/2010/main" val="135436965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Properties</a:t>
            </a:r>
            <a:endParaRPr lang="he-IL" dirty="0"/>
          </a:p>
        </p:txBody>
      </p:sp>
      <p:sp>
        <p:nvSpPr>
          <p:cNvPr id="3" name="Content Placeholder 2"/>
          <p:cNvSpPr>
            <a:spLocks noGrp="1"/>
          </p:cNvSpPr>
          <p:nvPr>
            <p:ph idx="1"/>
          </p:nvPr>
        </p:nvSpPr>
        <p:spPr/>
        <p:txBody>
          <a:bodyPr>
            <a:normAutofit/>
          </a:bodyPr>
          <a:lstStyle/>
          <a:p>
            <a:r>
              <a:rPr lang="en-US" sz="3200" dirty="0"/>
              <a:t>Dependency properties are the workhorse of </a:t>
            </a:r>
            <a:r>
              <a:rPr lang="en-US" sz="3200" dirty="0" smtClean="0"/>
              <a:t>any XAML based technology</a:t>
            </a:r>
            <a:endParaRPr lang="en-US" sz="3200" dirty="0"/>
          </a:p>
          <a:p>
            <a:pPr lvl="1"/>
            <a:r>
              <a:rPr lang="en-US" sz="2800" dirty="0"/>
              <a:t>Provide the basis for many of </a:t>
            </a:r>
            <a:r>
              <a:rPr lang="en-US" sz="2800" dirty="0" smtClean="0"/>
              <a:t>UWP’s </a:t>
            </a:r>
            <a:r>
              <a:rPr lang="en-US" sz="2800" dirty="0"/>
              <a:t>features</a:t>
            </a:r>
          </a:p>
          <a:p>
            <a:pPr lvl="2"/>
            <a:r>
              <a:rPr lang="en-US" sz="2400" dirty="0"/>
              <a:t>E.g. data binding, animations, </a:t>
            </a:r>
            <a:r>
              <a:rPr lang="en-US" sz="2400" dirty="0" smtClean="0"/>
              <a:t>styles</a:t>
            </a:r>
            <a:endParaRPr lang="en-US" sz="2400" dirty="0"/>
          </a:p>
          <a:p>
            <a:pPr lvl="1"/>
            <a:r>
              <a:rPr lang="en-US" sz="2800" dirty="0"/>
              <a:t>Value may be provided by many entities, each with its own priority</a:t>
            </a:r>
          </a:p>
          <a:p>
            <a:pPr lvl="2"/>
            <a:r>
              <a:rPr lang="en-US" sz="2400" dirty="0"/>
              <a:t>Highest active level wins out</a:t>
            </a:r>
          </a:p>
          <a:p>
            <a:r>
              <a:rPr lang="en-US" sz="3200" dirty="0"/>
              <a:t>Must be “registered” by calling the </a:t>
            </a:r>
            <a:r>
              <a:rPr lang="en-US" sz="3200" dirty="0" err="1">
                <a:solidFill>
                  <a:srgbClr val="7030A0"/>
                </a:solidFill>
                <a:latin typeface="Consolas" panose="020B0609020204030204" pitchFamily="49" charset="0"/>
                <a:cs typeface="Consolas" panose="020B0609020204030204" pitchFamily="49" charset="0"/>
              </a:rPr>
              <a:t>DependencyProperty.Register</a:t>
            </a:r>
            <a:r>
              <a:rPr lang="en-US" sz="3200" dirty="0"/>
              <a:t> method</a:t>
            </a:r>
          </a:p>
          <a:p>
            <a:r>
              <a:rPr lang="en-US" sz="3200" dirty="0"/>
              <a:t>Most </a:t>
            </a:r>
            <a:r>
              <a:rPr lang="en-US" sz="3200" dirty="0" smtClean="0"/>
              <a:t>UWP </a:t>
            </a:r>
            <a:r>
              <a:rPr lang="en-US" sz="3200" dirty="0"/>
              <a:t>properties are dependency</a:t>
            </a:r>
          </a:p>
          <a:p>
            <a:endParaRPr lang="he-IL" sz="3200" dirty="0"/>
          </a:p>
        </p:txBody>
      </p:sp>
    </p:spTree>
    <p:extLst>
      <p:ext uri="{BB962C8B-B14F-4D97-AF65-F5344CB8AC3E}">
        <p14:creationId xmlns:p14="http://schemas.microsoft.com/office/powerpoint/2010/main" val="2112863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Property Example</a:t>
            </a:r>
            <a:endParaRPr lang="he-IL" dirty="0"/>
          </a:p>
        </p:txBody>
      </p:sp>
      <p:sp>
        <p:nvSpPr>
          <p:cNvPr id="3" name="Content Placeholder 2"/>
          <p:cNvSpPr>
            <a:spLocks noGrp="1"/>
          </p:cNvSpPr>
          <p:nvPr>
            <p:ph idx="1"/>
          </p:nvPr>
        </p:nvSpPr>
        <p:spPr/>
        <p:txBody>
          <a:bodyPr/>
          <a:lstStyle/>
          <a:p>
            <a:r>
              <a:rPr lang="en-US" dirty="0"/>
              <a:t>Can use the “</a:t>
            </a:r>
            <a:r>
              <a:rPr lang="en-US" dirty="0" err="1"/>
              <a:t>propdp</a:t>
            </a:r>
            <a:r>
              <a:rPr lang="en-US" dirty="0"/>
              <a:t>” Visual Studio code snippet for easier DP declaration</a:t>
            </a:r>
          </a:p>
          <a:p>
            <a:endParaRPr lang="he-IL" dirty="0"/>
          </a:p>
        </p:txBody>
      </p:sp>
      <p:sp>
        <p:nvSpPr>
          <p:cNvPr id="4" name="Rounded Rectangle 3"/>
          <p:cNvSpPr/>
          <p:nvPr/>
        </p:nvSpPr>
        <p:spPr bwMode="auto">
          <a:xfrm>
            <a:off x="1008529" y="1854776"/>
            <a:ext cx="10475259" cy="4524315"/>
          </a:xfrm>
          <a:prstGeom prst="roundRect">
            <a:avLst>
              <a:gd name="adj" fmla="val 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defTabSz="457200"/>
            <a:r>
              <a:rPr lang="en-US" dirty="0">
                <a:solidFill>
                  <a:srgbClr val="0000FF"/>
                </a:solidFill>
                <a:latin typeface="Consolas" pitchFamily="49" charset="0"/>
              </a:rPr>
              <a:t>public abstract class </a:t>
            </a:r>
            <a:r>
              <a:rPr lang="en-US" b="1" dirty="0">
                <a:solidFill>
                  <a:srgbClr val="0000FF"/>
                </a:solidFill>
                <a:latin typeface="Consolas" pitchFamily="49" charset="0"/>
              </a:rPr>
              <a:t>Shape : </a:t>
            </a:r>
            <a:r>
              <a:rPr lang="en-US" b="1" dirty="0" err="1">
                <a:solidFill>
                  <a:srgbClr val="0000FF"/>
                </a:solidFill>
                <a:latin typeface="Consolas" pitchFamily="49" charset="0"/>
              </a:rPr>
              <a:t>FrameworkElement</a:t>
            </a:r>
            <a:r>
              <a:rPr lang="en-US" b="1" dirty="0">
                <a:solidFill>
                  <a:srgbClr val="0000FF"/>
                </a:solidFill>
                <a:latin typeface="Consolas" pitchFamily="49" charset="0"/>
              </a:rPr>
              <a:t> </a:t>
            </a:r>
            <a:r>
              <a:rPr lang="en-US" b="1" dirty="0">
                <a:solidFill>
                  <a:schemeClr val="tx1">
                    <a:lumMod val="95000"/>
                    <a:lumOff val="5000"/>
                  </a:schemeClr>
                </a:solidFill>
                <a:latin typeface="Consolas" pitchFamily="49" charset="0"/>
              </a:rPr>
              <a:t>{</a:t>
            </a:r>
          </a:p>
          <a:p>
            <a:pPr defTabSz="457200"/>
            <a:r>
              <a:rPr lang="en-US" dirty="0">
                <a:solidFill>
                  <a:srgbClr val="0000FF"/>
                </a:solidFill>
                <a:latin typeface="Consolas" pitchFamily="49" charset="0"/>
              </a:rPr>
              <a:t>	public static </a:t>
            </a:r>
            <a:r>
              <a:rPr lang="en-US" dirty="0" err="1">
                <a:solidFill>
                  <a:srgbClr val="0000FF"/>
                </a:solidFill>
                <a:latin typeface="Consolas" pitchFamily="49" charset="0"/>
              </a:rPr>
              <a:t>readonly</a:t>
            </a:r>
            <a:r>
              <a:rPr lang="en-US" dirty="0">
                <a:solidFill>
                  <a:srgbClr val="0000FF"/>
                </a:solidFill>
                <a:latin typeface="Consolas" pitchFamily="49" charset="0"/>
              </a:rPr>
              <a:t> </a:t>
            </a:r>
            <a:r>
              <a:rPr lang="en-US" b="1" dirty="0" err="1">
                <a:solidFill>
                  <a:srgbClr val="0000FF"/>
                </a:solidFill>
                <a:latin typeface="Consolas" pitchFamily="49" charset="0"/>
              </a:rPr>
              <a:t>DependencyProperty</a:t>
            </a:r>
            <a:r>
              <a:rPr lang="en-US" b="1" dirty="0">
                <a:solidFill>
                  <a:srgbClr val="0000FF"/>
                </a:solidFill>
                <a:latin typeface="Consolas" pitchFamily="49" charset="0"/>
              </a:rPr>
              <a:t> </a:t>
            </a:r>
            <a:r>
              <a:rPr lang="en-US" b="1" dirty="0" err="1">
                <a:solidFill>
                  <a:srgbClr val="020002"/>
                </a:solidFill>
                <a:latin typeface="Consolas" pitchFamily="49" charset="0"/>
              </a:rPr>
              <a:t>FillProperty</a:t>
            </a:r>
            <a:r>
              <a:rPr lang="en-US" b="1" dirty="0">
                <a:solidFill>
                  <a:srgbClr val="020002"/>
                </a:solidFill>
                <a:latin typeface="Consolas" pitchFamily="49" charset="0"/>
              </a:rPr>
              <a:t> =</a:t>
            </a:r>
          </a:p>
          <a:p>
            <a:pPr defTabSz="457200"/>
            <a:r>
              <a:rPr lang="en-US" b="1" dirty="0">
                <a:solidFill>
                  <a:srgbClr val="0000FF"/>
                </a:solidFill>
                <a:latin typeface="Consolas" pitchFamily="49" charset="0"/>
              </a:rPr>
              <a:t>		</a:t>
            </a:r>
            <a:r>
              <a:rPr lang="en-US" b="1" dirty="0" err="1">
                <a:solidFill>
                  <a:srgbClr val="0000FF"/>
                </a:solidFill>
                <a:latin typeface="Consolas" pitchFamily="49" charset="0"/>
              </a:rPr>
              <a:t>DependencyProperty.</a:t>
            </a:r>
            <a:r>
              <a:rPr lang="en-US" b="1" dirty="0" err="1">
                <a:solidFill>
                  <a:srgbClr val="020002"/>
                </a:solidFill>
                <a:latin typeface="Consolas" pitchFamily="49" charset="0"/>
              </a:rPr>
              <a:t>Register</a:t>
            </a:r>
            <a:r>
              <a:rPr lang="en-US" b="1" dirty="0">
                <a:solidFill>
                  <a:schemeClr val="tx1">
                    <a:lumMod val="95000"/>
                    <a:lumOff val="5000"/>
                  </a:schemeClr>
                </a:solidFill>
                <a:latin typeface="Consolas" pitchFamily="49" charset="0"/>
              </a:rPr>
              <a:t>(</a:t>
            </a:r>
            <a:r>
              <a:rPr lang="en-US" b="1" dirty="0">
                <a:solidFill>
                  <a:srgbClr val="C00000"/>
                </a:solidFill>
                <a:latin typeface="Consolas" pitchFamily="49" charset="0"/>
              </a:rPr>
              <a:t>"Fill"</a:t>
            </a:r>
            <a:r>
              <a:rPr lang="en-US" b="1" dirty="0">
                <a:solidFill>
                  <a:srgbClr val="A31515"/>
                </a:solidFill>
                <a:latin typeface="Consolas" pitchFamily="49" charset="0"/>
              </a:rPr>
              <a:t>, </a:t>
            </a:r>
            <a:r>
              <a:rPr lang="en-US" b="1" dirty="0" err="1">
                <a:solidFill>
                  <a:srgbClr val="0000FF"/>
                </a:solidFill>
                <a:latin typeface="Consolas" pitchFamily="49" charset="0"/>
              </a:rPr>
              <a:t>typeof</a:t>
            </a:r>
            <a:r>
              <a:rPr lang="en-US" b="1" dirty="0">
                <a:solidFill>
                  <a:srgbClr val="0000FF"/>
                </a:solidFill>
                <a:latin typeface="Consolas" pitchFamily="49" charset="0"/>
              </a:rPr>
              <a:t>(Brush), </a:t>
            </a:r>
            <a:r>
              <a:rPr lang="en-US" b="1" dirty="0" err="1">
                <a:solidFill>
                  <a:srgbClr val="0000FF"/>
                </a:solidFill>
                <a:latin typeface="Consolas" pitchFamily="49" charset="0"/>
              </a:rPr>
              <a:t>typeof</a:t>
            </a:r>
            <a:r>
              <a:rPr lang="en-US" b="1" dirty="0">
                <a:solidFill>
                  <a:srgbClr val="0000FF"/>
                </a:solidFill>
                <a:latin typeface="Consolas" pitchFamily="49" charset="0"/>
              </a:rPr>
              <a:t>(Shape), new </a:t>
            </a:r>
          </a:p>
          <a:p>
            <a:pPr defTabSz="457200"/>
            <a:r>
              <a:rPr lang="en-US" b="1" dirty="0">
                <a:solidFill>
                  <a:srgbClr val="0000FF"/>
                </a:solidFill>
                <a:latin typeface="Consolas" pitchFamily="49" charset="0"/>
              </a:rPr>
              <a:t>		</a:t>
            </a:r>
            <a:r>
              <a:rPr lang="en-US" b="1" dirty="0" err="1">
                <a:solidFill>
                  <a:srgbClr val="0000FF"/>
                </a:solidFill>
                <a:latin typeface="Consolas" pitchFamily="49" charset="0"/>
              </a:rPr>
              <a:t>FrameworkPropertyMetadata</a:t>
            </a:r>
            <a:r>
              <a:rPr lang="en-US" b="1" dirty="0">
                <a:solidFill>
                  <a:schemeClr val="tx1">
                    <a:lumMod val="95000"/>
                    <a:lumOff val="5000"/>
                  </a:schemeClr>
                </a:solidFill>
                <a:latin typeface="Consolas" pitchFamily="49" charset="0"/>
              </a:rPr>
              <a:t>(</a:t>
            </a:r>
            <a:r>
              <a:rPr lang="en-US" b="1" dirty="0">
                <a:solidFill>
                  <a:srgbClr val="0000FF"/>
                </a:solidFill>
                <a:latin typeface="Consolas" pitchFamily="49" charset="0"/>
              </a:rPr>
              <a:t>null, </a:t>
            </a:r>
          </a:p>
          <a:p>
            <a:pPr defTabSz="457200"/>
            <a:r>
              <a:rPr lang="en-US" b="1" dirty="0">
                <a:solidFill>
                  <a:srgbClr val="0000FF"/>
                </a:solidFill>
                <a:latin typeface="Consolas" pitchFamily="49" charset="0"/>
              </a:rPr>
              <a:t>		</a:t>
            </a:r>
            <a:r>
              <a:rPr lang="en-US" b="1" dirty="0" err="1">
                <a:solidFill>
                  <a:srgbClr val="800080"/>
                </a:solidFill>
                <a:latin typeface="Consolas" pitchFamily="49" charset="0"/>
              </a:rPr>
              <a:t>FrameworkPropertyMetadataOptions.</a:t>
            </a:r>
            <a:r>
              <a:rPr lang="en-US" b="1" dirty="0" err="1">
                <a:solidFill>
                  <a:srgbClr val="020002"/>
                </a:solidFill>
                <a:latin typeface="Consolas" pitchFamily="49" charset="0"/>
              </a:rPr>
              <a:t>SubPropertiesDoNotAffectRender</a:t>
            </a:r>
            <a:r>
              <a:rPr lang="en-US" b="1" dirty="0">
                <a:solidFill>
                  <a:srgbClr val="020002"/>
                </a:solidFill>
                <a:latin typeface="Consolas" pitchFamily="49" charset="0"/>
              </a:rPr>
              <a:t> | </a:t>
            </a:r>
          </a:p>
          <a:p>
            <a:pPr defTabSz="457200"/>
            <a:r>
              <a:rPr lang="en-US" b="1" dirty="0">
                <a:solidFill>
                  <a:srgbClr val="020002"/>
                </a:solidFill>
                <a:latin typeface="Consolas" pitchFamily="49" charset="0"/>
              </a:rPr>
              <a:t>		</a:t>
            </a:r>
            <a:r>
              <a:rPr lang="en-US" b="1" dirty="0" err="1">
                <a:solidFill>
                  <a:srgbClr val="800080"/>
                </a:solidFill>
                <a:latin typeface="Consolas" pitchFamily="49" charset="0"/>
              </a:rPr>
              <a:t>FrameworkPropertyMetadataOptions.</a:t>
            </a:r>
            <a:r>
              <a:rPr lang="en-US" b="1" dirty="0" err="1">
                <a:solidFill>
                  <a:srgbClr val="020002"/>
                </a:solidFill>
                <a:latin typeface="Consolas" pitchFamily="49" charset="0"/>
              </a:rPr>
              <a:t>AffectsRender</a:t>
            </a:r>
            <a:r>
              <a:rPr lang="en-US" b="1" dirty="0">
                <a:solidFill>
                  <a:srgbClr val="020002"/>
                </a:solidFill>
                <a:latin typeface="Consolas" pitchFamily="49" charset="0"/>
              </a:rPr>
              <a:t>));</a:t>
            </a:r>
          </a:p>
          <a:p>
            <a:pPr defTabSz="457200"/>
            <a:endParaRPr lang="en-US" dirty="0">
              <a:solidFill>
                <a:srgbClr val="020002"/>
              </a:solidFill>
              <a:latin typeface="Consolas" pitchFamily="49" charset="0"/>
            </a:endParaRPr>
          </a:p>
          <a:p>
            <a:pPr defTabSz="457200"/>
            <a:r>
              <a:rPr lang="en-US" dirty="0">
                <a:latin typeface="Consolas" pitchFamily="49" charset="0"/>
              </a:rPr>
              <a:t>	</a:t>
            </a:r>
            <a:r>
              <a:rPr lang="en-US" dirty="0">
                <a:solidFill>
                  <a:srgbClr val="0000FF"/>
                </a:solidFill>
                <a:latin typeface="Consolas" pitchFamily="49" charset="0"/>
              </a:rPr>
              <a:t>public </a:t>
            </a:r>
            <a:r>
              <a:rPr lang="en-US" b="1" dirty="0">
                <a:solidFill>
                  <a:srgbClr val="0000FF"/>
                </a:solidFill>
                <a:latin typeface="Consolas" pitchFamily="49" charset="0"/>
              </a:rPr>
              <a:t>Brush </a:t>
            </a:r>
            <a:r>
              <a:rPr lang="en-US" b="1" dirty="0">
                <a:solidFill>
                  <a:srgbClr val="020002"/>
                </a:solidFill>
                <a:latin typeface="Consolas" pitchFamily="49" charset="0"/>
              </a:rPr>
              <a:t>Fill {</a:t>
            </a:r>
          </a:p>
          <a:p>
            <a:pPr defTabSz="457200"/>
            <a:r>
              <a:rPr lang="en-US" dirty="0">
                <a:solidFill>
                  <a:srgbClr val="020002"/>
                </a:solidFill>
                <a:latin typeface="Consolas" pitchFamily="49" charset="0"/>
              </a:rPr>
              <a:t>		</a:t>
            </a:r>
            <a:r>
              <a:rPr lang="en-US" dirty="0">
                <a:solidFill>
                  <a:srgbClr val="0000FF"/>
                </a:solidFill>
                <a:latin typeface="Consolas" pitchFamily="49" charset="0"/>
              </a:rPr>
              <a:t>get </a:t>
            </a:r>
            <a:r>
              <a:rPr lang="en-US" b="1" dirty="0">
                <a:solidFill>
                  <a:srgbClr val="020002"/>
                </a:solidFill>
                <a:latin typeface="Consolas" pitchFamily="49" charset="0"/>
              </a:rPr>
              <a:t>{</a:t>
            </a:r>
          </a:p>
          <a:p>
            <a:pPr defTabSz="457200"/>
            <a:r>
              <a:rPr lang="en-US" dirty="0">
                <a:solidFill>
                  <a:srgbClr val="0000FF"/>
                </a:solidFill>
                <a:latin typeface="Consolas" pitchFamily="49" charset="0"/>
              </a:rPr>
              <a:t>			return </a:t>
            </a:r>
            <a:r>
              <a:rPr lang="en-US" b="1" dirty="0">
                <a:solidFill>
                  <a:schemeClr val="tx1">
                    <a:lumMod val="95000"/>
                    <a:lumOff val="5000"/>
                  </a:schemeClr>
                </a:solidFill>
                <a:latin typeface="Consolas" pitchFamily="49" charset="0"/>
              </a:rPr>
              <a:t>(</a:t>
            </a:r>
            <a:r>
              <a:rPr lang="en-US" b="1" dirty="0">
                <a:solidFill>
                  <a:srgbClr val="0000FF"/>
                </a:solidFill>
                <a:latin typeface="Consolas" pitchFamily="49" charset="0"/>
              </a:rPr>
              <a:t>Brush</a:t>
            </a:r>
            <a:r>
              <a:rPr lang="en-US" b="1" dirty="0">
                <a:solidFill>
                  <a:schemeClr val="tx1">
                    <a:lumMod val="95000"/>
                    <a:lumOff val="5000"/>
                  </a:schemeClr>
                </a:solidFill>
                <a:latin typeface="Consolas" pitchFamily="49" charset="0"/>
              </a:rPr>
              <a:t>)</a:t>
            </a:r>
            <a:r>
              <a:rPr lang="en-US" dirty="0" err="1">
                <a:solidFill>
                  <a:srgbClr val="0000FF"/>
                </a:solidFill>
                <a:latin typeface="Consolas" pitchFamily="49" charset="0"/>
              </a:rPr>
              <a:t>base.</a:t>
            </a:r>
            <a:r>
              <a:rPr lang="en-US" dirty="0" err="1">
                <a:solidFill>
                  <a:srgbClr val="020002"/>
                </a:solidFill>
                <a:latin typeface="Consolas" pitchFamily="49" charset="0"/>
              </a:rPr>
              <a:t>GetValue</a:t>
            </a:r>
            <a:r>
              <a:rPr lang="en-US" dirty="0">
                <a:solidFill>
                  <a:srgbClr val="020002"/>
                </a:solidFill>
                <a:latin typeface="Consolas" pitchFamily="49" charset="0"/>
              </a:rPr>
              <a:t>(</a:t>
            </a:r>
            <a:r>
              <a:rPr lang="en-US" dirty="0" err="1">
                <a:solidFill>
                  <a:srgbClr val="020002"/>
                </a:solidFill>
                <a:latin typeface="Consolas" pitchFamily="49" charset="0"/>
              </a:rPr>
              <a:t>FillProperty</a:t>
            </a:r>
            <a:r>
              <a:rPr lang="en-US" dirty="0">
                <a:solidFill>
                  <a:srgbClr val="020002"/>
                </a:solidFill>
                <a:latin typeface="Consolas" pitchFamily="49" charset="0"/>
              </a:rPr>
              <a:t>);</a:t>
            </a:r>
          </a:p>
          <a:p>
            <a:pPr defTabSz="457200"/>
            <a:r>
              <a:rPr lang="en-US" dirty="0">
                <a:solidFill>
                  <a:srgbClr val="020002"/>
                </a:solidFill>
                <a:latin typeface="Consolas" pitchFamily="49" charset="0"/>
              </a:rPr>
              <a:t>		}</a:t>
            </a:r>
          </a:p>
          <a:p>
            <a:pPr defTabSz="457200"/>
            <a:r>
              <a:rPr lang="en-US" dirty="0">
                <a:solidFill>
                  <a:srgbClr val="020002"/>
                </a:solidFill>
                <a:latin typeface="Consolas" pitchFamily="49" charset="0"/>
              </a:rPr>
              <a:t>		</a:t>
            </a:r>
            <a:r>
              <a:rPr lang="en-US" dirty="0">
                <a:solidFill>
                  <a:srgbClr val="0000FF"/>
                </a:solidFill>
                <a:latin typeface="Consolas" pitchFamily="49" charset="0"/>
              </a:rPr>
              <a:t>set </a:t>
            </a:r>
            <a:r>
              <a:rPr lang="en-US" b="1" dirty="0">
                <a:solidFill>
                  <a:srgbClr val="020002"/>
                </a:solidFill>
                <a:latin typeface="Consolas" pitchFamily="49" charset="0"/>
              </a:rPr>
              <a:t>{</a:t>
            </a:r>
          </a:p>
          <a:p>
            <a:pPr defTabSz="457200"/>
            <a:r>
              <a:rPr lang="en-US" dirty="0">
                <a:solidFill>
                  <a:srgbClr val="0000FF"/>
                </a:solidFill>
                <a:latin typeface="Consolas" pitchFamily="49" charset="0"/>
              </a:rPr>
              <a:t>			</a:t>
            </a:r>
            <a:r>
              <a:rPr lang="en-US" dirty="0" err="1">
                <a:solidFill>
                  <a:srgbClr val="0000FF"/>
                </a:solidFill>
                <a:latin typeface="Consolas" pitchFamily="49" charset="0"/>
              </a:rPr>
              <a:t>base.</a:t>
            </a:r>
            <a:r>
              <a:rPr lang="en-US" dirty="0" err="1">
                <a:solidFill>
                  <a:srgbClr val="020002"/>
                </a:solidFill>
                <a:latin typeface="Consolas" pitchFamily="49" charset="0"/>
              </a:rPr>
              <a:t>SetValue</a:t>
            </a:r>
            <a:r>
              <a:rPr lang="en-US" dirty="0">
                <a:solidFill>
                  <a:srgbClr val="020002"/>
                </a:solidFill>
                <a:latin typeface="Consolas" pitchFamily="49" charset="0"/>
              </a:rPr>
              <a:t>(</a:t>
            </a:r>
            <a:r>
              <a:rPr lang="en-US" dirty="0" err="1">
                <a:solidFill>
                  <a:srgbClr val="020002"/>
                </a:solidFill>
                <a:latin typeface="Consolas" pitchFamily="49" charset="0"/>
              </a:rPr>
              <a:t>FillProperty</a:t>
            </a:r>
            <a:r>
              <a:rPr lang="en-US" dirty="0">
                <a:solidFill>
                  <a:srgbClr val="020002"/>
                </a:solidFill>
                <a:latin typeface="Consolas" pitchFamily="49" charset="0"/>
              </a:rPr>
              <a:t>, </a:t>
            </a:r>
            <a:r>
              <a:rPr lang="en-US" dirty="0">
                <a:solidFill>
                  <a:srgbClr val="0000FF"/>
                </a:solidFill>
                <a:latin typeface="Consolas" pitchFamily="49" charset="0"/>
              </a:rPr>
              <a:t>value</a:t>
            </a:r>
            <a:r>
              <a:rPr lang="en-US" b="1" dirty="0">
                <a:solidFill>
                  <a:schemeClr val="tx1">
                    <a:lumMod val="95000"/>
                    <a:lumOff val="5000"/>
                  </a:schemeClr>
                </a:solidFill>
                <a:latin typeface="Consolas" pitchFamily="49" charset="0"/>
              </a:rPr>
              <a:t>);</a:t>
            </a:r>
          </a:p>
          <a:p>
            <a:pPr defTabSz="457200"/>
            <a:r>
              <a:rPr lang="en-US" dirty="0">
                <a:solidFill>
                  <a:srgbClr val="0000FF"/>
                </a:solidFill>
                <a:latin typeface="Consolas" pitchFamily="49" charset="0"/>
              </a:rPr>
              <a:t>		</a:t>
            </a:r>
            <a:r>
              <a:rPr lang="en-US" b="1" dirty="0">
                <a:solidFill>
                  <a:srgbClr val="020002"/>
                </a:solidFill>
                <a:latin typeface="Consolas" pitchFamily="49" charset="0"/>
              </a:rPr>
              <a:t>}</a:t>
            </a:r>
          </a:p>
          <a:p>
            <a:pPr defTabSz="457200"/>
            <a:r>
              <a:rPr lang="en-US" dirty="0">
                <a:solidFill>
                  <a:srgbClr val="0000FF"/>
                </a:solidFill>
                <a:latin typeface="Consolas" pitchFamily="49" charset="0"/>
              </a:rPr>
              <a:t>	</a:t>
            </a:r>
            <a:r>
              <a:rPr lang="en-US" b="1" dirty="0">
                <a:solidFill>
                  <a:srgbClr val="020002"/>
                </a:solidFill>
                <a:latin typeface="Consolas" pitchFamily="49" charset="0"/>
              </a:rPr>
              <a:t>}</a:t>
            </a:r>
          </a:p>
          <a:p>
            <a:pPr defTabSz="457200"/>
            <a:r>
              <a:rPr lang="en-US" b="1" dirty="0" smtClean="0">
                <a:solidFill>
                  <a:schemeClr val="tx1">
                    <a:lumMod val="95000"/>
                    <a:lumOff val="5000"/>
                  </a:schemeClr>
                </a:solidFill>
                <a:latin typeface="Consolas" pitchFamily="49" charset="0"/>
              </a:rPr>
              <a:t>}</a:t>
            </a:r>
            <a:endParaRPr lang="en-US" b="1" dirty="0">
              <a:solidFill>
                <a:schemeClr val="tx1">
                  <a:lumMod val="95000"/>
                  <a:lumOff val="5000"/>
                </a:schemeClr>
              </a:solidFill>
              <a:latin typeface="Consolas" pitchFamily="49" charset="0"/>
            </a:endParaRPr>
          </a:p>
        </p:txBody>
      </p:sp>
      <p:sp>
        <p:nvSpPr>
          <p:cNvPr id="5" name="Rectangle 4"/>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097142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Property Precedence</a:t>
            </a:r>
            <a:endParaRPr lang="he-IL" dirty="0"/>
          </a:p>
        </p:txBody>
      </p:sp>
      <p:sp>
        <p:nvSpPr>
          <p:cNvPr id="3" name="Content Placeholder 2"/>
          <p:cNvSpPr>
            <a:spLocks noGrp="1"/>
          </p:cNvSpPr>
          <p:nvPr>
            <p:ph idx="1"/>
          </p:nvPr>
        </p:nvSpPr>
        <p:spPr/>
        <p:txBody>
          <a:bodyPr>
            <a:normAutofit fontScale="92500" lnSpcReduction="20000"/>
          </a:bodyPr>
          <a:lstStyle/>
          <a:p>
            <a:r>
              <a:rPr lang="en-US" dirty="0"/>
              <a:t>Property value coercion</a:t>
            </a:r>
          </a:p>
          <a:p>
            <a:r>
              <a:rPr lang="en-US" dirty="0"/>
              <a:t>Animation</a:t>
            </a:r>
          </a:p>
          <a:p>
            <a:r>
              <a:rPr lang="en-US" dirty="0"/>
              <a:t>Local value (also resource or data binding)</a:t>
            </a:r>
          </a:p>
          <a:p>
            <a:r>
              <a:rPr lang="en-US" dirty="0" err="1"/>
              <a:t>TemplatedParent</a:t>
            </a:r>
            <a:r>
              <a:rPr lang="en-US" dirty="0"/>
              <a:t> template properties</a:t>
            </a:r>
          </a:p>
          <a:p>
            <a:pPr lvl="1"/>
            <a:r>
              <a:rPr lang="en-US" dirty="0"/>
              <a:t>Triggers override property setters</a:t>
            </a:r>
          </a:p>
          <a:p>
            <a:r>
              <a:rPr lang="en-US" dirty="0"/>
              <a:t>Implicit style</a:t>
            </a:r>
          </a:p>
          <a:p>
            <a:r>
              <a:rPr lang="en-US" dirty="0"/>
              <a:t>Style triggers</a:t>
            </a:r>
          </a:p>
          <a:p>
            <a:r>
              <a:rPr lang="en-US" dirty="0"/>
              <a:t>Template triggers</a:t>
            </a:r>
          </a:p>
          <a:p>
            <a:r>
              <a:rPr lang="en-US" dirty="0"/>
              <a:t>Style setters</a:t>
            </a:r>
          </a:p>
          <a:p>
            <a:r>
              <a:rPr lang="en-US" dirty="0"/>
              <a:t>Default (theme) style</a:t>
            </a:r>
          </a:p>
          <a:p>
            <a:pPr lvl="1"/>
            <a:r>
              <a:rPr lang="en-US" dirty="0"/>
              <a:t>Triggers in the theme style override setters</a:t>
            </a:r>
          </a:p>
          <a:p>
            <a:r>
              <a:rPr lang="en-US" dirty="0"/>
              <a:t>Inheritance</a:t>
            </a:r>
          </a:p>
          <a:p>
            <a:r>
              <a:rPr lang="en-US" dirty="0"/>
              <a:t>Default value from property metadata</a:t>
            </a:r>
          </a:p>
          <a:p>
            <a:pPr lvl="1"/>
            <a:endParaRPr lang="en-US" dirty="0"/>
          </a:p>
          <a:p>
            <a:pPr lvl="1"/>
            <a:endParaRPr lang="en-US" dirty="0"/>
          </a:p>
          <a:p>
            <a:endParaRPr lang="he-IL" dirty="0"/>
          </a:p>
        </p:txBody>
      </p:sp>
      <p:sp>
        <p:nvSpPr>
          <p:cNvPr id="4" name="Striped Right Arrow 3"/>
          <p:cNvSpPr/>
          <p:nvPr/>
        </p:nvSpPr>
        <p:spPr>
          <a:xfrm rot="16200000">
            <a:off x="7239000" y="3162300"/>
            <a:ext cx="3886200" cy="609600"/>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Segoe Condensed"/>
            </a:endParaRPr>
          </a:p>
        </p:txBody>
      </p:sp>
      <p:sp>
        <p:nvSpPr>
          <p:cNvPr id="5" name="TextBox 4"/>
          <p:cNvSpPr txBox="1"/>
          <p:nvPr/>
        </p:nvSpPr>
        <p:spPr>
          <a:xfrm>
            <a:off x="8877301" y="1066800"/>
            <a:ext cx="697627" cy="369332"/>
          </a:xfrm>
          <a:prstGeom prst="rect">
            <a:avLst/>
          </a:prstGeom>
          <a:noFill/>
        </p:spPr>
        <p:txBody>
          <a:bodyPr wrap="none" rtlCol="0">
            <a:spAutoFit/>
          </a:bodyPr>
          <a:lstStyle/>
          <a:p>
            <a:r>
              <a:rPr lang="en-US" b="1" dirty="0">
                <a:latin typeface="Segoe Condensed"/>
              </a:rPr>
              <a:t>High</a:t>
            </a:r>
          </a:p>
        </p:txBody>
      </p:sp>
      <p:sp>
        <p:nvSpPr>
          <p:cNvPr id="6" name="TextBox 5"/>
          <p:cNvSpPr txBox="1"/>
          <p:nvPr/>
        </p:nvSpPr>
        <p:spPr>
          <a:xfrm>
            <a:off x="8913077" y="5486400"/>
            <a:ext cx="646331" cy="369332"/>
          </a:xfrm>
          <a:prstGeom prst="rect">
            <a:avLst/>
          </a:prstGeom>
          <a:noFill/>
        </p:spPr>
        <p:txBody>
          <a:bodyPr wrap="none" rtlCol="0">
            <a:spAutoFit/>
          </a:bodyPr>
          <a:lstStyle/>
          <a:p>
            <a:r>
              <a:rPr lang="en-US" b="1" dirty="0">
                <a:latin typeface="Segoe Condensed"/>
              </a:rPr>
              <a:t>Low</a:t>
            </a:r>
          </a:p>
        </p:txBody>
      </p:sp>
      <p:sp>
        <p:nvSpPr>
          <p:cNvPr id="7" name="Rectangle 6"/>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69365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smtClean="0"/>
              <a:t>Quality Attributes (*</a:t>
            </a:r>
            <a:r>
              <a:rPr lang="en-US" dirty="0" err="1" smtClean="0"/>
              <a:t>Ilities</a:t>
            </a:r>
            <a:r>
              <a:rPr lang="en-US" dirty="0" smtClean="0"/>
              <a:t> )</a:t>
            </a:r>
            <a:endParaRPr lang="he-IL" dirty="0"/>
          </a:p>
        </p:txBody>
      </p:sp>
      <p:sp>
        <p:nvSpPr>
          <p:cNvPr id="4" name="Content Placeholder 3"/>
          <p:cNvSpPr>
            <a:spLocks noGrp="1"/>
          </p:cNvSpPr>
          <p:nvPr>
            <p:ph sz="half" idx="1"/>
          </p:nvPr>
        </p:nvSpPr>
        <p:spPr/>
        <p:txBody>
          <a:bodyPr/>
          <a:lstStyle/>
          <a:p>
            <a:r>
              <a:rPr lang="en-US" dirty="0"/>
              <a:t>Stability</a:t>
            </a:r>
          </a:p>
          <a:p>
            <a:r>
              <a:rPr lang="en-US" dirty="0"/>
              <a:t>Backward compatibility</a:t>
            </a:r>
          </a:p>
          <a:p>
            <a:r>
              <a:rPr lang="en-US" dirty="0"/>
              <a:t>Extensibility</a:t>
            </a:r>
          </a:p>
          <a:p>
            <a:r>
              <a:rPr lang="en-US" dirty="0"/>
              <a:t>Reliability</a:t>
            </a:r>
          </a:p>
          <a:p>
            <a:r>
              <a:rPr lang="en-US" dirty="0"/>
              <a:t>Maintainability</a:t>
            </a:r>
          </a:p>
          <a:p>
            <a:r>
              <a:rPr lang="en-US" dirty="0"/>
              <a:t>Availability</a:t>
            </a:r>
          </a:p>
          <a:p>
            <a:r>
              <a:rPr lang="en-US" dirty="0"/>
              <a:t>Security</a:t>
            </a:r>
          </a:p>
          <a:p>
            <a:r>
              <a:rPr lang="en-US" dirty="0"/>
              <a:t>Usability</a:t>
            </a:r>
          </a:p>
          <a:p>
            <a:r>
              <a:rPr lang="en-US" dirty="0"/>
              <a:t>Auditability</a:t>
            </a:r>
            <a:endParaRPr lang="he-IL" dirty="0"/>
          </a:p>
          <a:p>
            <a:endParaRPr lang="he-IL" dirty="0"/>
          </a:p>
          <a:p>
            <a:endParaRPr lang="he-IL" dirty="0"/>
          </a:p>
        </p:txBody>
      </p:sp>
      <p:sp>
        <p:nvSpPr>
          <p:cNvPr id="5" name="Content Placeholder 4"/>
          <p:cNvSpPr>
            <a:spLocks noGrp="1"/>
          </p:cNvSpPr>
          <p:nvPr>
            <p:ph sz="half" idx="2"/>
          </p:nvPr>
        </p:nvSpPr>
        <p:spPr/>
        <p:txBody>
          <a:bodyPr/>
          <a:lstStyle/>
          <a:p>
            <a:r>
              <a:rPr lang="en-US" dirty="0"/>
              <a:t>Scalability</a:t>
            </a:r>
          </a:p>
          <a:p>
            <a:r>
              <a:rPr lang="en-US" dirty="0"/>
              <a:t>Testability</a:t>
            </a:r>
          </a:p>
          <a:p>
            <a:r>
              <a:rPr lang="en-US" dirty="0"/>
              <a:t>Composability</a:t>
            </a:r>
          </a:p>
          <a:p>
            <a:r>
              <a:rPr lang="en-US" dirty="0"/>
              <a:t>Demonstrability</a:t>
            </a:r>
          </a:p>
          <a:p>
            <a:r>
              <a:rPr lang="en-US" dirty="0" err="1"/>
              <a:t>Deployability</a:t>
            </a:r>
            <a:endParaRPr lang="en-US" dirty="0"/>
          </a:p>
          <a:p>
            <a:r>
              <a:rPr lang="en-US" dirty="0"/>
              <a:t>Efficiency</a:t>
            </a:r>
          </a:p>
          <a:p>
            <a:r>
              <a:rPr lang="en-US" dirty="0"/>
              <a:t>Learnability</a:t>
            </a:r>
          </a:p>
          <a:p>
            <a:r>
              <a:rPr lang="en-US" dirty="0"/>
              <a:t>Manageability</a:t>
            </a:r>
          </a:p>
          <a:p>
            <a:r>
              <a:rPr lang="en-US" dirty="0" smtClean="0"/>
              <a:t>Operability</a:t>
            </a:r>
            <a:endParaRPr lang="en-US" dirty="0"/>
          </a:p>
        </p:txBody>
      </p:sp>
    </p:spTree>
    <p:extLst>
      <p:ext uri="{BB962C8B-B14F-4D97-AF65-F5344CB8AC3E}">
        <p14:creationId xmlns:p14="http://schemas.microsoft.com/office/powerpoint/2010/main" val="13313632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Attached Properties</a:t>
            </a:r>
            <a:endParaRPr lang="he-IL" dirty="0"/>
          </a:p>
        </p:txBody>
      </p:sp>
      <p:sp>
        <p:nvSpPr>
          <p:cNvPr id="3" name="Content Placeholder 2"/>
          <p:cNvSpPr>
            <a:spLocks noGrp="1"/>
          </p:cNvSpPr>
          <p:nvPr>
            <p:ph idx="1"/>
          </p:nvPr>
        </p:nvSpPr>
        <p:spPr/>
        <p:txBody>
          <a:bodyPr>
            <a:normAutofit lnSpcReduction="10000"/>
          </a:bodyPr>
          <a:lstStyle/>
          <a:p>
            <a:r>
              <a:rPr lang="en-US" dirty="0"/>
              <a:t>Special kind of dependency properties</a:t>
            </a:r>
          </a:p>
          <a:p>
            <a:r>
              <a:rPr lang="en-US" dirty="0"/>
              <a:t>May be “attached” to objects of different types than the declaring type</a:t>
            </a:r>
          </a:p>
          <a:p>
            <a:pPr lvl="1"/>
            <a:r>
              <a:rPr lang="en-US" dirty="0"/>
              <a:t>Declared with the static </a:t>
            </a:r>
            <a:r>
              <a:rPr lang="en-US" b="1" dirty="0" err="1">
                <a:solidFill>
                  <a:srgbClr val="7030A0"/>
                </a:solidFill>
                <a:latin typeface="Consolas" panose="020B0609020204030204" pitchFamily="49" charset="0"/>
                <a:cs typeface="Consolas" panose="020B0609020204030204" pitchFamily="49" charset="0"/>
              </a:rPr>
              <a:t>DependencyProperty.RegisterAttached</a:t>
            </a:r>
            <a:r>
              <a:rPr lang="en-US" dirty="0"/>
              <a:t> method</a:t>
            </a:r>
            <a:endParaRPr lang="en-US" b="1" dirty="0">
              <a:solidFill>
                <a:srgbClr val="7030A0"/>
              </a:solidFill>
              <a:latin typeface="Consolas" panose="020B0609020204030204" pitchFamily="49" charset="0"/>
              <a:cs typeface="Consolas" panose="020B0609020204030204" pitchFamily="49" charset="0"/>
            </a:endParaRPr>
          </a:p>
          <a:p>
            <a:r>
              <a:rPr lang="en-US" dirty="0"/>
              <a:t>Allows “context” properties</a:t>
            </a:r>
          </a:p>
          <a:p>
            <a:pPr lvl="1"/>
            <a:r>
              <a:rPr lang="en-US" dirty="0"/>
              <a:t>E.g. </a:t>
            </a:r>
            <a:r>
              <a:rPr lang="en-US" b="1" dirty="0" err="1">
                <a:solidFill>
                  <a:schemeClr val="accent3">
                    <a:lumMod val="50000"/>
                  </a:schemeClr>
                </a:solidFill>
                <a:latin typeface="Consolas" panose="020B0609020204030204" pitchFamily="49" charset="0"/>
                <a:cs typeface="Consolas" panose="020B0609020204030204" pitchFamily="49" charset="0"/>
              </a:rPr>
              <a:t>Canvas.Left</a:t>
            </a:r>
            <a:r>
              <a:rPr lang="en-US" dirty="0"/>
              <a:t> for elements that happen to be in a Canvas element</a:t>
            </a:r>
          </a:p>
          <a:p>
            <a:pPr lvl="1"/>
            <a:r>
              <a:rPr lang="en-US" dirty="0"/>
              <a:t>Can be set on any object</a:t>
            </a:r>
          </a:p>
          <a:p>
            <a:r>
              <a:rPr lang="en-US" dirty="0"/>
              <a:t>XAML</a:t>
            </a:r>
          </a:p>
          <a:p>
            <a:pPr lvl="1"/>
            <a:r>
              <a:rPr lang="en-US" dirty="0"/>
              <a:t>An attribute with </a:t>
            </a:r>
            <a:r>
              <a:rPr lang="en-US" b="1" dirty="0" err="1">
                <a:latin typeface="Consolas" panose="020B0609020204030204" pitchFamily="49" charset="0"/>
                <a:cs typeface="Consolas" panose="020B0609020204030204" pitchFamily="49" charset="0"/>
              </a:rPr>
              <a:t>Type.Property</a:t>
            </a:r>
            <a:r>
              <a:rPr lang="en-US" dirty="0"/>
              <a:t> syntax is used</a:t>
            </a:r>
          </a:p>
          <a:p>
            <a:r>
              <a:rPr lang="en-US" dirty="0"/>
              <a:t>In code</a:t>
            </a:r>
          </a:p>
          <a:p>
            <a:pPr lvl="1"/>
            <a:r>
              <a:rPr lang="en-US" dirty="0"/>
              <a:t>The type exposes a </a:t>
            </a:r>
            <a:r>
              <a:rPr lang="en-US" b="1" dirty="0" err="1"/>
              <a:t>Set</a:t>
            </a:r>
            <a:r>
              <a:rPr lang="en-US" dirty="0" err="1"/>
              <a:t>Xxx</a:t>
            </a:r>
            <a:r>
              <a:rPr lang="en-US" dirty="0"/>
              <a:t> and a </a:t>
            </a:r>
            <a:r>
              <a:rPr lang="en-US" b="1" dirty="0" err="1"/>
              <a:t>Get</a:t>
            </a:r>
            <a:r>
              <a:rPr lang="en-US" dirty="0" err="1"/>
              <a:t>Xxx</a:t>
            </a:r>
            <a:r>
              <a:rPr lang="en-US" dirty="0"/>
              <a:t> with the element </a:t>
            </a:r>
            <a:r>
              <a:rPr lang="en-US" dirty="0" smtClean="0"/>
              <a:t>reference</a:t>
            </a:r>
            <a:endParaRPr lang="en-US"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4580926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Attached Properties Example</a:t>
            </a:r>
            <a:endParaRPr lang="he-IL" dirty="0"/>
          </a:p>
        </p:txBody>
      </p:sp>
      <p:sp>
        <p:nvSpPr>
          <p:cNvPr id="3" name="Content Placeholder 2"/>
          <p:cNvSpPr>
            <a:spLocks noGrp="1"/>
          </p:cNvSpPr>
          <p:nvPr>
            <p:ph idx="1"/>
          </p:nvPr>
        </p:nvSpPr>
        <p:spPr/>
        <p:txBody>
          <a:bodyPr/>
          <a:lstStyle/>
          <a:p>
            <a:r>
              <a:rPr lang="en-US" dirty="0" smtClean="0"/>
              <a:t>XAML</a:t>
            </a:r>
          </a:p>
          <a:p>
            <a:endParaRPr lang="en-US" sz="1600" dirty="0"/>
          </a:p>
          <a:p>
            <a:endParaRPr lang="en-US" dirty="0"/>
          </a:p>
          <a:p>
            <a:endParaRPr lang="en-US" dirty="0"/>
          </a:p>
          <a:p>
            <a:endParaRPr lang="en-US" dirty="0"/>
          </a:p>
          <a:p>
            <a:r>
              <a:rPr lang="en-US" dirty="0"/>
              <a:t>Code</a:t>
            </a:r>
          </a:p>
          <a:p>
            <a:endParaRPr lang="he-IL" dirty="0"/>
          </a:p>
        </p:txBody>
      </p:sp>
      <p:sp>
        <p:nvSpPr>
          <p:cNvPr id="4" name="Rectangle 3"/>
          <p:cNvSpPr/>
          <p:nvPr/>
        </p:nvSpPr>
        <p:spPr bwMode="auto">
          <a:xfrm>
            <a:off x="1995714" y="1712687"/>
            <a:ext cx="6400800" cy="119217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rgbClr val="0000FF"/>
                </a:solidFill>
                <a:latin typeface="Consolas" pitchFamily="49" charset="0"/>
              </a:rPr>
              <a:t>&lt;</a:t>
            </a:r>
            <a:r>
              <a:rPr lang="en-US" sz="1400" dirty="0">
                <a:solidFill>
                  <a:srgbClr val="A31515"/>
                </a:solidFill>
                <a:latin typeface="Consolas" pitchFamily="49" charset="0"/>
              </a:rPr>
              <a:t>Canvas</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x</a:t>
            </a:r>
            <a:r>
              <a:rPr lang="en-US" sz="1400" dirty="0">
                <a:solidFill>
                  <a:srgbClr val="0000FF"/>
                </a:solidFill>
                <a:latin typeface="Consolas" pitchFamily="49" charset="0"/>
              </a:rPr>
              <a:t>:</a:t>
            </a:r>
            <a:r>
              <a:rPr lang="en-US" sz="1400" dirty="0">
                <a:solidFill>
                  <a:srgbClr val="FF0000"/>
                </a:solidFill>
                <a:latin typeface="Consolas" pitchFamily="49" charset="0"/>
              </a:rPr>
              <a:t>Name</a:t>
            </a:r>
            <a:r>
              <a:rPr lang="en-US" sz="1400" dirty="0">
                <a:solidFill>
                  <a:srgbClr val="0000FF"/>
                </a:solidFill>
                <a:latin typeface="Consolas" pitchFamily="49" charset="0"/>
              </a:rPr>
              <a:t>="</a:t>
            </a:r>
            <a:r>
              <a:rPr lang="en-US" sz="1400" dirty="0" err="1">
                <a:solidFill>
                  <a:srgbClr val="0000FF"/>
                </a:solidFill>
                <a:latin typeface="Consolas" pitchFamily="49" charset="0"/>
              </a:rPr>
              <a:t>cmdOK</a:t>
            </a:r>
            <a:r>
              <a:rPr lang="en-US" sz="1400" dirty="0">
                <a:solidFill>
                  <a:srgbClr val="0000FF"/>
                </a:solidFill>
                <a:latin typeface="Consolas" pitchFamily="49" charset="0"/>
              </a:rPr>
              <a:t>"</a:t>
            </a:r>
            <a:r>
              <a:rPr lang="en-US" sz="1400" dirty="0">
                <a:solidFill>
                  <a:srgbClr val="FF0000"/>
                </a:solidFill>
                <a:latin typeface="Consolas" pitchFamily="49" charset="0"/>
              </a:rPr>
              <a:t> </a:t>
            </a:r>
            <a:r>
              <a:rPr lang="en-US" sz="1400" b="1" dirty="0" err="1">
                <a:solidFill>
                  <a:srgbClr val="FF0000"/>
                </a:solidFill>
                <a:latin typeface="Consolas" pitchFamily="49" charset="0"/>
              </a:rPr>
              <a:t>Canvas.Left</a:t>
            </a:r>
            <a:r>
              <a:rPr lang="en-US" sz="1400" b="1" dirty="0">
                <a:solidFill>
                  <a:srgbClr val="0000FF"/>
                </a:solidFill>
                <a:latin typeface="Consolas" pitchFamily="49" charset="0"/>
              </a:rPr>
              <a:t>="30"</a:t>
            </a:r>
            <a:r>
              <a:rPr lang="en-US" sz="1400" b="1" dirty="0">
                <a:solidFill>
                  <a:srgbClr val="FF0000"/>
                </a:solidFill>
                <a:latin typeface="Consolas" pitchFamily="49" charset="0"/>
              </a:rPr>
              <a:t> </a:t>
            </a:r>
            <a:r>
              <a:rPr lang="en-US" sz="1400" b="1" dirty="0" err="1">
                <a:solidFill>
                  <a:srgbClr val="FF0000"/>
                </a:solidFill>
                <a:latin typeface="Consolas" pitchFamily="49" charset="0"/>
              </a:rPr>
              <a:t>Canvas.Top</a:t>
            </a:r>
            <a:r>
              <a:rPr lang="en-US" sz="1400" b="1" dirty="0">
                <a:solidFill>
                  <a:srgbClr val="0000FF"/>
                </a:solidFill>
                <a:latin typeface="Consolas" pitchFamily="49" charset="0"/>
              </a:rPr>
              <a:t>="20"</a:t>
            </a:r>
            <a:r>
              <a:rPr lang="en-US" sz="1400" dirty="0">
                <a:solidFill>
                  <a:srgbClr val="0000FF"/>
                </a:solidFill>
                <a:latin typeface="Consolas" pitchFamily="49" charset="0"/>
              </a:rPr>
              <a:t> </a:t>
            </a:r>
          </a:p>
          <a:p>
            <a:r>
              <a:rPr lang="en-US" sz="1400" dirty="0">
                <a:solidFill>
                  <a:srgbClr val="0000FF"/>
                </a:solidFill>
                <a:latin typeface="Consolas" pitchFamily="49" charset="0"/>
              </a:rPr>
              <a:t>            </a:t>
            </a:r>
            <a:r>
              <a:rPr lang="en-US" sz="1400" dirty="0">
                <a:solidFill>
                  <a:srgbClr val="FF0000"/>
                </a:solidFill>
                <a:latin typeface="Consolas" pitchFamily="49" charset="0"/>
              </a:rPr>
              <a:t> Content</a:t>
            </a:r>
            <a:r>
              <a:rPr lang="en-US" sz="1400" dirty="0">
                <a:solidFill>
                  <a:srgbClr val="0000FF"/>
                </a:solidFill>
                <a:latin typeface="Consolas" pitchFamily="49" charset="0"/>
              </a:rPr>
              <a:t>="OK"</a:t>
            </a:r>
            <a:r>
              <a:rPr lang="en-US" sz="1400" dirty="0">
                <a:solidFill>
                  <a:srgbClr val="FF0000"/>
                </a:solidFill>
                <a:latin typeface="Consolas" pitchFamily="49" charset="0"/>
              </a:rPr>
              <a:t> Padding</a:t>
            </a:r>
            <a:r>
              <a:rPr lang="en-US" sz="1400" dirty="0">
                <a:solidFill>
                  <a:srgbClr val="0000FF"/>
                </a:solidFill>
                <a:latin typeface="Consolas" pitchFamily="49" charset="0"/>
              </a:rPr>
              <a:t>="10"</a:t>
            </a:r>
            <a:r>
              <a:rPr lang="en-US" sz="1400" dirty="0">
                <a:solidFill>
                  <a:srgbClr val="FF0000"/>
                </a:solidFill>
                <a:latin typeface="Consolas" pitchFamily="49" charset="0"/>
              </a:rPr>
              <a:t> </a:t>
            </a:r>
            <a:r>
              <a:rPr lang="en-US" sz="1400" dirty="0" err="1">
                <a:solidFill>
                  <a:srgbClr val="FF0000"/>
                </a:solidFill>
                <a:latin typeface="Consolas" pitchFamily="49" charset="0"/>
              </a:rPr>
              <a:t>FontSize</a:t>
            </a:r>
            <a:r>
              <a:rPr lang="en-US" sz="1400" dirty="0">
                <a:solidFill>
                  <a:srgbClr val="0000FF"/>
                </a:solidFill>
                <a:latin typeface="Consolas" pitchFamily="49" charset="0"/>
              </a:rPr>
              <a:t>="26"&gt;</a:t>
            </a:r>
            <a:r>
              <a:rPr lang="en-US" sz="1400" dirty="0">
                <a:solidFill>
                  <a:srgbClr val="A31515"/>
                </a:solidFill>
                <a:latin typeface="Consolas" pitchFamily="49" charset="0"/>
              </a:rPr>
              <a:t>           </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0000FF"/>
                </a:solidFill>
                <a:latin typeface="Consolas" pitchFamily="49" charset="0"/>
              </a:rPr>
              <a:t>&lt;/</a:t>
            </a:r>
            <a:r>
              <a:rPr lang="en-US" sz="1400" dirty="0">
                <a:solidFill>
                  <a:srgbClr val="A31515"/>
                </a:solidFill>
                <a:latin typeface="Consolas" pitchFamily="49" charset="0"/>
              </a:rPr>
              <a:t>Canvas</a:t>
            </a:r>
            <a:r>
              <a:rPr lang="en-US" sz="1400" dirty="0">
                <a:solidFill>
                  <a:srgbClr val="0000FF"/>
                </a:solidFill>
                <a:latin typeface="Consolas" pitchFamily="49" charset="0"/>
              </a:rPr>
              <a:t>&gt;</a:t>
            </a:r>
          </a:p>
        </p:txBody>
      </p:sp>
      <p:sp>
        <p:nvSpPr>
          <p:cNvPr id="5" name="Rectangle 4"/>
          <p:cNvSpPr/>
          <p:nvPr/>
        </p:nvSpPr>
        <p:spPr bwMode="auto">
          <a:xfrm>
            <a:off x="1995714" y="3891260"/>
            <a:ext cx="6400800" cy="5232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b="1" dirty="0" err="1">
                <a:solidFill>
                  <a:srgbClr val="0000FF"/>
                </a:solidFill>
                <a:latin typeface="Consolas" pitchFamily="49" charset="0"/>
              </a:rPr>
              <a:t>Canvas.</a:t>
            </a:r>
            <a:r>
              <a:rPr lang="en-US" sz="1400" b="1" dirty="0" err="1">
                <a:solidFill>
                  <a:srgbClr val="020002"/>
                </a:solidFill>
                <a:latin typeface="Consolas" pitchFamily="49" charset="0"/>
              </a:rPr>
              <a:t>SetLeft</a:t>
            </a:r>
            <a:r>
              <a:rPr lang="en-US" sz="1400" b="1" dirty="0">
                <a:solidFill>
                  <a:srgbClr val="020002"/>
                </a:solidFill>
                <a:latin typeface="Consolas" pitchFamily="49" charset="0"/>
              </a:rPr>
              <a:t>(</a:t>
            </a:r>
            <a:r>
              <a:rPr lang="en-US" sz="1400" b="1" dirty="0" err="1">
                <a:solidFill>
                  <a:srgbClr val="020002"/>
                </a:solidFill>
                <a:latin typeface="Consolas" pitchFamily="49" charset="0"/>
              </a:rPr>
              <a:t>cmdOK</a:t>
            </a:r>
            <a:r>
              <a:rPr lang="en-US" sz="1400" b="1" dirty="0">
                <a:solidFill>
                  <a:srgbClr val="020002"/>
                </a:solidFill>
                <a:latin typeface="Consolas" pitchFamily="49" charset="0"/>
              </a:rPr>
              <a:t>, 30);</a:t>
            </a:r>
          </a:p>
          <a:p>
            <a:r>
              <a:rPr lang="en-US" sz="1400" b="1" dirty="0" err="1">
                <a:solidFill>
                  <a:srgbClr val="0000FF"/>
                </a:solidFill>
                <a:latin typeface="Consolas" pitchFamily="49" charset="0"/>
              </a:rPr>
              <a:t>Canvas.</a:t>
            </a:r>
            <a:r>
              <a:rPr lang="en-US" sz="1400" b="1" dirty="0" err="1">
                <a:solidFill>
                  <a:srgbClr val="020002"/>
                </a:solidFill>
                <a:latin typeface="Consolas" pitchFamily="49" charset="0"/>
              </a:rPr>
              <a:t>SetTop</a:t>
            </a:r>
            <a:r>
              <a:rPr lang="en-US" sz="1400" b="1" dirty="0">
                <a:solidFill>
                  <a:srgbClr val="020002"/>
                </a:solidFill>
                <a:latin typeface="Consolas" pitchFamily="49" charset="0"/>
              </a:rPr>
              <a:t>(</a:t>
            </a:r>
            <a:r>
              <a:rPr lang="en-US" sz="1400" b="1" dirty="0" err="1">
                <a:solidFill>
                  <a:srgbClr val="020002"/>
                </a:solidFill>
                <a:latin typeface="Consolas" pitchFamily="49" charset="0"/>
              </a:rPr>
              <a:t>cmdOK</a:t>
            </a:r>
            <a:r>
              <a:rPr lang="en-US" sz="1400" b="1" dirty="0">
                <a:solidFill>
                  <a:srgbClr val="020002"/>
                </a:solidFill>
                <a:latin typeface="Consolas" pitchFamily="49" charset="0"/>
              </a:rPr>
              <a:t>, 20);</a:t>
            </a:r>
          </a:p>
        </p:txBody>
      </p:sp>
      <p:sp>
        <p:nvSpPr>
          <p:cNvPr id="6" name="Rectangle 5"/>
          <p:cNvSpPr/>
          <p:nvPr/>
        </p:nvSpPr>
        <p:spPr bwMode="auto">
          <a:xfrm>
            <a:off x="1995714" y="5090279"/>
            <a:ext cx="6400800" cy="5232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b="1" dirty="0" err="1">
                <a:latin typeface="Consolas" pitchFamily="49" charset="0"/>
              </a:rPr>
              <a:t>cmdOK.SetValue</a:t>
            </a:r>
            <a:r>
              <a:rPr lang="en-US" sz="1400" b="1" dirty="0">
                <a:latin typeface="Consolas" pitchFamily="49" charset="0"/>
              </a:rPr>
              <a:t>(</a:t>
            </a:r>
            <a:r>
              <a:rPr lang="en-US" sz="1400" b="1" dirty="0" err="1">
                <a:solidFill>
                  <a:srgbClr val="0000FF"/>
                </a:solidFill>
                <a:latin typeface="Consolas" pitchFamily="49" charset="0"/>
              </a:rPr>
              <a:t>Canvas</a:t>
            </a:r>
            <a:r>
              <a:rPr lang="en-US" sz="1400" b="1" dirty="0" err="1">
                <a:latin typeface="Consolas" pitchFamily="49" charset="0"/>
              </a:rPr>
              <a:t>.LeftProperty</a:t>
            </a:r>
            <a:r>
              <a:rPr lang="en-US" sz="1400" b="1" dirty="0">
                <a:latin typeface="Consolas" pitchFamily="49" charset="0"/>
              </a:rPr>
              <a:t>, 30);</a:t>
            </a:r>
          </a:p>
          <a:p>
            <a:r>
              <a:rPr lang="en-US" sz="1400" b="1" dirty="0" err="1">
                <a:latin typeface="Consolas" pitchFamily="49" charset="0"/>
              </a:rPr>
              <a:t>cmdOK.SetValue</a:t>
            </a:r>
            <a:r>
              <a:rPr lang="en-US" sz="1400" b="1" dirty="0">
                <a:latin typeface="Consolas" pitchFamily="49" charset="0"/>
              </a:rPr>
              <a:t>(</a:t>
            </a:r>
            <a:r>
              <a:rPr lang="en-US" sz="1400" b="1" dirty="0" err="1">
                <a:solidFill>
                  <a:srgbClr val="0000FF"/>
                </a:solidFill>
                <a:latin typeface="Consolas" pitchFamily="49" charset="0"/>
              </a:rPr>
              <a:t>Canvas</a:t>
            </a:r>
            <a:r>
              <a:rPr lang="en-US" sz="1400" b="1" dirty="0" err="1">
                <a:latin typeface="Consolas" pitchFamily="49" charset="0"/>
              </a:rPr>
              <a:t>.TopProperty</a:t>
            </a:r>
            <a:r>
              <a:rPr lang="en-US" sz="1400" b="1" dirty="0">
                <a:latin typeface="Consolas" pitchFamily="49" charset="0"/>
              </a:rPr>
              <a:t>, 30);</a:t>
            </a:r>
          </a:p>
        </p:txBody>
      </p:sp>
      <p:sp>
        <p:nvSpPr>
          <p:cNvPr id="7" name="Up-Down Arrow 6"/>
          <p:cNvSpPr/>
          <p:nvPr/>
        </p:nvSpPr>
        <p:spPr>
          <a:xfrm>
            <a:off x="4891314" y="4419600"/>
            <a:ext cx="381000" cy="645378"/>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8" name="Rectangle 7"/>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513781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Routed Events</a:t>
            </a:r>
            <a:endParaRPr lang="he-IL" dirty="0"/>
          </a:p>
        </p:txBody>
      </p:sp>
      <p:sp>
        <p:nvSpPr>
          <p:cNvPr id="3" name="Content Placeholder 2"/>
          <p:cNvSpPr>
            <a:spLocks noGrp="1"/>
          </p:cNvSpPr>
          <p:nvPr>
            <p:ph idx="1"/>
          </p:nvPr>
        </p:nvSpPr>
        <p:spPr/>
        <p:txBody>
          <a:bodyPr/>
          <a:lstStyle/>
          <a:p>
            <a:r>
              <a:rPr lang="en-US" dirty="0" smtClean="0"/>
              <a:t>UWP </a:t>
            </a:r>
            <a:r>
              <a:rPr lang="en-US" dirty="0"/>
              <a:t>events are not implemented via the default .NET event implementation</a:t>
            </a:r>
          </a:p>
          <a:p>
            <a:r>
              <a:rPr lang="en-US" dirty="0"/>
              <a:t>Routed events implemented similarly to dependency properties</a:t>
            </a:r>
          </a:p>
          <a:p>
            <a:r>
              <a:rPr lang="en-US" dirty="0"/>
              <a:t>Routing strategies (</a:t>
            </a:r>
            <a:r>
              <a:rPr lang="en-US" dirty="0" err="1">
                <a:latin typeface="Consolas" panose="020B0609020204030204" pitchFamily="49" charset="0"/>
                <a:cs typeface="Consolas" panose="020B0609020204030204" pitchFamily="49" charset="0"/>
              </a:rPr>
              <a:t>RoutingStrategy</a:t>
            </a:r>
            <a:r>
              <a:rPr lang="en-US" dirty="0"/>
              <a:t> </a:t>
            </a:r>
            <a:r>
              <a:rPr lang="en-US" dirty="0" err="1"/>
              <a:t>enum</a:t>
            </a:r>
            <a:r>
              <a:rPr lang="en-US" dirty="0"/>
              <a:t>)</a:t>
            </a:r>
          </a:p>
          <a:p>
            <a:pPr lvl="1"/>
            <a:r>
              <a:rPr lang="en-US" b="1" dirty="0">
                <a:solidFill>
                  <a:srgbClr val="0070C0"/>
                </a:solidFill>
                <a:latin typeface="Consolas" panose="020B0609020204030204" pitchFamily="49" charset="0"/>
                <a:cs typeface="Consolas" panose="020B0609020204030204" pitchFamily="49" charset="0"/>
              </a:rPr>
              <a:t>Bubbling</a:t>
            </a:r>
            <a:r>
              <a:rPr lang="en-US" dirty="0"/>
              <a:t> event – upwards the tree</a:t>
            </a:r>
          </a:p>
          <a:p>
            <a:pPr lvl="1"/>
            <a:r>
              <a:rPr lang="en-US" b="1" dirty="0">
                <a:solidFill>
                  <a:srgbClr val="0070C0"/>
                </a:solidFill>
                <a:latin typeface="Consolas" panose="020B0609020204030204" pitchFamily="49" charset="0"/>
                <a:cs typeface="Consolas" panose="020B0609020204030204" pitchFamily="49" charset="0"/>
              </a:rPr>
              <a:t>Tunneling</a:t>
            </a:r>
            <a:r>
              <a:rPr lang="en-US" dirty="0"/>
              <a:t> event – downward the tree</a:t>
            </a:r>
          </a:p>
          <a:p>
            <a:pPr lvl="1"/>
            <a:r>
              <a:rPr lang="en-US" b="1" dirty="0">
                <a:solidFill>
                  <a:srgbClr val="0070C0"/>
                </a:solidFill>
                <a:latin typeface="Consolas" panose="020B0609020204030204" pitchFamily="49" charset="0"/>
                <a:cs typeface="Consolas" panose="020B0609020204030204" pitchFamily="49" charset="0"/>
              </a:rPr>
              <a:t>Direct</a:t>
            </a:r>
            <a:r>
              <a:rPr lang="en-US" dirty="0"/>
              <a:t> event – only on the source element</a:t>
            </a:r>
          </a:p>
          <a:p>
            <a:r>
              <a:rPr lang="en-US" dirty="0"/>
              <a:t>Declared with the static </a:t>
            </a:r>
            <a:r>
              <a:rPr lang="en-US" dirty="0" err="1">
                <a:solidFill>
                  <a:srgbClr val="7030A0"/>
                </a:solidFill>
                <a:latin typeface="Consolas" panose="020B0609020204030204" pitchFamily="49" charset="0"/>
                <a:cs typeface="Consolas" panose="020B0609020204030204" pitchFamily="49" charset="0"/>
              </a:rPr>
              <a:t>EventManager.RegisterRoutedEvent</a:t>
            </a:r>
            <a:r>
              <a:rPr lang="en-US" dirty="0"/>
              <a:t> method </a:t>
            </a:r>
          </a:p>
          <a:p>
            <a:endParaRPr lang="en-US" dirty="0">
              <a:solidFill>
                <a:srgbClr val="7030A0"/>
              </a:solidFill>
              <a:latin typeface="Consolas" panose="020B0609020204030204" pitchFamily="49" charset="0"/>
              <a:cs typeface="Consolas" panose="020B0609020204030204" pitchFamily="49" charset="0"/>
            </a:endParaRPr>
          </a:p>
          <a:p>
            <a:pPr lvl="1"/>
            <a:endParaRPr lang="en-US" dirty="0"/>
          </a:p>
          <a:p>
            <a:endParaRPr lang="he-IL"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88002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Lifetime Events</a:t>
            </a:r>
            <a:endParaRPr lang="he-IL" dirty="0"/>
          </a:p>
        </p:txBody>
      </p:sp>
      <p:sp>
        <p:nvSpPr>
          <p:cNvPr id="3" name="Content Placeholder 2"/>
          <p:cNvSpPr>
            <a:spLocks noGrp="1"/>
          </p:cNvSpPr>
          <p:nvPr>
            <p:ph idx="1"/>
          </p:nvPr>
        </p:nvSpPr>
        <p:spPr/>
        <p:txBody>
          <a:bodyPr/>
          <a:lstStyle/>
          <a:p>
            <a:r>
              <a:rPr lang="en-US" b="1" dirty="0">
                <a:solidFill>
                  <a:srgbClr val="00B050"/>
                </a:solidFill>
                <a:latin typeface="Consolas" pitchFamily="49" charset="0"/>
                <a:cs typeface="Consolas" pitchFamily="49" charset="0"/>
              </a:rPr>
              <a:t>Initialized</a:t>
            </a:r>
            <a:r>
              <a:rPr lang="en-US" dirty="0"/>
              <a:t> (ordinary event, not a routed event)</a:t>
            </a:r>
          </a:p>
          <a:p>
            <a:pPr lvl="1"/>
            <a:r>
              <a:rPr lang="en-US" dirty="0"/>
              <a:t>Fired when the control properties have been set according to its XAML, but styles and data binding have not been applied yet</a:t>
            </a:r>
          </a:p>
          <a:p>
            <a:pPr lvl="1"/>
            <a:r>
              <a:rPr lang="en-US" dirty="0"/>
              <a:t>The </a:t>
            </a:r>
            <a:r>
              <a:rPr lang="en-US" b="1" dirty="0" err="1">
                <a:solidFill>
                  <a:schemeClr val="accent2">
                    <a:lumMod val="50000"/>
                  </a:schemeClr>
                </a:solidFill>
                <a:latin typeface="Consolas" pitchFamily="49" charset="0"/>
                <a:cs typeface="Consolas" pitchFamily="49" charset="0"/>
              </a:rPr>
              <a:t>IsInitialized</a:t>
            </a:r>
            <a:r>
              <a:rPr lang="en-US" dirty="0"/>
              <a:t> property is true</a:t>
            </a:r>
          </a:p>
          <a:p>
            <a:r>
              <a:rPr lang="en-US" b="1" dirty="0">
                <a:solidFill>
                  <a:srgbClr val="00B050"/>
                </a:solidFill>
                <a:latin typeface="Consolas" pitchFamily="49" charset="0"/>
                <a:cs typeface="Consolas" pitchFamily="49" charset="0"/>
              </a:rPr>
              <a:t>Loaded</a:t>
            </a:r>
          </a:p>
          <a:p>
            <a:pPr lvl="1"/>
            <a:r>
              <a:rPr lang="en-US" dirty="0"/>
              <a:t>Occurs after the entire window has been initialized and styles and data binding have been applied</a:t>
            </a:r>
          </a:p>
          <a:p>
            <a:pPr lvl="1"/>
            <a:r>
              <a:rPr lang="en-US" dirty="0"/>
              <a:t>The </a:t>
            </a:r>
            <a:r>
              <a:rPr lang="en-US" b="1" dirty="0" err="1">
                <a:solidFill>
                  <a:schemeClr val="accent2">
                    <a:lumMod val="50000"/>
                  </a:schemeClr>
                </a:solidFill>
                <a:latin typeface="Consolas" pitchFamily="49" charset="0"/>
                <a:cs typeface="Consolas" pitchFamily="49" charset="0"/>
              </a:rPr>
              <a:t>IsLoaded</a:t>
            </a:r>
            <a:r>
              <a:rPr lang="en-US" dirty="0"/>
              <a:t> property is true</a:t>
            </a:r>
          </a:p>
          <a:p>
            <a:r>
              <a:rPr lang="en-US" b="1" dirty="0">
                <a:solidFill>
                  <a:srgbClr val="00B050"/>
                </a:solidFill>
                <a:latin typeface="Consolas" pitchFamily="49" charset="0"/>
                <a:cs typeface="Consolas" pitchFamily="49" charset="0"/>
              </a:rPr>
              <a:t>Unloaded</a:t>
            </a:r>
          </a:p>
          <a:p>
            <a:pPr lvl="1"/>
            <a:r>
              <a:rPr lang="en-US" dirty="0"/>
              <a:t>Occurs when the specific element has been released, either because the parent window has been closed or the element has been removed from its </a:t>
            </a:r>
            <a:r>
              <a:rPr lang="en-US" dirty="0" smtClean="0"/>
              <a:t>container</a:t>
            </a:r>
            <a:endParaRPr lang="en-GB"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5718819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Resources</a:t>
            </a:r>
            <a:endParaRPr lang="he-IL" dirty="0"/>
          </a:p>
        </p:txBody>
      </p:sp>
      <p:sp>
        <p:nvSpPr>
          <p:cNvPr id="3" name="Content Placeholder 2"/>
          <p:cNvSpPr>
            <a:spLocks noGrp="1"/>
          </p:cNvSpPr>
          <p:nvPr>
            <p:ph idx="1"/>
          </p:nvPr>
        </p:nvSpPr>
        <p:spPr/>
        <p:txBody>
          <a:bodyPr/>
          <a:lstStyle/>
          <a:p>
            <a:r>
              <a:rPr lang="en-US" dirty="0"/>
              <a:t>The resources that can be used by any .NET application</a:t>
            </a:r>
          </a:p>
          <a:p>
            <a:pPr lvl="1"/>
            <a:r>
              <a:rPr lang="en-US" dirty="0"/>
              <a:t>Usually store bitmaps, icons, etc.</a:t>
            </a:r>
          </a:p>
          <a:p>
            <a:r>
              <a:rPr lang="en-US" dirty="0"/>
              <a:t>Packaging</a:t>
            </a:r>
          </a:p>
          <a:p>
            <a:pPr lvl="1"/>
            <a:r>
              <a:rPr lang="en-US" dirty="0"/>
              <a:t>Embedded inside an Assembly</a:t>
            </a:r>
          </a:p>
          <a:p>
            <a:pPr lvl="1"/>
            <a:r>
              <a:rPr lang="en-US" dirty="0"/>
              <a:t>Loose files that are known to the application at compile time</a:t>
            </a:r>
          </a:p>
          <a:p>
            <a:pPr lvl="1"/>
            <a:r>
              <a:rPr lang="en-US" dirty="0"/>
              <a:t>Loose files that are not known to the application at compile time</a:t>
            </a:r>
          </a:p>
          <a:p>
            <a:r>
              <a:rPr lang="en-US" dirty="0"/>
              <a:t>May be localized</a:t>
            </a:r>
          </a:p>
          <a:p>
            <a:endParaRPr lang="he-IL"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6693620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Binary Resources</a:t>
            </a:r>
            <a:endParaRPr lang="he-IL" dirty="0"/>
          </a:p>
        </p:txBody>
      </p:sp>
      <p:sp>
        <p:nvSpPr>
          <p:cNvPr id="3" name="Content Placeholder 2"/>
          <p:cNvSpPr>
            <a:spLocks noGrp="1"/>
          </p:cNvSpPr>
          <p:nvPr>
            <p:ph idx="1"/>
          </p:nvPr>
        </p:nvSpPr>
        <p:spPr/>
        <p:txBody>
          <a:bodyPr/>
          <a:lstStyle/>
          <a:p>
            <a:r>
              <a:rPr lang="en-US" dirty="0"/>
              <a:t>Binary resources can be embedded using Visual Studio by adding the resource and selecting an action type</a:t>
            </a:r>
          </a:p>
          <a:p>
            <a:pPr lvl="1"/>
            <a:r>
              <a:rPr lang="en-US" b="1" dirty="0">
                <a:solidFill>
                  <a:srgbClr val="0070C0"/>
                </a:solidFill>
              </a:rPr>
              <a:t>Resource</a:t>
            </a:r>
          </a:p>
          <a:p>
            <a:pPr lvl="2"/>
            <a:r>
              <a:rPr lang="en-US" dirty="0"/>
              <a:t>Embedded inside the assembly</a:t>
            </a:r>
          </a:p>
          <a:p>
            <a:pPr lvl="1"/>
            <a:r>
              <a:rPr lang="en-US" b="1" dirty="0">
                <a:solidFill>
                  <a:srgbClr val="0070C0"/>
                </a:solidFill>
              </a:rPr>
              <a:t>Content</a:t>
            </a:r>
          </a:p>
          <a:p>
            <a:pPr lvl="2"/>
            <a:r>
              <a:rPr lang="en-US" dirty="0"/>
              <a:t>Remains as a loose file, but an </a:t>
            </a:r>
            <a:r>
              <a:rPr lang="en-US" b="1" dirty="0" err="1">
                <a:solidFill>
                  <a:srgbClr val="C00000"/>
                </a:solidFill>
                <a:latin typeface="Consolas" pitchFamily="49" charset="0"/>
              </a:rPr>
              <a:t>AssemblyAssociatedContentFile</a:t>
            </a:r>
            <a:r>
              <a:rPr lang="en-US" dirty="0"/>
              <a:t> attribute is added with the relative path of the file</a:t>
            </a:r>
          </a:p>
          <a:p>
            <a:r>
              <a:rPr lang="en-US" dirty="0"/>
              <a:t>Don’t use the </a:t>
            </a:r>
            <a:r>
              <a:rPr lang="en-US" b="1" dirty="0"/>
              <a:t>Embedded</a:t>
            </a:r>
            <a:r>
              <a:rPr lang="en-US" dirty="0"/>
              <a:t> </a:t>
            </a:r>
            <a:r>
              <a:rPr lang="en-US" b="1" dirty="0"/>
              <a:t>Resource</a:t>
            </a:r>
            <a:r>
              <a:rPr lang="en-US" dirty="0"/>
              <a:t> action! </a:t>
            </a:r>
            <a:r>
              <a:rPr lang="en-US" dirty="0" smtClean="0"/>
              <a:t>(UWP </a:t>
            </a:r>
            <a:r>
              <a:rPr lang="en-US" dirty="0"/>
              <a:t>can’t use such resources)</a:t>
            </a:r>
          </a:p>
          <a:p>
            <a:endParaRPr lang="he-IL"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3196145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Binary Resources</a:t>
            </a:r>
            <a:endParaRPr lang="he-IL" dirty="0"/>
          </a:p>
        </p:txBody>
      </p:sp>
      <p:sp>
        <p:nvSpPr>
          <p:cNvPr id="3" name="Content Placeholder 2"/>
          <p:cNvSpPr>
            <a:spLocks noGrp="1"/>
          </p:cNvSpPr>
          <p:nvPr>
            <p:ph idx="1"/>
          </p:nvPr>
        </p:nvSpPr>
        <p:spPr/>
        <p:txBody>
          <a:bodyPr/>
          <a:lstStyle/>
          <a:p>
            <a:r>
              <a:rPr lang="en-US" dirty="0"/>
              <a:t>Binary resources that are added to the project as Content or Resource can be referenced easily, even if loose files are involved (as long as they are in the folder of the executable or a subfolder)</a:t>
            </a:r>
          </a:p>
          <a:p>
            <a:endParaRPr lang="he-IL" dirty="0"/>
          </a:p>
        </p:txBody>
      </p:sp>
      <p:sp>
        <p:nvSpPr>
          <p:cNvPr id="4" name="Rounded Rectangle 3"/>
          <p:cNvSpPr/>
          <p:nvPr/>
        </p:nvSpPr>
        <p:spPr bwMode="auto">
          <a:xfrm>
            <a:off x="838199" y="2700896"/>
            <a:ext cx="9721851" cy="1851005"/>
          </a:xfrm>
          <a:prstGeom prst="roundRect">
            <a:avLst>
              <a:gd name="adj" fmla="val 3522"/>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600" dirty="0">
                <a:solidFill>
                  <a:srgbClr val="0000FF"/>
                </a:solidFill>
                <a:latin typeface="Consolas" pitchFamily="49" charset="0"/>
              </a:rPr>
              <a:t>&lt;</a:t>
            </a:r>
            <a:r>
              <a:rPr lang="en-US" sz="1600" dirty="0">
                <a:solidFill>
                  <a:srgbClr val="A31515"/>
                </a:solidFill>
                <a:latin typeface="Consolas" pitchFamily="49" charset="0"/>
              </a:rPr>
              <a:t>Button</a:t>
            </a:r>
            <a:r>
              <a:rPr lang="en-US" sz="1600" dirty="0">
                <a:solidFill>
                  <a:srgbClr val="FF0000"/>
                </a:solidFill>
                <a:latin typeface="Consolas" pitchFamily="49" charset="0"/>
              </a:rPr>
              <a:t> </a:t>
            </a:r>
            <a:r>
              <a:rPr lang="en-US" sz="1600" dirty="0" err="1">
                <a:solidFill>
                  <a:srgbClr val="FF0000"/>
                </a:solidFill>
                <a:latin typeface="Consolas" pitchFamily="49" charset="0"/>
              </a:rPr>
              <a:t>VerticalAlignment</a:t>
            </a:r>
            <a:r>
              <a:rPr lang="en-US" sz="1600" dirty="0">
                <a:solidFill>
                  <a:srgbClr val="0000FF"/>
                </a:solidFill>
                <a:latin typeface="Consolas" pitchFamily="49" charset="0"/>
              </a:rPr>
              <a:t>="Center"</a:t>
            </a:r>
            <a:r>
              <a:rPr lang="en-US" sz="1600" dirty="0">
                <a:solidFill>
                  <a:srgbClr val="FF0000"/>
                </a:solidFill>
                <a:latin typeface="Consolas" pitchFamily="49" charset="0"/>
              </a:rPr>
              <a:t> </a:t>
            </a:r>
            <a:r>
              <a:rPr lang="en-US" sz="1600" dirty="0" err="1">
                <a:solidFill>
                  <a:srgbClr val="FF0000"/>
                </a:solidFill>
                <a:latin typeface="Consolas" pitchFamily="49" charset="0"/>
              </a:rPr>
              <a:t>HorizontalAlignment</a:t>
            </a:r>
            <a:r>
              <a:rPr lang="en-US" sz="1600" dirty="0">
                <a:solidFill>
                  <a:srgbClr val="0000FF"/>
                </a:solidFill>
                <a:latin typeface="Consolas" pitchFamily="49" charset="0"/>
              </a:rPr>
              <a:t>="Center" &gt;</a:t>
            </a:r>
          </a:p>
          <a:p>
            <a:r>
              <a:rPr lang="en-US" sz="1600" dirty="0">
                <a:solidFill>
                  <a:srgbClr val="FF0000"/>
                </a:solidFill>
                <a:latin typeface="Consolas" pitchFamily="49" charset="0"/>
              </a:rPr>
              <a:t>    </a:t>
            </a:r>
            <a:r>
              <a:rPr lang="en-US" sz="1600" dirty="0">
                <a:solidFill>
                  <a:srgbClr val="0000FF"/>
                </a:solidFill>
                <a:latin typeface="Consolas" pitchFamily="49" charset="0"/>
              </a:rPr>
              <a:t>&lt;</a:t>
            </a:r>
            <a:r>
              <a:rPr lang="en-US" sz="1600" dirty="0" err="1">
                <a:solidFill>
                  <a:srgbClr val="A31515"/>
                </a:solidFill>
                <a:latin typeface="Consolas" pitchFamily="49" charset="0"/>
              </a:rPr>
              <a:t>StackPanel</a:t>
            </a:r>
            <a:r>
              <a:rPr lang="en-US" sz="1600" dirty="0">
                <a:solidFill>
                  <a:srgbClr val="FF0000"/>
                </a:solidFill>
                <a:latin typeface="Consolas" pitchFamily="49" charset="0"/>
              </a:rPr>
              <a:t> Orientation</a:t>
            </a:r>
            <a:r>
              <a:rPr lang="en-US" sz="1600" dirty="0">
                <a:solidFill>
                  <a:srgbClr val="0000FF"/>
                </a:solidFill>
                <a:latin typeface="Consolas" pitchFamily="49" charset="0"/>
              </a:rPr>
              <a:t>="Horizontal" &gt;</a:t>
            </a:r>
          </a:p>
          <a:p>
            <a:r>
              <a:rPr lang="en-US" sz="1600" dirty="0">
                <a:solidFill>
                  <a:srgbClr val="FF0000"/>
                </a:solidFill>
                <a:latin typeface="Consolas" pitchFamily="49" charset="0"/>
              </a:rPr>
              <a:t>        </a:t>
            </a:r>
            <a:r>
              <a:rPr lang="en-US" sz="1600" dirty="0">
                <a:solidFill>
                  <a:srgbClr val="0000FF"/>
                </a:solidFill>
                <a:latin typeface="Consolas" pitchFamily="49" charset="0"/>
              </a:rPr>
              <a:t>&lt;</a:t>
            </a:r>
            <a:r>
              <a:rPr lang="en-US" sz="1600" dirty="0">
                <a:solidFill>
                  <a:srgbClr val="A31515"/>
                </a:solidFill>
                <a:latin typeface="Consolas" pitchFamily="49" charset="0"/>
              </a:rPr>
              <a:t>Image</a:t>
            </a:r>
            <a:r>
              <a:rPr lang="en-US" sz="1600" dirty="0">
                <a:solidFill>
                  <a:srgbClr val="FF0000"/>
                </a:solidFill>
                <a:latin typeface="Consolas" pitchFamily="49" charset="0"/>
              </a:rPr>
              <a:t> Source</a:t>
            </a:r>
            <a:r>
              <a:rPr lang="en-US" sz="1600" dirty="0">
                <a:solidFill>
                  <a:srgbClr val="0000FF"/>
                </a:solidFill>
                <a:latin typeface="Consolas" pitchFamily="49" charset="0"/>
              </a:rPr>
              <a:t>="apple.png"</a:t>
            </a:r>
            <a:r>
              <a:rPr lang="en-US" sz="1600" dirty="0">
                <a:solidFill>
                  <a:srgbClr val="FF0000"/>
                </a:solidFill>
                <a:latin typeface="Consolas" pitchFamily="49" charset="0"/>
              </a:rPr>
              <a:t> Width</a:t>
            </a:r>
            <a:r>
              <a:rPr lang="en-US" sz="1600" dirty="0">
                <a:solidFill>
                  <a:srgbClr val="0000FF"/>
                </a:solidFill>
                <a:latin typeface="Consolas" pitchFamily="49" charset="0"/>
              </a:rPr>
              <a:t>="48"</a:t>
            </a:r>
            <a:r>
              <a:rPr lang="en-US" sz="1600" dirty="0">
                <a:solidFill>
                  <a:srgbClr val="FF0000"/>
                </a:solidFill>
                <a:latin typeface="Consolas" pitchFamily="49" charset="0"/>
              </a:rPr>
              <a:t> Height</a:t>
            </a:r>
            <a:r>
              <a:rPr lang="en-US" sz="1600" dirty="0">
                <a:solidFill>
                  <a:srgbClr val="0000FF"/>
                </a:solidFill>
                <a:latin typeface="Consolas" pitchFamily="49" charset="0"/>
              </a:rPr>
              <a:t>="48"</a:t>
            </a:r>
            <a:r>
              <a:rPr lang="en-US" sz="1600" dirty="0">
                <a:solidFill>
                  <a:srgbClr val="FF0000"/>
                </a:solidFill>
                <a:latin typeface="Consolas" pitchFamily="49" charset="0"/>
              </a:rPr>
              <a:t> Margin</a:t>
            </a:r>
            <a:r>
              <a:rPr lang="en-US" sz="1600" dirty="0">
                <a:solidFill>
                  <a:srgbClr val="0000FF"/>
                </a:solidFill>
                <a:latin typeface="Consolas" pitchFamily="49" charset="0"/>
              </a:rPr>
              <a:t>="4"/&gt;</a:t>
            </a:r>
          </a:p>
          <a:p>
            <a:r>
              <a:rPr lang="en-US" sz="1600" dirty="0">
                <a:solidFill>
                  <a:srgbClr val="FF0000"/>
                </a:solidFill>
                <a:latin typeface="Consolas" pitchFamily="49" charset="0"/>
              </a:rPr>
              <a:t>        </a:t>
            </a:r>
            <a:r>
              <a:rPr lang="en-US" sz="1600" dirty="0">
                <a:solidFill>
                  <a:srgbClr val="0000FF"/>
                </a:solidFill>
                <a:latin typeface="Consolas" pitchFamily="49" charset="0"/>
              </a:rPr>
              <a:t>&lt;</a:t>
            </a:r>
            <a:r>
              <a:rPr lang="en-US" sz="1600" dirty="0" err="1">
                <a:solidFill>
                  <a:srgbClr val="A31515"/>
                </a:solidFill>
                <a:latin typeface="Consolas" pitchFamily="49" charset="0"/>
              </a:rPr>
              <a:t>TextBlock</a:t>
            </a:r>
            <a:r>
              <a:rPr lang="en-US" sz="1600" dirty="0">
                <a:solidFill>
                  <a:srgbClr val="FF0000"/>
                </a:solidFill>
                <a:latin typeface="Consolas" pitchFamily="49" charset="0"/>
              </a:rPr>
              <a:t> Text</a:t>
            </a:r>
            <a:r>
              <a:rPr lang="en-US" sz="1600" dirty="0">
                <a:solidFill>
                  <a:srgbClr val="0000FF"/>
                </a:solidFill>
                <a:latin typeface="Consolas" pitchFamily="49" charset="0"/>
              </a:rPr>
              <a:t>="This is an Apple"</a:t>
            </a:r>
            <a:r>
              <a:rPr lang="en-US" sz="1600" dirty="0">
                <a:solidFill>
                  <a:srgbClr val="FF0000"/>
                </a:solidFill>
                <a:latin typeface="Consolas" pitchFamily="49" charset="0"/>
              </a:rPr>
              <a:t> </a:t>
            </a:r>
            <a:r>
              <a:rPr lang="en-US" sz="1600" dirty="0" err="1">
                <a:solidFill>
                  <a:srgbClr val="FF0000"/>
                </a:solidFill>
                <a:latin typeface="Consolas" pitchFamily="49" charset="0"/>
              </a:rPr>
              <a:t>FontSize</a:t>
            </a:r>
            <a:r>
              <a:rPr lang="en-US" sz="1600" dirty="0">
                <a:solidFill>
                  <a:srgbClr val="0000FF"/>
                </a:solidFill>
                <a:latin typeface="Consolas" pitchFamily="49" charset="0"/>
              </a:rPr>
              <a:t>="24"</a:t>
            </a:r>
            <a:r>
              <a:rPr lang="en-US" sz="1600" dirty="0">
                <a:solidFill>
                  <a:srgbClr val="FF0000"/>
                </a:solidFill>
                <a:latin typeface="Consolas" pitchFamily="49" charset="0"/>
              </a:rPr>
              <a:t> </a:t>
            </a:r>
            <a:endParaRPr lang="en-US" sz="1600" dirty="0" smtClean="0">
              <a:solidFill>
                <a:srgbClr val="FF0000"/>
              </a:solidFill>
              <a:latin typeface="Consolas" pitchFamily="49" charset="0"/>
            </a:endParaRPr>
          </a:p>
          <a:p>
            <a:r>
              <a:rPr lang="en-US" sz="1600" dirty="0">
                <a:solidFill>
                  <a:srgbClr val="FF0000"/>
                </a:solidFill>
                <a:latin typeface="Consolas" pitchFamily="49" charset="0"/>
              </a:rPr>
              <a:t>	</a:t>
            </a:r>
            <a:r>
              <a:rPr lang="en-US" sz="1600" dirty="0" smtClean="0">
                <a:solidFill>
                  <a:srgbClr val="FF0000"/>
                </a:solidFill>
                <a:latin typeface="Consolas" pitchFamily="49" charset="0"/>
              </a:rPr>
              <a:t>	</a:t>
            </a:r>
            <a:r>
              <a:rPr lang="en-US" sz="1600" dirty="0" err="1" smtClean="0">
                <a:solidFill>
                  <a:srgbClr val="FF0000"/>
                </a:solidFill>
                <a:latin typeface="Consolas" pitchFamily="49" charset="0"/>
              </a:rPr>
              <a:t>VerticalAlignment</a:t>
            </a:r>
            <a:r>
              <a:rPr lang="en-US" sz="1600" dirty="0">
                <a:solidFill>
                  <a:srgbClr val="0000FF"/>
                </a:solidFill>
                <a:latin typeface="Consolas" pitchFamily="49" charset="0"/>
              </a:rPr>
              <a:t>="Center"</a:t>
            </a:r>
            <a:r>
              <a:rPr lang="en-US" sz="1600" dirty="0">
                <a:solidFill>
                  <a:srgbClr val="FF0000"/>
                </a:solidFill>
                <a:latin typeface="Consolas" pitchFamily="49" charset="0"/>
              </a:rPr>
              <a:t> Margin</a:t>
            </a:r>
            <a:r>
              <a:rPr lang="en-US" sz="1600" dirty="0">
                <a:solidFill>
                  <a:srgbClr val="0000FF"/>
                </a:solidFill>
                <a:latin typeface="Consolas" pitchFamily="49" charset="0"/>
              </a:rPr>
              <a:t>="4"/&gt;</a:t>
            </a:r>
          </a:p>
          <a:p>
            <a:r>
              <a:rPr lang="en-US" sz="1600" dirty="0">
                <a:solidFill>
                  <a:srgbClr val="FF0000"/>
                </a:solidFill>
                <a:latin typeface="Consolas" pitchFamily="49" charset="0"/>
              </a:rPr>
              <a:t>    </a:t>
            </a:r>
            <a:r>
              <a:rPr lang="en-US" sz="1600" dirty="0">
                <a:solidFill>
                  <a:srgbClr val="0000FF"/>
                </a:solidFill>
                <a:latin typeface="Consolas" pitchFamily="49" charset="0"/>
              </a:rPr>
              <a:t>&lt;/</a:t>
            </a:r>
            <a:r>
              <a:rPr lang="en-US" sz="1600" dirty="0" err="1">
                <a:solidFill>
                  <a:srgbClr val="A31515"/>
                </a:solidFill>
                <a:latin typeface="Consolas" pitchFamily="49" charset="0"/>
              </a:rPr>
              <a:t>StackPanel</a:t>
            </a:r>
            <a:r>
              <a:rPr lang="en-US" sz="1600" dirty="0">
                <a:solidFill>
                  <a:srgbClr val="0000FF"/>
                </a:solidFill>
                <a:latin typeface="Consolas" pitchFamily="49" charset="0"/>
              </a:rPr>
              <a:t>&gt;</a:t>
            </a:r>
          </a:p>
          <a:p>
            <a:r>
              <a:rPr lang="en-US" sz="1600" dirty="0">
                <a:solidFill>
                  <a:srgbClr val="0000FF"/>
                </a:solidFill>
                <a:latin typeface="Consolas" pitchFamily="49" charset="0"/>
              </a:rPr>
              <a:t>&lt;/</a:t>
            </a:r>
            <a:r>
              <a:rPr lang="en-US" sz="1600" dirty="0">
                <a:solidFill>
                  <a:srgbClr val="A31515"/>
                </a:solidFill>
                <a:latin typeface="Consolas" pitchFamily="49" charset="0"/>
              </a:rPr>
              <a:t>Button</a:t>
            </a:r>
            <a:r>
              <a:rPr lang="en-US" sz="1600" dirty="0">
                <a:solidFill>
                  <a:srgbClr val="0000FF"/>
                </a:solidFill>
                <a:latin typeface="Consolas" pitchFamily="49" charset="0"/>
              </a:rPr>
              <a:t>&gt;</a:t>
            </a:r>
          </a:p>
        </p:txBody>
      </p:sp>
      <p:pic>
        <p:nvPicPr>
          <p:cNvPr id="5" name="Picture 2"/>
          <p:cNvPicPr>
            <a:picLocks noChangeAspect="1" noChangeArrowheads="1"/>
          </p:cNvPicPr>
          <p:nvPr/>
        </p:nvPicPr>
        <p:blipFill>
          <a:blip r:embed="rId2"/>
          <a:srcRect/>
          <a:stretch>
            <a:fillRect/>
          </a:stretch>
        </p:blipFill>
        <p:spPr bwMode="auto">
          <a:xfrm>
            <a:off x="6727373" y="4810910"/>
            <a:ext cx="2984655" cy="1096404"/>
          </a:xfrm>
          <a:prstGeom prst="rect">
            <a:avLst/>
          </a:prstGeom>
          <a:noFill/>
          <a:ln w="9525">
            <a:noFill/>
            <a:miter lim="800000"/>
            <a:headEnd/>
            <a:tailEnd/>
          </a:ln>
          <a:effectLst/>
        </p:spPr>
      </p:pic>
      <p:sp>
        <p:nvSpPr>
          <p:cNvPr id="6" name="Rectangle 5"/>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9795289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Resources</a:t>
            </a:r>
            <a:endParaRPr lang="he-IL" dirty="0"/>
          </a:p>
        </p:txBody>
      </p:sp>
      <p:sp>
        <p:nvSpPr>
          <p:cNvPr id="3" name="Content Placeholder 2"/>
          <p:cNvSpPr>
            <a:spLocks noGrp="1"/>
          </p:cNvSpPr>
          <p:nvPr>
            <p:ph idx="1"/>
          </p:nvPr>
        </p:nvSpPr>
        <p:spPr/>
        <p:txBody>
          <a:bodyPr>
            <a:normAutofit/>
          </a:bodyPr>
          <a:lstStyle/>
          <a:p>
            <a:r>
              <a:rPr lang="en-US" sz="3200" dirty="0" smtClean="0"/>
              <a:t>Arbitrary </a:t>
            </a:r>
            <a:r>
              <a:rPr lang="en-US" sz="3200" dirty="0"/>
              <a:t>named .NET objects, stored in the </a:t>
            </a:r>
            <a:r>
              <a:rPr lang="en-US" sz="3200" b="1" dirty="0">
                <a:solidFill>
                  <a:schemeClr val="accent2">
                    <a:lumMod val="50000"/>
                  </a:schemeClr>
                </a:solidFill>
                <a:latin typeface="Consolas" pitchFamily="49" charset="0"/>
              </a:rPr>
              <a:t>Resources</a:t>
            </a:r>
            <a:r>
              <a:rPr lang="en-US" sz="3200" dirty="0"/>
              <a:t> collection property of an element</a:t>
            </a:r>
          </a:p>
          <a:p>
            <a:pPr lvl="1"/>
            <a:r>
              <a:rPr lang="en-US" sz="2800" dirty="0"/>
              <a:t>Typically for sharing the resource among child objects</a:t>
            </a:r>
          </a:p>
          <a:p>
            <a:r>
              <a:rPr lang="en-US" sz="3200" dirty="0"/>
              <a:t>The </a:t>
            </a:r>
            <a:r>
              <a:rPr lang="en-US" sz="3200" b="1" dirty="0" err="1">
                <a:latin typeface="Consolas" pitchFamily="49" charset="0"/>
              </a:rPr>
              <a:t>FrameworkElement</a:t>
            </a:r>
            <a:r>
              <a:rPr lang="en-US" sz="3200" dirty="0"/>
              <a:t> type define a </a:t>
            </a:r>
            <a:r>
              <a:rPr lang="en-US" sz="3200" b="1" dirty="0">
                <a:solidFill>
                  <a:schemeClr val="accent2">
                    <a:lumMod val="50000"/>
                  </a:schemeClr>
                </a:solidFill>
                <a:latin typeface="Consolas" pitchFamily="49" charset="0"/>
              </a:rPr>
              <a:t>Resources</a:t>
            </a:r>
            <a:r>
              <a:rPr lang="en-US" sz="3200" dirty="0"/>
              <a:t> property (of type </a:t>
            </a:r>
            <a:r>
              <a:rPr lang="en-US" sz="3200" b="1" dirty="0" err="1">
                <a:solidFill>
                  <a:srgbClr val="FF0000"/>
                </a:solidFill>
                <a:latin typeface="Consolas" pitchFamily="49" charset="0"/>
              </a:rPr>
              <a:t>ResourceDictionary</a:t>
            </a:r>
            <a:r>
              <a:rPr lang="en-US" sz="3200" dirty="0"/>
              <a:t>)</a:t>
            </a:r>
          </a:p>
          <a:p>
            <a:endParaRPr lang="he-IL" sz="3200"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0041782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Using Resources</a:t>
            </a:r>
            <a:endParaRPr lang="he-IL" dirty="0"/>
          </a:p>
        </p:txBody>
      </p:sp>
      <p:sp>
        <p:nvSpPr>
          <p:cNvPr id="3" name="Content Placeholder 2"/>
          <p:cNvSpPr>
            <a:spLocks noGrp="1"/>
          </p:cNvSpPr>
          <p:nvPr>
            <p:ph idx="1"/>
          </p:nvPr>
        </p:nvSpPr>
        <p:spPr/>
        <p:txBody>
          <a:bodyPr/>
          <a:lstStyle/>
          <a:p>
            <a:r>
              <a:rPr lang="en-US" dirty="0"/>
              <a:t>Add a </a:t>
            </a:r>
            <a:r>
              <a:rPr lang="en-US" b="1" dirty="0">
                <a:solidFill>
                  <a:schemeClr val="accent2">
                    <a:lumMod val="50000"/>
                  </a:schemeClr>
                </a:solidFill>
                <a:latin typeface="Consolas" pitchFamily="49" charset="0"/>
              </a:rPr>
              <a:t>Resources</a:t>
            </a:r>
            <a:r>
              <a:rPr lang="en-US" dirty="0"/>
              <a:t> property to some element</a:t>
            </a:r>
          </a:p>
          <a:p>
            <a:pPr lvl="1"/>
            <a:r>
              <a:rPr lang="en-US" dirty="0"/>
              <a:t>Usually a </a:t>
            </a:r>
            <a:r>
              <a:rPr lang="en-US" b="1" dirty="0" smtClean="0">
                <a:solidFill>
                  <a:srgbClr val="C00000"/>
                </a:solidFill>
                <a:latin typeface="Consolas" pitchFamily="49" charset="0"/>
              </a:rPr>
              <a:t>Page</a:t>
            </a:r>
            <a:r>
              <a:rPr lang="en-US" dirty="0" smtClean="0"/>
              <a:t> </a:t>
            </a:r>
            <a:r>
              <a:rPr lang="en-US" dirty="0"/>
              <a:t>or the </a:t>
            </a:r>
            <a:r>
              <a:rPr lang="en-US" b="1" dirty="0">
                <a:solidFill>
                  <a:srgbClr val="C00000"/>
                </a:solidFill>
                <a:latin typeface="Consolas" pitchFamily="49" charset="0"/>
              </a:rPr>
              <a:t>Application</a:t>
            </a:r>
          </a:p>
          <a:p>
            <a:pPr lvl="1"/>
            <a:r>
              <a:rPr lang="en-US" dirty="0"/>
              <a:t>Any child element can reference those resources</a:t>
            </a:r>
          </a:p>
          <a:p>
            <a:r>
              <a:rPr lang="en-US" dirty="0"/>
              <a:t>Add the objects with a </a:t>
            </a:r>
            <a:r>
              <a:rPr lang="en-US" b="1" dirty="0">
                <a:solidFill>
                  <a:schemeClr val="accent2">
                    <a:lumMod val="50000"/>
                  </a:schemeClr>
                </a:solidFill>
                <a:latin typeface="Consolas" pitchFamily="49" charset="0"/>
              </a:rPr>
              <a:t>x:Key</a:t>
            </a:r>
            <a:r>
              <a:rPr lang="en-US" dirty="0"/>
              <a:t> attribute (must be unique in this resource dictionary)</a:t>
            </a:r>
          </a:p>
          <a:p>
            <a:r>
              <a:rPr lang="en-US" dirty="0"/>
              <a:t>Use the </a:t>
            </a:r>
            <a:r>
              <a:rPr lang="en-US" b="1" dirty="0" err="1">
                <a:solidFill>
                  <a:srgbClr val="FF0000"/>
                </a:solidFill>
                <a:latin typeface="Consolas" pitchFamily="49" charset="0"/>
              </a:rPr>
              <a:t>StaticResource</a:t>
            </a:r>
            <a:r>
              <a:rPr lang="en-US" dirty="0"/>
              <a:t> markup extension with the resource key name</a:t>
            </a:r>
          </a:p>
          <a:p>
            <a:endParaRPr lang="he-IL" dirty="0"/>
          </a:p>
        </p:txBody>
      </p:sp>
      <p:sp>
        <p:nvSpPr>
          <p:cNvPr id="4" name="Rectangle 3"/>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775613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Example</a:t>
            </a:r>
            <a:endParaRPr lang="he-IL" dirty="0"/>
          </a:p>
        </p:txBody>
      </p:sp>
      <p:sp>
        <p:nvSpPr>
          <p:cNvPr id="3" name="Content Placeholder 2"/>
          <p:cNvSpPr>
            <a:spLocks noGrp="1"/>
          </p:cNvSpPr>
          <p:nvPr>
            <p:ph idx="1"/>
          </p:nvPr>
        </p:nvSpPr>
        <p:spPr/>
        <p:txBody>
          <a:bodyPr/>
          <a:lstStyle/>
          <a:p>
            <a:endParaRPr lang="he-IL"/>
          </a:p>
        </p:txBody>
      </p:sp>
      <p:sp>
        <p:nvSpPr>
          <p:cNvPr id="4" name="Rectangle 3"/>
          <p:cNvSpPr/>
          <p:nvPr/>
        </p:nvSpPr>
        <p:spPr bwMode="auto">
          <a:xfrm>
            <a:off x="493486" y="1091477"/>
            <a:ext cx="7721600" cy="4988302"/>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200" dirty="0">
                <a:solidFill>
                  <a:srgbClr val="0000FF"/>
                </a:solidFill>
                <a:latin typeface="Consolas" pitchFamily="49" charset="0"/>
              </a:rPr>
              <a:t>&lt;</a:t>
            </a:r>
            <a:r>
              <a:rPr lang="en-US" sz="1200" dirty="0" err="1">
                <a:solidFill>
                  <a:srgbClr val="A31515"/>
                </a:solidFill>
                <a:latin typeface="Consolas" pitchFamily="49" charset="0"/>
              </a:rPr>
              <a:t>StackPanel</a:t>
            </a:r>
            <a:r>
              <a:rPr lang="en-US" sz="1200" dirty="0">
                <a:solidFill>
                  <a:srgbClr val="FF0000"/>
                </a:solidFill>
                <a:latin typeface="Consolas" pitchFamily="49" charset="0"/>
              </a:rPr>
              <a:t> Margin</a:t>
            </a:r>
            <a:r>
              <a:rPr lang="en-US" sz="1200" dirty="0">
                <a:solidFill>
                  <a:srgbClr val="0000FF"/>
                </a:solidFill>
                <a:latin typeface="Consolas" pitchFamily="49" charset="0"/>
              </a:rPr>
              <a:t>="4"</a:t>
            </a:r>
            <a:r>
              <a:rPr lang="en-US" sz="1200" dirty="0">
                <a:solidFill>
                  <a:srgbClr val="FF0000"/>
                </a:solidFill>
                <a:latin typeface="Consolas" pitchFamily="49" charset="0"/>
              </a:rPr>
              <a:t> Orientation</a:t>
            </a:r>
            <a:r>
              <a:rPr lang="en-US" sz="1200" dirty="0">
                <a:solidFill>
                  <a:srgbClr val="0000FF"/>
                </a:solidFill>
                <a:latin typeface="Consolas" pitchFamily="49" charset="0"/>
              </a:rPr>
              <a:t>="Horizontal"</a:t>
            </a:r>
            <a:r>
              <a:rPr lang="en-US" sz="1200" dirty="0">
                <a:solidFill>
                  <a:srgbClr val="FF0000"/>
                </a:solidFill>
                <a:latin typeface="Consolas" pitchFamily="49" charset="0"/>
              </a:rPr>
              <a:t> </a:t>
            </a:r>
            <a:r>
              <a:rPr lang="en-US" sz="1200" dirty="0" err="1">
                <a:solidFill>
                  <a:srgbClr val="FF0000"/>
                </a:solidFill>
                <a:latin typeface="Consolas" pitchFamily="49" charset="0"/>
              </a:rPr>
              <a:t>TextBlock.FontSize</a:t>
            </a:r>
            <a:r>
              <a:rPr lang="en-US" sz="1200" dirty="0">
                <a:solidFill>
                  <a:srgbClr val="0000FF"/>
                </a:solidFill>
                <a:latin typeface="Consolas" pitchFamily="49" charset="0"/>
              </a:rPr>
              <a:t>="20"&gt;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a:solidFill>
                  <a:srgbClr val="A31515"/>
                </a:solidFill>
                <a:latin typeface="Consolas" pitchFamily="49" charset="0"/>
              </a:rPr>
              <a:t>Button</a:t>
            </a:r>
            <a:r>
              <a:rPr lang="en-US" sz="1200" dirty="0">
                <a:solidFill>
                  <a:srgbClr val="FF0000"/>
                </a:solidFill>
                <a:latin typeface="Consolas" pitchFamily="49" charset="0"/>
              </a:rPr>
              <a:t> Margin</a:t>
            </a:r>
            <a:r>
              <a:rPr lang="en-US" sz="1200" dirty="0">
                <a:solidFill>
                  <a:srgbClr val="0000FF"/>
                </a:solidFill>
                <a:latin typeface="Consolas" pitchFamily="49" charset="0"/>
              </a:rPr>
              <a:t>="4"</a:t>
            </a:r>
            <a:r>
              <a:rPr lang="en-US" sz="1200" dirty="0">
                <a:solidFill>
                  <a:srgbClr val="FF0000"/>
                </a:solidFill>
                <a:latin typeface="Consolas" pitchFamily="49" charset="0"/>
              </a:rPr>
              <a:t> Content</a:t>
            </a:r>
            <a:r>
              <a:rPr lang="en-US" sz="1200" dirty="0">
                <a:solidFill>
                  <a:srgbClr val="0000FF"/>
                </a:solidFill>
                <a:latin typeface="Consolas" pitchFamily="49" charset="0"/>
              </a:rPr>
              <a:t>="1"</a:t>
            </a:r>
            <a:r>
              <a:rPr lang="en-US" sz="1200" dirty="0">
                <a:solidFill>
                  <a:srgbClr val="FF0000"/>
                </a:solidFill>
                <a:latin typeface="Consolas" pitchFamily="49" charset="0"/>
              </a:rPr>
              <a:t> Padding</a:t>
            </a:r>
            <a:r>
              <a:rPr lang="en-US" sz="1200" dirty="0">
                <a:solidFill>
                  <a:srgbClr val="0000FF"/>
                </a:solidFill>
                <a:latin typeface="Consolas" pitchFamily="49" charset="0"/>
              </a:rPr>
              <a:t>="4"&gt;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Button.Background</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LinearGradientBrush</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GradientStop</a:t>
            </a:r>
            <a:r>
              <a:rPr lang="en-US" sz="1200" dirty="0">
                <a:solidFill>
                  <a:srgbClr val="FF0000"/>
                </a:solidFill>
                <a:latin typeface="Consolas" pitchFamily="49" charset="0"/>
              </a:rPr>
              <a:t> Offset</a:t>
            </a:r>
            <a:r>
              <a:rPr lang="en-US" sz="1200" dirty="0">
                <a:solidFill>
                  <a:srgbClr val="0000FF"/>
                </a:solidFill>
                <a:latin typeface="Consolas" pitchFamily="49" charset="0"/>
              </a:rPr>
              <a:t>="0"</a:t>
            </a:r>
            <a:r>
              <a:rPr lang="en-US" sz="1200" dirty="0">
                <a:solidFill>
                  <a:srgbClr val="FF0000"/>
                </a:solidFill>
                <a:latin typeface="Consolas" pitchFamily="49" charset="0"/>
              </a:rPr>
              <a:t> Color</a:t>
            </a:r>
            <a:r>
              <a:rPr lang="en-US" sz="1200" dirty="0">
                <a:solidFill>
                  <a:srgbClr val="0000FF"/>
                </a:solidFill>
                <a:latin typeface="Consolas" pitchFamily="49" charset="0"/>
              </a:rPr>
              <a:t>="Blue" /&gt;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GradientStop</a:t>
            </a:r>
            <a:r>
              <a:rPr lang="en-US" sz="1200" dirty="0">
                <a:solidFill>
                  <a:srgbClr val="FF0000"/>
                </a:solidFill>
                <a:latin typeface="Consolas" pitchFamily="49" charset="0"/>
              </a:rPr>
              <a:t> Offset</a:t>
            </a:r>
            <a:r>
              <a:rPr lang="en-US" sz="1200" dirty="0">
                <a:solidFill>
                  <a:srgbClr val="0000FF"/>
                </a:solidFill>
                <a:latin typeface="Consolas" pitchFamily="49" charset="0"/>
              </a:rPr>
              <a:t>="1"</a:t>
            </a:r>
            <a:r>
              <a:rPr lang="en-US" sz="1200" dirty="0">
                <a:solidFill>
                  <a:srgbClr val="FF0000"/>
                </a:solidFill>
                <a:latin typeface="Consolas" pitchFamily="49" charset="0"/>
              </a:rPr>
              <a:t> Color</a:t>
            </a:r>
            <a:r>
              <a:rPr lang="en-US" sz="1200" dirty="0">
                <a:solidFill>
                  <a:srgbClr val="0000FF"/>
                </a:solidFill>
                <a:latin typeface="Consolas" pitchFamily="49" charset="0"/>
              </a:rPr>
              <a:t>="Yellow" /&gt;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LinearGradientBrush</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Button.Background</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a:solidFill>
                  <a:srgbClr val="A31515"/>
                </a:solidFill>
                <a:latin typeface="Consolas" pitchFamily="49" charset="0"/>
              </a:rPr>
              <a:t>Button</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a:solidFill>
                  <a:srgbClr val="A31515"/>
                </a:solidFill>
                <a:latin typeface="Consolas" pitchFamily="49" charset="0"/>
              </a:rPr>
              <a:t>Button</a:t>
            </a:r>
            <a:r>
              <a:rPr lang="en-US" sz="1200" dirty="0">
                <a:solidFill>
                  <a:srgbClr val="FF0000"/>
                </a:solidFill>
                <a:latin typeface="Consolas" pitchFamily="49" charset="0"/>
              </a:rPr>
              <a:t> Margin</a:t>
            </a:r>
            <a:r>
              <a:rPr lang="en-US" sz="1200" dirty="0">
                <a:solidFill>
                  <a:srgbClr val="0000FF"/>
                </a:solidFill>
                <a:latin typeface="Consolas" pitchFamily="49" charset="0"/>
              </a:rPr>
              <a:t>="4"</a:t>
            </a:r>
            <a:r>
              <a:rPr lang="en-US" sz="1200" dirty="0">
                <a:solidFill>
                  <a:srgbClr val="FF0000"/>
                </a:solidFill>
                <a:latin typeface="Consolas" pitchFamily="49" charset="0"/>
              </a:rPr>
              <a:t> Content</a:t>
            </a:r>
            <a:r>
              <a:rPr lang="en-US" sz="1200" dirty="0">
                <a:solidFill>
                  <a:srgbClr val="0000FF"/>
                </a:solidFill>
                <a:latin typeface="Consolas" pitchFamily="49" charset="0"/>
              </a:rPr>
              <a:t>="2"</a:t>
            </a:r>
            <a:r>
              <a:rPr lang="en-US" sz="1200" dirty="0">
                <a:solidFill>
                  <a:srgbClr val="FF0000"/>
                </a:solidFill>
                <a:latin typeface="Consolas" pitchFamily="49" charset="0"/>
              </a:rPr>
              <a:t> Padding</a:t>
            </a:r>
            <a:r>
              <a:rPr lang="en-US" sz="1200" dirty="0">
                <a:solidFill>
                  <a:srgbClr val="0000FF"/>
                </a:solidFill>
                <a:latin typeface="Consolas" pitchFamily="49" charset="0"/>
              </a:rPr>
              <a:t>="4"&gt;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Button.Background</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LinearGradientBrush</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GradientStop</a:t>
            </a:r>
            <a:r>
              <a:rPr lang="en-US" sz="1200" dirty="0">
                <a:solidFill>
                  <a:srgbClr val="FF0000"/>
                </a:solidFill>
                <a:latin typeface="Consolas" pitchFamily="49" charset="0"/>
              </a:rPr>
              <a:t> Offset</a:t>
            </a:r>
            <a:r>
              <a:rPr lang="en-US" sz="1200" dirty="0">
                <a:solidFill>
                  <a:srgbClr val="0000FF"/>
                </a:solidFill>
                <a:latin typeface="Consolas" pitchFamily="49" charset="0"/>
              </a:rPr>
              <a:t>="0"</a:t>
            </a:r>
            <a:r>
              <a:rPr lang="en-US" sz="1200" dirty="0">
                <a:solidFill>
                  <a:srgbClr val="FF0000"/>
                </a:solidFill>
                <a:latin typeface="Consolas" pitchFamily="49" charset="0"/>
              </a:rPr>
              <a:t> Color</a:t>
            </a:r>
            <a:r>
              <a:rPr lang="en-US" sz="1200" dirty="0">
                <a:solidFill>
                  <a:srgbClr val="0000FF"/>
                </a:solidFill>
                <a:latin typeface="Consolas" pitchFamily="49" charset="0"/>
              </a:rPr>
              <a:t>="Blue" /&gt;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GradientStop</a:t>
            </a:r>
            <a:r>
              <a:rPr lang="en-US" sz="1200" dirty="0">
                <a:solidFill>
                  <a:srgbClr val="FF0000"/>
                </a:solidFill>
                <a:latin typeface="Consolas" pitchFamily="49" charset="0"/>
              </a:rPr>
              <a:t> Offset</a:t>
            </a:r>
            <a:r>
              <a:rPr lang="en-US" sz="1200" dirty="0">
                <a:solidFill>
                  <a:srgbClr val="0000FF"/>
                </a:solidFill>
                <a:latin typeface="Consolas" pitchFamily="49" charset="0"/>
              </a:rPr>
              <a:t>="1"</a:t>
            </a:r>
            <a:r>
              <a:rPr lang="en-US" sz="1200" dirty="0">
                <a:solidFill>
                  <a:srgbClr val="FF0000"/>
                </a:solidFill>
                <a:latin typeface="Consolas" pitchFamily="49" charset="0"/>
              </a:rPr>
              <a:t> Color</a:t>
            </a:r>
            <a:r>
              <a:rPr lang="en-US" sz="1200" dirty="0">
                <a:solidFill>
                  <a:srgbClr val="0000FF"/>
                </a:solidFill>
                <a:latin typeface="Consolas" pitchFamily="49" charset="0"/>
              </a:rPr>
              <a:t>="Yellow" /&gt;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LinearGradientBrush</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Button.Background</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a:solidFill>
                  <a:srgbClr val="A31515"/>
                </a:solidFill>
                <a:latin typeface="Consolas" pitchFamily="49" charset="0"/>
              </a:rPr>
              <a:t>Button</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a:solidFill>
                  <a:srgbClr val="A31515"/>
                </a:solidFill>
                <a:latin typeface="Consolas" pitchFamily="49" charset="0"/>
              </a:rPr>
              <a:t>Button</a:t>
            </a:r>
            <a:r>
              <a:rPr lang="en-US" sz="1200" dirty="0">
                <a:solidFill>
                  <a:srgbClr val="FF0000"/>
                </a:solidFill>
                <a:latin typeface="Consolas" pitchFamily="49" charset="0"/>
              </a:rPr>
              <a:t> Margin</a:t>
            </a:r>
            <a:r>
              <a:rPr lang="en-US" sz="1200" dirty="0">
                <a:solidFill>
                  <a:srgbClr val="0000FF"/>
                </a:solidFill>
                <a:latin typeface="Consolas" pitchFamily="49" charset="0"/>
              </a:rPr>
              <a:t>="4"</a:t>
            </a:r>
            <a:r>
              <a:rPr lang="en-US" sz="1200" dirty="0">
                <a:solidFill>
                  <a:srgbClr val="FF0000"/>
                </a:solidFill>
                <a:latin typeface="Consolas" pitchFamily="49" charset="0"/>
              </a:rPr>
              <a:t> Content</a:t>
            </a:r>
            <a:r>
              <a:rPr lang="en-US" sz="1200" dirty="0">
                <a:solidFill>
                  <a:srgbClr val="0000FF"/>
                </a:solidFill>
                <a:latin typeface="Consolas" pitchFamily="49" charset="0"/>
              </a:rPr>
              <a:t>="3"</a:t>
            </a:r>
            <a:r>
              <a:rPr lang="en-US" sz="1200" dirty="0">
                <a:solidFill>
                  <a:srgbClr val="FF0000"/>
                </a:solidFill>
                <a:latin typeface="Consolas" pitchFamily="49" charset="0"/>
              </a:rPr>
              <a:t> Padding</a:t>
            </a:r>
            <a:r>
              <a:rPr lang="en-US" sz="1200" dirty="0">
                <a:solidFill>
                  <a:srgbClr val="0000FF"/>
                </a:solidFill>
                <a:latin typeface="Consolas" pitchFamily="49" charset="0"/>
              </a:rPr>
              <a:t>="4"&gt;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Button.Background</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LinearGradientBrush</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GradientStop</a:t>
            </a:r>
            <a:r>
              <a:rPr lang="en-US" sz="1200" dirty="0">
                <a:solidFill>
                  <a:srgbClr val="FF0000"/>
                </a:solidFill>
                <a:latin typeface="Consolas" pitchFamily="49" charset="0"/>
              </a:rPr>
              <a:t> Offset</a:t>
            </a:r>
            <a:r>
              <a:rPr lang="en-US" sz="1200" dirty="0">
                <a:solidFill>
                  <a:srgbClr val="0000FF"/>
                </a:solidFill>
                <a:latin typeface="Consolas" pitchFamily="49" charset="0"/>
              </a:rPr>
              <a:t>="0"</a:t>
            </a:r>
            <a:r>
              <a:rPr lang="en-US" sz="1200" dirty="0">
                <a:solidFill>
                  <a:srgbClr val="FF0000"/>
                </a:solidFill>
                <a:latin typeface="Consolas" pitchFamily="49" charset="0"/>
              </a:rPr>
              <a:t> Color</a:t>
            </a:r>
            <a:r>
              <a:rPr lang="en-US" sz="1200" dirty="0">
                <a:solidFill>
                  <a:srgbClr val="0000FF"/>
                </a:solidFill>
                <a:latin typeface="Consolas" pitchFamily="49" charset="0"/>
              </a:rPr>
              <a:t>="Blue" /&gt;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GradientStop</a:t>
            </a:r>
            <a:r>
              <a:rPr lang="en-US" sz="1200" dirty="0">
                <a:solidFill>
                  <a:srgbClr val="FF0000"/>
                </a:solidFill>
                <a:latin typeface="Consolas" pitchFamily="49" charset="0"/>
              </a:rPr>
              <a:t> Offset</a:t>
            </a:r>
            <a:r>
              <a:rPr lang="en-US" sz="1200" dirty="0">
                <a:solidFill>
                  <a:srgbClr val="0000FF"/>
                </a:solidFill>
                <a:latin typeface="Consolas" pitchFamily="49" charset="0"/>
              </a:rPr>
              <a:t>="1"</a:t>
            </a:r>
            <a:r>
              <a:rPr lang="en-US" sz="1200" dirty="0">
                <a:solidFill>
                  <a:srgbClr val="FF0000"/>
                </a:solidFill>
                <a:latin typeface="Consolas" pitchFamily="49" charset="0"/>
              </a:rPr>
              <a:t> Color</a:t>
            </a:r>
            <a:r>
              <a:rPr lang="en-US" sz="1200" dirty="0">
                <a:solidFill>
                  <a:srgbClr val="0000FF"/>
                </a:solidFill>
                <a:latin typeface="Consolas" pitchFamily="49" charset="0"/>
              </a:rPr>
              <a:t>="Yellow" /&gt;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LinearGradientBrush</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err="1">
                <a:solidFill>
                  <a:srgbClr val="A31515"/>
                </a:solidFill>
                <a:latin typeface="Consolas" pitchFamily="49" charset="0"/>
              </a:rPr>
              <a:t>Button.Background</a:t>
            </a:r>
            <a:r>
              <a:rPr lang="en-US" sz="1200" dirty="0">
                <a:solidFill>
                  <a:srgbClr val="0000FF"/>
                </a:solidFill>
                <a:latin typeface="Consolas" pitchFamily="49" charset="0"/>
              </a:rPr>
              <a:t>&gt;</a:t>
            </a:r>
          </a:p>
          <a:p>
            <a:r>
              <a:rPr lang="en-US" sz="1200" dirty="0">
                <a:solidFill>
                  <a:srgbClr val="FF0000"/>
                </a:solidFill>
                <a:latin typeface="Consolas" pitchFamily="49" charset="0"/>
              </a:rPr>
              <a:t>        </a:t>
            </a:r>
            <a:r>
              <a:rPr lang="en-US" sz="1200" dirty="0">
                <a:solidFill>
                  <a:srgbClr val="0000FF"/>
                </a:solidFill>
                <a:latin typeface="Consolas" pitchFamily="49" charset="0"/>
              </a:rPr>
              <a:t>&lt;/</a:t>
            </a:r>
            <a:r>
              <a:rPr lang="en-US" sz="1200" dirty="0">
                <a:solidFill>
                  <a:srgbClr val="A31515"/>
                </a:solidFill>
                <a:latin typeface="Consolas" pitchFamily="49" charset="0"/>
              </a:rPr>
              <a:t>Button</a:t>
            </a:r>
            <a:r>
              <a:rPr lang="en-US" sz="1200" dirty="0">
                <a:solidFill>
                  <a:srgbClr val="0000FF"/>
                </a:solidFill>
                <a:latin typeface="Consolas" pitchFamily="49" charset="0"/>
              </a:rPr>
              <a:t>&gt;</a:t>
            </a:r>
          </a:p>
          <a:p>
            <a:r>
              <a:rPr lang="en-US" sz="1200" dirty="0">
                <a:solidFill>
                  <a:srgbClr val="0000FF"/>
                </a:solidFill>
                <a:latin typeface="Consolas" pitchFamily="49" charset="0"/>
              </a:rPr>
              <a:t>&lt;/</a:t>
            </a:r>
            <a:r>
              <a:rPr lang="en-US" sz="1200" dirty="0" err="1">
                <a:solidFill>
                  <a:srgbClr val="A31515"/>
                </a:solidFill>
                <a:latin typeface="Consolas" pitchFamily="49" charset="0"/>
              </a:rPr>
              <a:t>StackPanel</a:t>
            </a:r>
            <a:r>
              <a:rPr lang="en-US" sz="1200" dirty="0">
                <a:solidFill>
                  <a:srgbClr val="0000FF"/>
                </a:solidFill>
                <a:latin typeface="Consolas" pitchFamily="49" charset="0"/>
              </a:rPr>
              <a:t>&gt;</a:t>
            </a:r>
            <a:endParaRPr lang="en-US" sz="1200" b="1" dirty="0">
              <a:solidFill>
                <a:srgbClr val="FF0000"/>
              </a:solidFill>
              <a:latin typeface="Consolas" pitchFamily="49" charset="0"/>
            </a:endParaRPr>
          </a:p>
        </p:txBody>
      </p:sp>
      <p:pic>
        <p:nvPicPr>
          <p:cNvPr id="5" name="Picture 2"/>
          <p:cNvPicPr>
            <a:picLocks noChangeAspect="1" noChangeArrowheads="1"/>
          </p:cNvPicPr>
          <p:nvPr/>
        </p:nvPicPr>
        <p:blipFill>
          <a:blip r:embed="rId2"/>
          <a:srcRect/>
          <a:stretch>
            <a:fillRect/>
          </a:stretch>
        </p:blipFill>
        <p:spPr bwMode="auto">
          <a:xfrm>
            <a:off x="8668657" y="1930400"/>
            <a:ext cx="2275114" cy="1124174"/>
          </a:xfrm>
          <a:prstGeom prst="rect">
            <a:avLst/>
          </a:prstGeom>
          <a:noFill/>
          <a:ln w="9525">
            <a:noFill/>
            <a:miter lim="800000"/>
            <a:headEnd/>
            <a:tailEnd/>
          </a:ln>
          <a:effectLst/>
        </p:spPr>
      </p:pic>
      <p:sp>
        <p:nvSpPr>
          <p:cNvPr id="6" name="Rectangle 5"/>
          <p:cNvSpPr/>
          <p:nvPr/>
        </p:nvSpPr>
        <p:spPr bwMode="auto">
          <a:xfrm>
            <a:off x="2148115" y="3816058"/>
            <a:ext cx="9151256" cy="2509838"/>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FF0000"/>
                </a:solidFill>
                <a:latin typeface="Consolas" pitchFamily="49" charset="0"/>
              </a:rPr>
              <a:t> Margin</a:t>
            </a:r>
            <a:r>
              <a:rPr lang="en-US" sz="1400" dirty="0">
                <a:solidFill>
                  <a:srgbClr val="0000FF"/>
                </a:solidFill>
                <a:latin typeface="Consolas" pitchFamily="49" charset="0"/>
              </a:rPr>
              <a:t>="4"</a:t>
            </a:r>
            <a:r>
              <a:rPr lang="en-US" sz="1400" dirty="0">
                <a:solidFill>
                  <a:srgbClr val="FF0000"/>
                </a:solidFill>
                <a:latin typeface="Consolas" pitchFamily="49" charset="0"/>
              </a:rPr>
              <a:t> Orientation</a:t>
            </a:r>
            <a:r>
              <a:rPr lang="en-US" sz="1400" dirty="0">
                <a:solidFill>
                  <a:srgbClr val="0000FF"/>
                </a:solidFill>
                <a:latin typeface="Consolas" pitchFamily="49" charset="0"/>
              </a:rPr>
              <a:t>="Horizontal"</a:t>
            </a:r>
            <a:r>
              <a:rPr lang="en-US" sz="1400" dirty="0">
                <a:solidFill>
                  <a:srgbClr val="FF0000"/>
                </a:solidFill>
                <a:latin typeface="Consolas" pitchFamily="49" charset="0"/>
              </a:rPr>
              <a:t> </a:t>
            </a:r>
            <a:r>
              <a:rPr lang="en-US" sz="1400" dirty="0" err="1">
                <a:solidFill>
                  <a:srgbClr val="FF0000"/>
                </a:solidFill>
                <a:latin typeface="Consolas" pitchFamily="49" charset="0"/>
              </a:rPr>
              <a:t>TextBlock.FontSize</a:t>
            </a:r>
            <a:r>
              <a:rPr lang="en-US" sz="1400" dirty="0">
                <a:solidFill>
                  <a:srgbClr val="0000FF"/>
                </a:solidFill>
                <a:latin typeface="Consolas" pitchFamily="49" charset="0"/>
              </a:rPr>
              <a:t>="20"&gt;</a:t>
            </a:r>
          </a:p>
          <a:p>
            <a:r>
              <a:rPr lang="en-US" sz="1400" dirty="0">
                <a:solidFill>
                  <a:srgbClr val="FF0000"/>
                </a:solidFill>
                <a:latin typeface="Consolas" pitchFamily="49" charset="0"/>
              </a:rPr>
              <a:t>      </a:t>
            </a:r>
            <a:r>
              <a:rPr lang="en-US" sz="1400" b="1" dirty="0">
                <a:solidFill>
                  <a:srgbClr val="0000FF"/>
                </a:solidFill>
                <a:latin typeface="Consolas" pitchFamily="49" charset="0"/>
              </a:rPr>
              <a:t>&lt;</a:t>
            </a:r>
            <a:r>
              <a:rPr lang="en-US" sz="1400" b="1" dirty="0" err="1">
                <a:solidFill>
                  <a:srgbClr val="A31515"/>
                </a:solidFill>
                <a:latin typeface="Consolas" pitchFamily="49" charset="0"/>
              </a:rPr>
              <a:t>StackPanel.Resources</a:t>
            </a:r>
            <a:r>
              <a:rPr lang="en-US" sz="1400" b="1"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LinearGradientBrush</a:t>
            </a:r>
            <a:r>
              <a:rPr lang="en-US" sz="1400" dirty="0">
                <a:solidFill>
                  <a:srgbClr val="FF0000"/>
                </a:solidFill>
                <a:latin typeface="Consolas" pitchFamily="49" charset="0"/>
              </a:rPr>
              <a:t> x</a:t>
            </a:r>
            <a:r>
              <a:rPr lang="en-US" sz="1400" dirty="0">
                <a:solidFill>
                  <a:srgbClr val="0000FF"/>
                </a:solidFill>
                <a:latin typeface="Consolas" pitchFamily="49" charset="0"/>
              </a:rPr>
              <a:t>:</a:t>
            </a:r>
            <a:r>
              <a:rPr lang="en-US" sz="1400" dirty="0">
                <a:solidFill>
                  <a:srgbClr val="FF0000"/>
                </a:solidFill>
                <a:latin typeface="Consolas" pitchFamily="49" charset="0"/>
              </a:rPr>
              <a:t>Key</a:t>
            </a:r>
            <a:r>
              <a:rPr lang="en-US" sz="1400" dirty="0">
                <a:solidFill>
                  <a:srgbClr val="0000FF"/>
                </a:solidFill>
                <a:latin typeface="Consolas" pitchFamily="49" charset="0"/>
              </a:rPr>
              <a:t>="back"&gt;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GradientStop</a:t>
            </a:r>
            <a:r>
              <a:rPr lang="en-US" sz="1400" dirty="0">
                <a:solidFill>
                  <a:srgbClr val="FF0000"/>
                </a:solidFill>
                <a:latin typeface="Consolas" pitchFamily="49" charset="0"/>
              </a:rPr>
              <a:t> Offset</a:t>
            </a:r>
            <a:r>
              <a:rPr lang="en-US" sz="1400" dirty="0">
                <a:solidFill>
                  <a:srgbClr val="0000FF"/>
                </a:solidFill>
                <a:latin typeface="Consolas" pitchFamily="49" charset="0"/>
              </a:rPr>
              <a:t>="0"</a:t>
            </a:r>
            <a:r>
              <a:rPr lang="en-US" sz="1400" dirty="0">
                <a:solidFill>
                  <a:srgbClr val="FF0000"/>
                </a:solidFill>
                <a:latin typeface="Consolas" pitchFamily="49" charset="0"/>
              </a:rPr>
              <a:t> Color</a:t>
            </a:r>
            <a:r>
              <a:rPr lang="en-US" sz="1400" dirty="0">
                <a:solidFill>
                  <a:srgbClr val="0000FF"/>
                </a:solidFill>
                <a:latin typeface="Consolas" pitchFamily="49" charset="0"/>
              </a:rPr>
              <a:t>="Blue" /&gt;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GradientStop</a:t>
            </a:r>
            <a:r>
              <a:rPr lang="en-US" sz="1400" dirty="0">
                <a:solidFill>
                  <a:srgbClr val="FF0000"/>
                </a:solidFill>
                <a:latin typeface="Consolas" pitchFamily="49" charset="0"/>
              </a:rPr>
              <a:t> Offset</a:t>
            </a:r>
            <a:r>
              <a:rPr lang="en-US" sz="1400" dirty="0">
                <a:solidFill>
                  <a:srgbClr val="0000FF"/>
                </a:solidFill>
                <a:latin typeface="Consolas" pitchFamily="49" charset="0"/>
              </a:rPr>
              <a:t>="1"</a:t>
            </a:r>
            <a:r>
              <a:rPr lang="en-US" sz="1400" dirty="0">
                <a:solidFill>
                  <a:srgbClr val="FF0000"/>
                </a:solidFill>
                <a:latin typeface="Consolas" pitchFamily="49" charset="0"/>
              </a:rPr>
              <a:t> Color</a:t>
            </a:r>
            <a:r>
              <a:rPr lang="en-US" sz="1400" dirty="0">
                <a:solidFill>
                  <a:srgbClr val="0000FF"/>
                </a:solidFill>
                <a:latin typeface="Consolas" pitchFamily="49" charset="0"/>
              </a:rPr>
              <a:t>="Yellow" /&gt;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LinearGradientBrush</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b="1" dirty="0">
                <a:solidFill>
                  <a:srgbClr val="0000FF"/>
                </a:solidFill>
                <a:latin typeface="Consolas" pitchFamily="49" charset="0"/>
              </a:rPr>
              <a:t>&lt;/</a:t>
            </a:r>
            <a:r>
              <a:rPr lang="en-US" sz="1400" b="1" dirty="0" err="1">
                <a:solidFill>
                  <a:srgbClr val="A31515"/>
                </a:solidFill>
                <a:latin typeface="Consolas" pitchFamily="49" charset="0"/>
              </a:rPr>
              <a:t>StackPanel.Resources</a:t>
            </a:r>
            <a:r>
              <a:rPr lang="en-US" sz="1400" b="1"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Margin</a:t>
            </a:r>
            <a:r>
              <a:rPr lang="en-US" sz="1400" dirty="0">
                <a:solidFill>
                  <a:srgbClr val="0000FF"/>
                </a:solidFill>
                <a:latin typeface="Consolas" pitchFamily="49" charset="0"/>
              </a:rPr>
              <a:t>="4"</a:t>
            </a:r>
            <a:r>
              <a:rPr lang="en-US" sz="1400" dirty="0">
                <a:solidFill>
                  <a:srgbClr val="FF0000"/>
                </a:solidFill>
                <a:latin typeface="Consolas" pitchFamily="49" charset="0"/>
              </a:rPr>
              <a:t> Content</a:t>
            </a:r>
            <a:r>
              <a:rPr lang="en-US" sz="1400" dirty="0">
                <a:solidFill>
                  <a:srgbClr val="0000FF"/>
                </a:solidFill>
                <a:latin typeface="Consolas" pitchFamily="49" charset="0"/>
              </a:rPr>
              <a:t>="1"</a:t>
            </a:r>
            <a:r>
              <a:rPr lang="en-US" sz="1400" dirty="0">
                <a:solidFill>
                  <a:srgbClr val="FF0000"/>
                </a:solidFill>
                <a:latin typeface="Consolas" pitchFamily="49" charset="0"/>
              </a:rPr>
              <a:t> Padding</a:t>
            </a:r>
            <a:r>
              <a:rPr lang="en-US" sz="1400" dirty="0">
                <a:solidFill>
                  <a:srgbClr val="0000FF"/>
                </a:solidFill>
                <a:latin typeface="Consolas" pitchFamily="49" charset="0"/>
              </a:rPr>
              <a:t>="4"</a:t>
            </a:r>
            <a:r>
              <a:rPr lang="en-US" sz="1400" dirty="0">
                <a:solidFill>
                  <a:srgbClr val="FF0000"/>
                </a:solidFill>
                <a:latin typeface="Consolas" pitchFamily="49" charset="0"/>
              </a:rPr>
              <a:t> </a:t>
            </a:r>
            <a:r>
              <a:rPr lang="en-US" sz="1400" b="1" dirty="0">
                <a:solidFill>
                  <a:srgbClr val="FF0000"/>
                </a:solidFill>
                <a:latin typeface="Consolas" pitchFamily="49" charset="0"/>
              </a:rPr>
              <a:t>Background</a:t>
            </a:r>
            <a:r>
              <a:rPr lang="en-US" sz="1400" b="1" dirty="0">
                <a:solidFill>
                  <a:srgbClr val="0000FF"/>
                </a:solidFill>
                <a:latin typeface="Consolas" pitchFamily="49" charset="0"/>
              </a:rPr>
              <a:t>="{</a:t>
            </a:r>
            <a:r>
              <a:rPr lang="en-US" sz="1400" b="1" dirty="0" err="1">
                <a:solidFill>
                  <a:srgbClr val="A31515"/>
                </a:solidFill>
                <a:latin typeface="Consolas" pitchFamily="49" charset="0"/>
              </a:rPr>
              <a:t>StaticResource</a:t>
            </a:r>
            <a:r>
              <a:rPr lang="en-US" sz="1400" b="1" dirty="0">
                <a:solidFill>
                  <a:srgbClr val="FF0000"/>
                </a:solidFill>
                <a:latin typeface="Consolas" pitchFamily="49" charset="0"/>
              </a:rPr>
              <a:t> back</a:t>
            </a:r>
            <a:r>
              <a:rPr lang="en-US" sz="1400" b="1" dirty="0">
                <a:solidFill>
                  <a:srgbClr val="0000FF"/>
                </a:solidFill>
                <a:latin typeface="Consolas" pitchFamily="49" charset="0"/>
              </a:rPr>
              <a:t>}" </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Margin</a:t>
            </a:r>
            <a:r>
              <a:rPr lang="en-US" sz="1400" dirty="0">
                <a:solidFill>
                  <a:srgbClr val="0000FF"/>
                </a:solidFill>
                <a:latin typeface="Consolas" pitchFamily="49" charset="0"/>
              </a:rPr>
              <a:t>="4"</a:t>
            </a:r>
            <a:r>
              <a:rPr lang="en-US" sz="1400" dirty="0">
                <a:solidFill>
                  <a:srgbClr val="FF0000"/>
                </a:solidFill>
                <a:latin typeface="Consolas" pitchFamily="49" charset="0"/>
              </a:rPr>
              <a:t> Content</a:t>
            </a:r>
            <a:r>
              <a:rPr lang="en-US" sz="1400" dirty="0">
                <a:solidFill>
                  <a:srgbClr val="0000FF"/>
                </a:solidFill>
                <a:latin typeface="Consolas" pitchFamily="49" charset="0"/>
              </a:rPr>
              <a:t>="2"</a:t>
            </a:r>
            <a:r>
              <a:rPr lang="en-US" sz="1400" dirty="0">
                <a:solidFill>
                  <a:srgbClr val="FF0000"/>
                </a:solidFill>
                <a:latin typeface="Consolas" pitchFamily="49" charset="0"/>
              </a:rPr>
              <a:t> Padding</a:t>
            </a:r>
            <a:r>
              <a:rPr lang="en-US" sz="1400" dirty="0">
                <a:solidFill>
                  <a:srgbClr val="0000FF"/>
                </a:solidFill>
                <a:latin typeface="Consolas" pitchFamily="49" charset="0"/>
              </a:rPr>
              <a:t>="4"</a:t>
            </a:r>
            <a:r>
              <a:rPr lang="en-US" sz="1400" dirty="0">
                <a:solidFill>
                  <a:srgbClr val="FF0000"/>
                </a:solidFill>
                <a:latin typeface="Consolas" pitchFamily="49" charset="0"/>
              </a:rPr>
              <a:t> </a:t>
            </a:r>
            <a:r>
              <a:rPr lang="en-US" sz="1400" b="1" dirty="0">
                <a:solidFill>
                  <a:srgbClr val="FF0000"/>
                </a:solidFill>
                <a:latin typeface="Consolas" pitchFamily="49" charset="0"/>
              </a:rPr>
              <a:t>Background</a:t>
            </a:r>
            <a:r>
              <a:rPr lang="en-US" sz="1400" b="1" dirty="0">
                <a:solidFill>
                  <a:srgbClr val="0000FF"/>
                </a:solidFill>
                <a:latin typeface="Consolas" pitchFamily="49" charset="0"/>
              </a:rPr>
              <a:t>="{</a:t>
            </a:r>
            <a:r>
              <a:rPr lang="en-US" sz="1400" b="1" dirty="0" err="1">
                <a:solidFill>
                  <a:srgbClr val="A31515"/>
                </a:solidFill>
                <a:latin typeface="Consolas" pitchFamily="49" charset="0"/>
              </a:rPr>
              <a:t>StaticResource</a:t>
            </a:r>
            <a:r>
              <a:rPr lang="en-US" sz="1400" b="1" dirty="0">
                <a:solidFill>
                  <a:srgbClr val="FF0000"/>
                </a:solidFill>
                <a:latin typeface="Consolas" pitchFamily="49" charset="0"/>
              </a:rPr>
              <a:t> back</a:t>
            </a:r>
            <a:r>
              <a:rPr lang="en-US" sz="1400" b="1" dirty="0">
                <a:solidFill>
                  <a:srgbClr val="0000FF"/>
                </a:solidFill>
                <a:latin typeface="Consolas" pitchFamily="49" charset="0"/>
              </a:rPr>
              <a:t>}" </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Margin</a:t>
            </a:r>
            <a:r>
              <a:rPr lang="en-US" sz="1400" dirty="0">
                <a:solidFill>
                  <a:srgbClr val="0000FF"/>
                </a:solidFill>
                <a:latin typeface="Consolas" pitchFamily="49" charset="0"/>
              </a:rPr>
              <a:t>="4"</a:t>
            </a:r>
            <a:r>
              <a:rPr lang="en-US" sz="1400" dirty="0">
                <a:solidFill>
                  <a:srgbClr val="FF0000"/>
                </a:solidFill>
                <a:latin typeface="Consolas" pitchFamily="49" charset="0"/>
              </a:rPr>
              <a:t> Content</a:t>
            </a:r>
            <a:r>
              <a:rPr lang="en-US" sz="1400" dirty="0">
                <a:solidFill>
                  <a:srgbClr val="0000FF"/>
                </a:solidFill>
                <a:latin typeface="Consolas" pitchFamily="49" charset="0"/>
              </a:rPr>
              <a:t>="3"</a:t>
            </a:r>
            <a:r>
              <a:rPr lang="en-US" sz="1400" dirty="0">
                <a:solidFill>
                  <a:srgbClr val="FF0000"/>
                </a:solidFill>
                <a:latin typeface="Consolas" pitchFamily="49" charset="0"/>
              </a:rPr>
              <a:t> Padding</a:t>
            </a:r>
            <a:r>
              <a:rPr lang="en-US" sz="1400" dirty="0">
                <a:solidFill>
                  <a:srgbClr val="0000FF"/>
                </a:solidFill>
                <a:latin typeface="Consolas" pitchFamily="49" charset="0"/>
              </a:rPr>
              <a:t>="4"</a:t>
            </a:r>
            <a:r>
              <a:rPr lang="en-US" sz="1400" dirty="0">
                <a:solidFill>
                  <a:srgbClr val="FF0000"/>
                </a:solidFill>
                <a:latin typeface="Consolas" pitchFamily="49" charset="0"/>
              </a:rPr>
              <a:t> </a:t>
            </a:r>
            <a:r>
              <a:rPr lang="en-US" sz="1400" b="1" dirty="0">
                <a:solidFill>
                  <a:srgbClr val="FF0000"/>
                </a:solidFill>
                <a:latin typeface="Consolas" pitchFamily="49" charset="0"/>
              </a:rPr>
              <a:t>Background</a:t>
            </a:r>
            <a:r>
              <a:rPr lang="en-US" sz="1400" b="1" dirty="0">
                <a:solidFill>
                  <a:srgbClr val="0000FF"/>
                </a:solidFill>
                <a:latin typeface="Consolas" pitchFamily="49" charset="0"/>
              </a:rPr>
              <a:t>="{</a:t>
            </a:r>
            <a:r>
              <a:rPr lang="en-US" sz="1400" b="1" dirty="0" err="1">
                <a:solidFill>
                  <a:srgbClr val="A31515"/>
                </a:solidFill>
                <a:latin typeface="Consolas" pitchFamily="49" charset="0"/>
              </a:rPr>
              <a:t>StaticResource</a:t>
            </a:r>
            <a:r>
              <a:rPr lang="en-US" sz="1400" b="1" dirty="0">
                <a:solidFill>
                  <a:srgbClr val="FF0000"/>
                </a:solidFill>
                <a:latin typeface="Consolas" pitchFamily="49" charset="0"/>
              </a:rPr>
              <a:t> back</a:t>
            </a:r>
            <a:r>
              <a:rPr lang="en-US" sz="1400" b="1" dirty="0">
                <a:solidFill>
                  <a:srgbClr val="0000FF"/>
                </a:solidFill>
                <a:latin typeface="Consolas" pitchFamily="49" charset="0"/>
              </a:rPr>
              <a:t>}" </a:t>
            </a:r>
            <a:r>
              <a:rPr lang="en-US" sz="1400" dirty="0">
                <a:solidFill>
                  <a:srgbClr val="0000FF"/>
                </a:solidFill>
                <a:latin typeface="Consolas" pitchFamily="49" charset="0"/>
              </a:rPr>
              <a:t>/&gt;</a:t>
            </a:r>
          </a:p>
          <a:p>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0000FF"/>
                </a:solidFill>
                <a:latin typeface="Consolas" pitchFamily="49" charset="0"/>
              </a:rPr>
              <a:t>&gt;</a:t>
            </a:r>
            <a:endParaRPr lang="en-US" sz="1400" b="1" dirty="0">
              <a:solidFill>
                <a:srgbClr val="FF0000"/>
              </a:solidFill>
              <a:latin typeface="Consolas" pitchFamily="49" charset="0"/>
            </a:endParaRPr>
          </a:p>
        </p:txBody>
      </p:sp>
      <p:sp>
        <p:nvSpPr>
          <p:cNvPr id="7" name="Rectangle 6"/>
          <p:cNvSpPr/>
          <p:nvPr/>
        </p:nvSpPr>
        <p:spPr>
          <a:xfrm rot="1339267">
            <a:off x="7309243" y="3462757"/>
            <a:ext cx="3182281" cy="1569660"/>
          </a:xfrm>
          <a:prstGeom prst="rect">
            <a:avLst/>
          </a:prstGeom>
          <a:solidFill>
            <a:srgbClr val="C00000"/>
          </a:solid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rPr>
              <a:t>Check</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49940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a:t>
            </a:r>
            <a:endParaRPr lang="he-IL" dirty="0"/>
          </a:p>
        </p:txBody>
      </p:sp>
      <p:sp>
        <p:nvSpPr>
          <p:cNvPr id="5" name="Slide Number Placeholder 4"/>
          <p:cNvSpPr>
            <a:spLocks noGrp="1"/>
          </p:cNvSpPr>
          <p:nvPr>
            <p:ph type="sldNum" sz="quarter" idx="12"/>
          </p:nvPr>
        </p:nvSpPr>
        <p:spPr/>
        <p:txBody>
          <a:bodyPr/>
          <a:lstStyle/>
          <a:p>
            <a:fld id="{AA986F54-24DE-4AB4-95BF-72E7F2EFFBC6}" type="slidenum">
              <a:rPr lang="en-US" smtClean="0"/>
              <a:t>17</a:t>
            </a:fld>
            <a:endParaRPr lang="en-US"/>
          </a:p>
        </p:txBody>
      </p:sp>
      <p:sp>
        <p:nvSpPr>
          <p:cNvPr id="6" name="Content Placeholder 2"/>
          <p:cNvSpPr>
            <a:spLocks noGrp="1"/>
          </p:cNvSpPr>
          <p:nvPr>
            <p:ph idx="1"/>
          </p:nvPr>
        </p:nvSpPr>
        <p:spPr/>
        <p:txBody>
          <a:bodyPr/>
          <a:lstStyle/>
          <a:p>
            <a:r>
              <a:rPr lang="en-US" dirty="0"/>
              <a:t>Is this a good </a:t>
            </a:r>
            <a:r>
              <a:rPr lang="en-US" dirty="0" smtClean="0"/>
              <a:t>design?</a:t>
            </a:r>
            <a:endParaRPr lang="en-US" dirty="0"/>
          </a:p>
          <a:p>
            <a:endParaRPr lang="en-US" dirty="0"/>
          </a:p>
        </p:txBody>
      </p:sp>
      <p:grpSp>
        <p:nvGrpSpPr>
          <p:cNvPr id="7" name="Group 6"/>
          <p:cNvGrpSpPr/>
          <p:nvPr/>
        </p:nvGrpSpPr>
        <p:grpSpPr>
          <a:xfrm>
            <a:off x="1197341" y="1865748"/>
            <a:ext cx="9854589" cy="4407507"/>
            <a:chOff x="1691681" y="1761660"/>
            <a:chExt cx="4932548" cy="2333848"/>
          </a:xfrm>
        </p:grpSpPr>
        <p:sp>
          <p:nvSpPr>
            <p:cNvPr id="8" name="Oval 7"/>
            <p:cNvSpPr/>
            <p:nvPr/>
          </p:nvSpPr>
          <p:spPr>
            <a:xfrm>
              <a:off x="3620507" y="3208280"/>
              <a:ext cx="431954" cy="4586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p:cNvSpPr/>
            <p:nvPr/>
          </p:nvSpPr>
          <p:spPr>
            <a:xfrm>
              <a:off x="3245458" y="2083131"/>
              <a:ext cx="431954" cy="458600"/>
            </a:xfrm>
            <a:prstGeom prst="ellipse">
              <a:avLst/>
            </a:prstGeom>
            <a:blipFill>
              <a:blip r:embed="rId2"/>
              <a:tile tx="0" ty="0" sx="100000" sy="100000" flip="none" algn="tl"/>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5067127" y="3154701"/>
              <a:ext cx="431954" cy="458600"/>
            </a:xfrm>
            <a:prstGeom prst="ellipse">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1" name="Oval 10"/>
            <p:cNvSpPr/>
            <p:nvPr/>
          </p:nvSpPr>
          <p:spPr>
            <a:xfrm>
              <a:off x="4531342" y="3101123"/>
              <a:ext cx="431954" cy="458600"/>
            </a:xfrm>
            <a:prstGeom prst="ellipse">
              <a:avLst/>
            </a:prstGeom>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2" name="Oval 11"/>
            <p:cNvSpPr/>
            <p:nvPr/>
          </p:nvSpPr>
          <p:spPr>
            <a:xfrm>
              <a:off x="5174284" y="2833230"/>
              <a:ext cx="431954" cy="458600"/>
            </a:xfrm>
            <a:prstGeom prst="ellipse">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p:cNvSpPr/>
            <p:nvPr/>
          </p:nvSpPr>
          <p:spPr>
            <a:xfrm>
              <a:off x="3941978" y="2833230"/>
              <a:ext cx="431954" cy="458600"/>
            </a:xfrm>
            <a:prstGeom prst="ellipse">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Oval 13"/>
            <p:cNvSpPr/>
            <p:nvPr/>
          </p:nvSpPr>
          <p:spPr>
            <a:xfrm>
              <a:off x="3941978" y="1815239"/>
              <a:ext cx="431954" cy="458600"/>
            </a:xfrm>
            <a:prstGeom prst="ellipse">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Oval 14"/>
            <p:cNvSpPr/>
            <p:nvPr/>
          </p:nvSpPr>
          <p:spPr>
            <a:xfrm>
              <a:off x="5120705" y="2243867"/>
              <a:ext cx="431954" cy="458600"/>
            </a:xfrm>
            <a:prstGeom prst="ellipse">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Oval 15"/>
            <p:cNvSpPr/>
            <p:nvPr/>
          </p:nvSpPr>
          <p:spPr>
            <a:xfrm>
              <a:off x="4692077" y="2618916"/>
              <a:ext cx="431954" cy="458600"/>
            </a:xfrm>
            <a:prstGeom prst="ellipse">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p:cNvSpPr/>
            <p:nvPr/>
          </p:nvSpPr>
          <p:spPr>
            <a:xfrm>
              <a:off x="4209871" y="2297445"/>
              <a:ext cx="431954" cy="458600"/>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p:cNvSpPr/>
            <p:nvPr/>
          </p:nvSpPr>
          <p:spPr>
            <a:xfrm>
              <a:off x="4531342" y="2083131"/>
              <a:ext cx="431954" cy="458600"/>
            </a:xfrm>
            <a:prstGeom prst="ellipse">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Oval 18"/>
            <p:cNvSpPr/>
            <p:nvPr/>
          </p:nvSpPr>
          <p:spPr>
            <a:xfrm>
              <a:off x="2281045" y="2993966"/>
              <a:ext cx="431954" cy="4586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Oval 19"/>
            <p:cNvSpPr/>
            <p:nvPr/>
          </p:nvSpPr>
          <p:spPr>
            <a:xfrm>
              <a:off x="4644102" y="3636908"/>
              <a:ext cx="431954" cy="458600"/>
            </a:xfrm>
            <a:prstGeom prst="ellipse">
              <a:avLst/>
            </a:prstGeom>
            <a:blipFill>
              <a:blip r:embed="rId2"/>
              <a:tile tx="0" ty="0" sx="100000" sy="100000" flip="none" algn="tl"/>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Oval 20"/>
            <p:cNvSpPr/>
            <p:nvPr/>
          </p:nvSpPr>
          <p:spPr>
            <a:xfrm>
              <a:off x="3191879" y="2886809"/>
              <a:ext cx="431954" cy="458600"/>
            </a:xfrm>
            <a:prstGeom prst="ellipse">
              <a:avLst/>
            </a:prstGeom>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2" name="Oval 21"/>
            <p:cNvSpPr/>
            <p:nvPr/>
          </p:nvSpPr>
          <p:spPr>
            <a:xfrm>
              <a:off x="2602516" y="2618916"/>
              <a:ext cx="431954" cy="458600"/>
            </a:xfrm>
            <a:prstGeom prst="ellipse">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Oval 22"/>
            <p:cNvSpPr/>
            <p:nvPr/>
          </p:nvSpPr>
          <p:spPr>
            <a:xfrm>
              <a:off x="2870408" y="1761660"/>
              <a:ext cx="431954" cy="458600"/>
            </a:xfrm>
            <a:prstGeom prst="ellipse">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Oval 23"/>
            <p:cNvSpPr/>
            <p:nvPr/>
          </p:nvSpPr>
          <p:spPr>
            <a:xfrm>
              <a:off x="2548937" y="2083131"/>
              <a:ext cx="431954" cy="458600"/>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Oval 24"/>
            <p:cNvSpPr/>
            <p:nvPr/>
          </p:nvSpPr>
          <p:spPr>
            <a:xfrm>
              <a:off x="2977565" y="3476172"/>
              <a:ext cx="431954" cy="458600"/>
            </a:xfrm>
            <a:prstGeom prst="ellipse">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Oval 25"/>
            <p:cNvSpPr/>
            <p:nvPr/>
          </p:nvSpPr>
          <p:spPr>
            <a:xfrm>
              <a:off x="5710069" y="3261858"/>
              <a:ext cx="431954" cy="4586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Oval 26"/>
            <p:cNvSpPr/>
            <p:nvPr/>
          </p:nvSpPr>
          <p:spPr>
            <a:xfrm>
              <a:off x="4906391" y="1868817"/>
              <a:ext cx="431954" cy="458600"/>
            </a:xfrm>
            <a:prstGeom prst="ellipse">
              <a:avLst/>
            </a:prstGeom>
            <a:blipFill>
              <a:blip r:embed="rId2"/>
              <a:tile tx="0" ty="0" sx="100000" sy="100000" flip="none" algn="tl"/>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Oval 27"/>
            <p:cNvSpPr/>
            <p:nvPr/>
          </p:nvSpPr>
          <p:spPr>
            <a:xfrm>
              <a:off x="6192275" y="2886809"/>
              <a:ext cx="431954" cy="458600"/>
            </a:xfrm>
            <a:prstGeom prst="ellipse">
              <a:avLst/>
            </a:prstGeom>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9" name="Oval 28"/>
            <p:cNvSpPr/>
            <p:nvPr/>
          </p:nvSpPr>
          <p:spPr>
            <a:xfrm>
              <a:off x="5602912" y="2618916"/>
              <a:ext cx="431954" cy="458600"/>
            </a:xfrm>
            <a:prstGeom prst="ellipse">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Oval 29"/>
            <p:cNvSpPr/>
            <p:nvPr/>
          </p:nvSpPr>
          <p:spPr>
            <a:xfrm>
              <a:off x="2013152" y="2351024"/>
              <a:ext cx="431954" cy="458600"/>
            </a:xfrm>
            <a:prstGeom prst="ellipse">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Oval 30"/>
            <p:cNvSpPr/>
            <p:nvPr/>
          </p:nvSpPr>
          <p:spPr>
            <a:xfrm>
              <a:off x="5549333" y="2083131"/>
              <a:ext cx="431954" cy="458600"/>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Oval 31"/>
            <p:cNvSpPr/>
            <p:nvPr/>
          </p:nvSpPr>
          <p:spPr>
            <a:xfrm>
              <a:off x="6192275" y="1868817"/>
              <a:ext cx="431954" cy="458600"/>
            </a:xfrm>
            <a:prstGeom prst="ellipse">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p:cNvSpPr/>
            <p:nvPr/>
          </p:nvSpPr>
          <p:spPr>
            <a:xfrm>
              <a:off x="5174284" y="3636908"/>
              <a:ext cx="431954" cy="458600"/>
            </a:xfrm>
            <a:prstGeom prst="ellipse">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34" name="Oval 33"/>
            <p:cNvSpPr/>
            <p:nvPr/>
          </p:nvSpPr>
          <p:spPr>
            <a:xfrm>
              <a:off x="4049135" y="3315437"/>
              <a:ext cx="431954" cy="458600"/>
            </a:xfrm>
            <a:prstGeom prst="ellipse">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Oval 34"/>
            <p:cNvSpPr/>
            <p:nvPr/>
          </p:nvSpPr>
          <p:spPr>
            <a:xfrm>
              <a:off x="1691681" y="2833230"/>
              <a:ext cx="431954" cy="4586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Oval 35"/>
            <p:cNvSpPr/>
            <p:nvPr/>
          </p:nvSpPr>
          <p:spPr>
            <a:xfrm>
              <a:off x="3513350" y="2458181"/>
              <a:ext cx="431954" cy="458600"/>
            </a:xfrm>
            <a:prstGeom prst="ellipse">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37" name="Oval 36"/>
            <p:cNvSpPr/>
            <p:nvPr/>
          </p:nvSpPr>
          <p:spPr>
            <a:xfrm>
              <a:off x="1959574" y="1815239"/>
              <a:ext cx="431954" cy="458600"/>
            </a:xfrm>
            <a:prstGeom prst="ellipse">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Oval 37"/>
            <p:cNvSpPr/>
            <p:nvPr/>
          </p:nvSpPr>
          <p:spPr>
            <a:xfrm>
              <a:off x="6192275" y="2351024"/>
              <a:ext cx="431954" cy="458600"/>
            </a:xfrm>
            <a:prstGeom prst="ellipse">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7935536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a:t>
            </a:r>
            <a:endParaRPr lang="he-IL" dirty="0"/>
          </a:p>
        </p:txBody>
      </p:sp>
      <p:sp>
        <p:nvSpPr>
          <p:cNvPr id="3" name="Content Placeholder 2"/>
          <p:cNvSpPr>
            <a:spLocks noGrp="1"/>
          </p:cNvSpPr>
          <p:nvPr>
            <p:ph idx="1"/>
          </p:nvPr>
        </p:nvSpPr>
        <p:spPr/>
        <p:txBody>
          <a:bodyPr/>
          <a:lstStyle/>
          <a:p>
            <a:r>
              <a:rPr lang="en-US" dirty="0"/>
              <a:t>Layout is the arranging of user interface elements within some container</a:t>
            </a:r>
          </a:p>
          <a:p>
            <a:r>
              <a:rPr lang="en-US" dirty="0"/>
              <a:t>Older technologies (e.g. Windows Forms) mostly used exact position and sizes</a:t>
            </a:r>
          </a:p>
          <a:p>
            <a:pPr lvl="1"/>
            <a:r>
              <a:rPr lang="en-US" dirty="0"/>
              <a:t>Limited in flexibility and adaptability</a:t>
            </a:r>
          </a:p>
          <a:p>
            <a:r>
              <a:rPr lang="en-US" dirty="0" smtClean="0"/>
              <a:t>UWP </a:t>
            </a:r>
            <a:r>
              <a:rPr lang="en-US" dirty="0"/>
              <a:t>provides several layout panels that can control dynamically size and placement of elements</a:t>
            </a:r>
          </a:p>
          <a:p>
            <a:r>
              <a:rPr lang="en-US" dirty="0"/>
              <a:t>Elements may advertise their size and position needs</a:t>
            </a:r>
          </a:p>
          <a:p>
            <a:endParaRPr lang="he-IL" dirty="0"/>
          </a:p>
        </p:txBody>
      </p:sp>
    </p:spTree>
    <p:extLst>
      <p:ext uri="{BB962C8B-B14F-4D97-AF65-F5344CB8AC3E}">
        <p14:creationId xmlns:p14="http://schemas.microsoft.com/office/powerpoint/2010/main" val="36642703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and Position of Elements</a:t>
            </a:r>
            <a:endParaRPr lang="he-IL" dirty="0"/>
          </a:p>
        </p:txBody>
      </p:sp>
      <p:sp>
        <p:nvSpPr>
          <p:cNvPr id="3" name="Content Placeholder 2"/>
          <p:cNvSpPr>
            <a:spLocks noGrp="1"/>
          </p:cNvSpPr>
          <p:nvPr>
            <p:ph idx="1"/>
          </p:nvPr>
        </p:nvSpPr>
        <p:spPr/>
        <p:txBody>
          <a:bodyPr/>
          <a:lstStyle/>
          <a:p>
            <a:r>
              <a:rPr lang="en-US" dirty="0"/>
              <a:t>Element sizing and positioning is determined by the element itself and its logical parent</a:t>
            </a:r>
          </a:p>
          <a:p>
            <a:r>
              <a:rPr lang="en-US" dirty="0"/>
              <a:t>A child element may request various settings</a:t>
            </a:r>
          </a:p>
          <a:p>
            <a:r>
              <a:rPr lang="en-US" dirty="0"/>
              <a:t>The parent panel does not have to comply</a:t>
            </a:r>
          </a:p>
          <a:p>
            <a:endParaRPr lang="he-IL" dirty="0"/>
          </a:p>
        </p:txBody>
      </p:sp>
    </p:spTree>
    <p:extLst>
      <p:ext uri="{BB962C8B-B14F-4D97-AF65-F5344CB8AC3E}">
        <p14:creationId xmlns:p14="http://schemas.microsoft.com/office/powerpoint/2010/main" val="236692503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Layout Properties</a:t>
            </a:r>
            <a:endParaRPr lang="he-IL" dirty="0"/>
          </a:p>
        </p:txBody>
      </p:sp>
      <p:sp>
        <p:nvSpPr>
          <p:cNvPr id="3" name="Content Placeholder 2"/>
          <p:cNvSpPr>
            <a:spLocks noGrp="1"/>
          </p:cNvSpPr>
          <p:nvPr>
            <p:ph idx="1"/>
          </p:nvPr>
        </p:nvSpPr>
        <p:spPr/>
        <p:txBody>
          <a:bodyPr/>
          <a:lstStyle/>
          <a:p>
            <a:endParaRPr lang="he-IL"/>
          </a:p>
        </p:txBody>
      </p:sp>
      <p:sp>
        <p:nvSpPr>
          <p:cNvPr id="4" name="Rectangle 3"/>
          <p:cNvSpPr/>
          <p:nvPr/>
        </p:nvSpPr>
        <p:spPr bwMode="auto">
          <a:xfrm>
            <a:off x="1807029" y="1596571"/>
            <a:ext cx="7391400" cy="3505200"/>
          </a:xfrm>
          <a:prstGeom prst="rect">
            <a:avLst/>
          </a:prstGeom>
          <a:solidFill>
            <a:schemeClr val="accent2">
              <a:lumMod val="75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FFFFFF"/>
              </a:solidFill>
              <a:latin typeface="Times New Roman" pitchFamily="18" charset="0"/>
            </a:endParaRPr>
          </a:p>
        </p:txBody>
      </p:sp>
      <p:sp>
        <p:nvSpPr>
          <p:cNvPr id="5" name="Rectangle 4"/>
          <p:cNvSpPr/>
          <p:nvPr/>
        </p:nvSpPr>
        <p:spPr bwMode="auto">
          <a:xfrm>
            <a:off x="3712029" y="2587171"/>
            <a:ext cx="5486400" cy="2514600"/>
          </a:xfrm>
          <a:prstGeom prst="rect">
            <a:avLst/>
          </a:prstGeom>
          <a:solidFill>
            <a:srgbClr val="FFC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New Roman" pitchFamily="18" charset="0"/>
            </a:endParaRPr>
          </a:p>
        </p:txBody>
      </p:sp>
      <p:sp>
        <p:nvSpPr>
          <p:cNvPr id="6" name="TextBox 5"/>
          <p:cNvSpPr txBox="1"/>
          <p:nvPr/>
        </p:nvSpPr>
        <p:spPr>
          <a:xfrm>
            <a:off x="1883230" y="1213089"/>
            <a:ext cx="715837" cy="369332"/>
          </a:xfrm>
          <a:prstGeom prst="rect">
            <a:avLst/>
          </a:prstGeom>
          <a:noFill/>
        </p:spPr>
        <p:txBody>
          <a:bodyPr wrap="none" rtlCol="0">
            <a:spAutoFit/>
          </a:bodyPr>
          <a:lstStyle/>
          <a:p>
            <a:r>
              <a:rPr lang="en-US" dirty="0"/>
              <a:t>Panel</a:t>
            </a:r>
          </a:p>
        </p:txBody>
      </p:sp>
      <p:sp>
        <p:nvSpPr>
          <p:cNvPr id="7" name="Rectangle 6"/>
          <p:cNvSpPr/>
          <p:nvPr/>
        </p:nvSpPr>
        <p:spPr bwMode="auto">
          <a:xfrm>
            <a:off x="4550229" y="3196771"/>
            <a:ext cx="3733800" cy="1219200"/>
          </a:xfrm>
          <a:prstGeom prst="rect">
            <a:avLst/>
          </a:prstGeom>
          <a:solidFill>
            <a:srgbClr val="00B05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cxnSp>
        <p:nvCxnSpPr>
          <p:cNvPr id="8" name="Straight Arrow Connector 7"/>
          <p:cNvCxnSpPr/>
          <p:nvPr/>
        </p:nvCxnSpPr>
        <p:spPr bwMode="auto">
          <a:xfrm rot="5400000">
            <a:off x="5312229" y="2891971"/>
            <a:ext cx="609600" cy="1588"/>
          </a:xfrm>
          <a:prstGeom prst="straightConnector1">
            <a:avLst/>
          </a:prstGeom>
          <a:solidFill>
            <a:schemeClr val="accent1"/>
          </a:solidFill>
          <a:ln w="19050" cap="sq" cmpd="sng" algn="ctr">
            <a:solidFill>
              <a:srgbClr val="002060"/>
            </a:solidFill>
            <a:prstDash val="solid"/>
            <a:round/>
            <a:headEnd type="arrow"/>
            <a:tailEnd type="arrow"/>
          </a:ln>
          <a:effectLst/>
        </p:spPr>
      </p:cxnSp>
      <p:sp>
        <p:nvSpPr>
          <p:cNvPr id="9" name="TextBox 8"/>
          <p:cNvSpPr txBox="1"/>
          <p:nvPr/>
        </p:nvSpPr>
        <p:spPr>
          <a:xfrm>
            <a:off x="5693229" y="2739571"/>
            <a:ext cx="808748" cy="338554"/>
          </a:xfrm>
          <a:prstGeom prst="rect">
            <a:avLst/>
          </a:prstGeom>
          <a:noFill/>
        </p:spPr>
        <p:txBody>
          <a:bodyPr wrap="none" rtlCol="0">
            <a:spAutoFit/>
          </a:bodyPr>
          <a:lstStyle/>
          <a:p>
            <a:r>
              <a:rPr lang="en-US" sz="1600" dirty="0">
                <a:solidFill>
                  <a:srgbClr val="002060"/>
                </a:solidFill>
              </a:rPr>
              <a:t>Margin</a:t>
            </a:r>
          </a:p>
        </p:txBody>
      </p:sp>
      <p:sp>
        <p:nvSpPr>
          <p:cNvPr id="10" name="Rectangle 9"/>
          <p:cNvSpPr/>
          <p:nvPr/>
        </p:nvSpPr>
        <p:spPr bwMode="auto">
          <a:xfrm>
            <a:off x="5007429" y="3577771"/>
            <a:ext cx="2819400" cy="457200"/>
          </a:xfrm>
          <a:prstGeom prst="rect">
            <a:avLst/>
          </a:prstGeom>
          <a:ln>
            <a:headEnd type="none" w="sm" len="sm"/>
            <a:tailEnd type="none" w="sm" len="s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dirty="0">
                <a:solidFill>
                  <a:schemeClr val="bg1"/>
                </a:solidFill>
                <a:latin typeface="Times New Roman" pitchFamily="18" charset="0"/>
              </a:rPr>
              <a:t>Content</a:t>
            </a:r>
          </a:p>
        </p:txBody>
      </p:sp>
      <p:cxnSp>
        <p:nvCxnSpPr>
          <p:cNvPr id="11" name="Straight Arrow Connector 10"/>
          <p:cNvCxnSpPr/>
          <p:nvPr/>
        </p:nvCxnSpPr>
        <p:spPr bwMode="auto">
          <a:xfrm rot="5400000">
            <a:off x="7027523" y="3387271"/>
            <a:ext cx="380206" cy="794"/>
          </a:xfrm>
          <a:prstGeom prst="straightConnector1">
            <a:avLst/>
          </a:prstGeom>
          <a:solidFill>
            <a:schemeClr val="accent1"/>
          </a:solidFill>
          <a:ln w="19050" cap="sq" cmpd="sng" algn="ctr">
            <a:solidFill>
              <a:srgbClr val="002060"/>
            </a:solidFill>
            <a:prstDash val="solid"/>
            <a:round/>
            <a:headEnd type="arrow"/>
            <a:tailEnd type="arrow"/>
          </a:ln>
          <a:effectLst/>
        </p:spPr>
      </p:cxnSp>
      <p:sp>
        <p:nvSpPr>
          <p:cNvPr id="12" name="TextBox 11"/>
          <p:cNvSpPr txBox="1"/>
          <p:nvPr/>
        </p:nvSpPr>
        <p:spPr>
          <a:xfrm>
            <a:off x="7294223" y="3195977"/>
            <a:ext cx="989806" cy="338554"/>
          </a:xfrm>
          <a:prstGeom prst="rect">
            <a:avLst/>
          </a:prstGeom>
          <a:noFill/>
        </p:spPr>
        <p:txBody>
          <a:bodyPr wrap="square" rtlCol="0">
            <a:spAutoFit/>
          </a:bodyPr>
          <a:lstStyle/>
          <a:p>
            <a:r>
              <a:rPr lang="en-US" sz="1600" dirty="0">
                <a:solidFill>
                  <a:srgbClr val="002060"/>
                </a:solidFill>
              </a:rPr>
              <a:t>Padding</a:t>
            </a:r>
          </a:p>
        </p:txBody>
      </p:sp>
      <p:cxnSp>
        <p:nvCxnSpPr>
          <p:cNvPr id="13" name="Straight Arrow Connector 12"/>
          <p:cNvCxnSpPr/>
          <p:nvPr/>
        </p:nvCxnSpPr>
        <p:spPr bwMode="auto">
          <a:xfrm rot="10800000">
            <a:off x="1807029" y="3196771"/>
            <a:ext cx="1905000" cy="1588"/>
          </a:xfrm>
          <a:prstGeom prst="straightConnector1">
            <a:avLst/>
          </a:prstGeom>
          <a:solidFill>
            <a:schemeClr val="accent1"/>
          </a:solidFill>
          <a:ln w="19050" cap="sq" cmpd="sng" algn="ctr">
            <a:solidFill>
              <a:schemeClr val="bg1"/>
            </a:solidFill>
            <a:prstDash val="solid"/>
            <a:round/>
            <a:headEnd type="arrow"/>
            <a:tailEnd type="arrow"/>
          </a:ln>
          <a:effectLst/>
        </p:spPr>
      </p:cxnSp>
      <p:sp>
        <p:nvSpPr>
          <p:cNvPr id="14" name="TextBox 13"/>
          <p:cNvSpPr txBox="1"/>
          <p:nvPr/>
        </p:nvSpPr>
        <p:spPr>
          <a:xfrm>
            <a:off x="1883230" y="2815771"/>
            <a:ext cx="2008883" cy="338554"/>
          </a:xfrm>
          <a:prstGeom prst="rect">
            <a:avLst/>
          </a:prstGeom>
          <a:noFill/>
        </p:spPr>
        <p:txBody>
          <a:bodyPr wrap="none" rtlCol="0">
            <a:spAutoFit/>
          </a:bodyPr>
          <a:lstStyle/>
          <a:p>
            <a:r>
              <a:rPr lang="en-US" sz="1600" dirty="0" err="1">
                <a:solidFill>
                  <a:srgbClr val="FFFFFF"/>
                </a:solidFill>
              </a:rPr>
              <a:t>HorizontalAlignment</a:t>
            </a:r>
            <a:endParaRPr lang="en-US" sz="1600" dirty="0">
              <a:solidFill>
                <a:srgbClr val="FFFFFF"/>
              </a:solidFill>
            </a:endParaRPr>
          </a:p>
        </p:txBody>
      </p:sp>
      <p:cxnSp>
        <p:nvCxnSpPr>
          <p:cNvPr id="15" name="Straight Arrow Connector 14"/>
          <p:cNvCxnSpPr/>
          <p:nvPr/>
        </p:nvCxnSpPr>
        <p:spPr bwMode="auto">
          <a:xfrm rot="5400000">
            <a:off x="3979523" y="2091077"/>
            <a:ext cx="990600" cy="1588"/>
          </a:xfrm>
          <a:prstGeom prst="straightConnector1">
            <a:avLst/>
          </a:prstGeom>
          <a:solidFill>
            <a:schemeClr val="accent1"/>
          </a:solidFill>
          <a:ln w="19050" cap="sq" cmpd="sng" algn="ctr">
            <a:solidFill>
              <a:schemeClr val="bg1"/>
            </a:solidFill>
            <a:prstDash val="solid"/>
            <a:round/>
            <a:headEnd type="arrow"/>
            <a:tailEnd type="arrow"/>
          </a:ln>
          <a:effectLst/>
        </p:spPr>
      </p:cxnSp>
      <p:sp>
        <p:nvSpPr>
          <p:cNvPr id="16" name="TextBox 15"/>
          <p:cNvSpPr txBox="1"/>
          <p:nvPr/>
        </p:nvSpPr>
        <p:spPr>
          <a:xfrm>
            <a:off x="4550229" y="1901371"/>
            <a:ext cx="1742144" cy="338554"/>
          </a:xfrm>
          <a:prstGeom prst="rect">
            <a:avLst/>
          </a:prstGeom>
          <a:noFill/>
        </p:spPr>
        <p:txBody>
          <a:bodyPr wrap="none" rtlCol="0">
            <a:spAutoFit/>
          </a:bodyPr>
          <a:lstStyle/>
          <a:p>
            <a:r>
              <a:rPr lang="en-US" sz="1600" dirty="0" err="1">
                <a:solidFill>
                  <a:srgbClr val="FFFFFF"/>
                </a:solidFill>
              </a:rPr>
              <a:t>VerticalAlignment</a:t>
            </a:r>
            <a:endParaRPr lang="en-US" sz="1600" dirty="0">
              <a:solidFill>
                <a:srgbClr val="FFFFFF"/>
              </a:solidFill>
            </a:endParaRPr>
          </a:p>
        </p:txBody>
      </p:sp>
      <p:cxnSp>
        <p:nvCxnSpPr>
          <p:cNvPr id="17" name="Straight Arrow Connector 16"/>
          <p:cNvCxnSpPr/>
          <p:nvPr/>
        </p:nvCxnSpPr>
        <p:spPr bwMode="auto">
          <a:xfrm rot="10800000">
            <a:off x="4550229" y="4644571"/>
            <a:ext cx="3733800" cy="1588"/>
          </a:xfrm>
          <a:prstGeom prst="straightConnector1">
            <a:avLst/>
          </a:prstGeom>
          <a:solidFill>
            <a:schemeClr val="accent1"/>
          </a:solidFill>
          <a:ln w="19050" cap="sq" cmpd="sng" algn="ctr">
            <a:solidFill>
              <a:srgbClr val="002060"/>
            </a:solidFill>
            <a:prstDash val="solid"/>
            <a:round/>
            <a:headEnd type="arrow"/>
            <a:tailEnd type="arrow"/>
          </a:ln>
          <a:effectLst/>
        </p:spPr>
      </p:cxnSp>
      <p:sp>
        <p:nvSpPr>
          <p:cNvPr id="18" name="TextBox 17"/>
          <p:cNvSpPr txBox="1"/>
          <p:nvPr/>
        </p:nvSpPr>
        <p:spPr>
          <a:xfrm>
            <a:off x="5845629" y="4644571"/>
            <a:ext cx="913606" cy="338554"/>
          </a:xfrm>
          <a:prstGeom prst="rect">
            <a:avLst/>
          </a:prstGeom>
          <a:noFill/>
        </p:spPr>
        <p:txBody>
          <a:bodyPr wrap="square" rtlCol="0">
            <a:spAutoFit/>
          </a:bodyPr>
          <a:lstStyle/>
          <a:p>
            <a:r>
              <a:rPr lang="en-US" sz="1600" dirty="0">
                <a:solidFill>
                  <a:srgbClr val="002060"/>
                </a:solidFill>
              </a:rPr>
              <a:t>Width</a:t>
            </a:r>
          </a:p>
        </p:txBody>
      </p:sp>
      <p:cxnSp>
        <p:nvCxnSpPr>
          <p:cNvPr id="19" name="Straight Arrow Connector 18"/>
          <p:cNvCxnSpPr/>
          <p:nvPr/>
        </p:nvCxnSpPr>
        <p:spPr bwMode="auto">
          <a:xfrm rot="5400000">
            <a:off x="3787435" y="3805577"/>
            <a:ext cx="1219200" cy="1588"/>
          </a:xfrm>
          <a:prstGeom prst="straightConnector1">
            <a:avLst/>
          </a:prstGeom>
          <a:solidFill>
            <a:schemeClr val="accent1"/>
          </a:solidFill>
          <a:ln w="19050" cap="sq" cmpd="sng" algn="ctr">
            <a:solidFill>
              <a:srgbClr val="002060"/>
            </a:solidFill>
            <a:prstDash val="solid"/>
            <a:round/>
            <a:headEnd type="arrow"/>
            <a:tailEnd type="arrow"/>
          </a:ln>
          <a:effectLst/>
        </p:spPr>
      </p:cxnSp>
      <p:sp>
        <p:nvSpPr>
          <p:cNvPr id="20" name="TextBox 19"/>
          <p:cNvSpPr txBox="1"/>
          <p:nvPr/>
        </p:nvSpPr>
        <p:spPr>
          <a:xfrm>
            <a:off x="3712029" y="3558453"/>
            <a:ext cx="838200" cy="338554"/>
          </a:xfrm>
          <a:prstGeom prst="rect">
            <a:avLst/>
          </a:prstGeom>
          <a:noFill/>
        </p:spPr>
        <p:txBody>
          <a:bodyPr wrap="square" rtlCol="0">
            <a:spAutoFit/>
          </a:bodyPr>
          <a:lstStyle/>
          <a:p>
            <a:r>
              <a:rPr lang="en-US" sz="1600" dirty="0">
                <a:solidFill>
                  <a:srgbClr val="002060"/>
                </a:solidFill>
              </a:rPr>
              <a:t>Height</a:t>
            </a:r>
          </a:p>
        </p:txBody>
      </p:sp>
      <p:cxnSp>
        <p:nvCxnSpPr>
          <p:cNvPr id="21" name="Elbow Connector 20"/>
          <p:cNvCxnSpPr/>
          <p:nvPr/>
        </p:nvCxnSpPr>
        <p:spPr bwMode="auto">
          <a:xfrm rot="16200000" flipV="1">
            <a:off x="7750629" y="4111171"/>
            <a:ext cx="1371600" cy="762000"/>
          </a:xfrm>
          <a:prstGeom prst="bentConnector3">
            <a:avLst>
              <a:gd name="adj1" fmla="val 100000"/>
            </a:avLst>
          </a:prstGeom>
          <a:solidFill>
            <a:schemeClr val="accent1"/>
          </a:solidFill>
          <a:ln w="19050" cap="sq" cmpd="sng" algn="ctr">
            <a:solidFill>
              <a:schemeClr val="tx1"/>
            </a:solidFill>
            <a:prstDash val="solid"/>
            <a:round/>
            <a:headEnd type="none" w="sm" len="sm"/>
            <a:tailEnd type="arrow"/>
          </a:ln>
          <a:effectLst/>
        </p:spPr>
      </p:cxnSp>
      <p:sp>
        <p:nvSpPr>
          <p:cNvPr id="22" name="TextBox 21"/>
          <p:cNvSpPr txBox="1"/>
          <p:nvPr/>
        </p:nvSpPr>
        <p:spPr>
          <a:xfrm>
            <a:off x="7903029" y="5126596"/>
            <a:ext cx="1752600" cy="338554"/>
          </a:xfrm>
          <a:prstGeom prst="rect">
            <a:avLst/>
          </a:prstGeom>
          <a:noFill/>
        </p:spPr>
        <p:txBody>
          <a:bodyPr wrap="square" rtlCol="0">
            <a:spAutoFit/>
          </a:bodyPr>
          <a:lstStyle/>
          <a:p>
            <a:pPr algn="ctr"/>
            <a:r>
              <a:rPr lang="en-US" sz="1600" dirty="0" err="1"/>
              <a:t>LayoutTransform</a:t>
            </a:r>
            <a:endParaRPr lang="en-US" sz="1600" dirty="0"/>
          </a:p>
        </p:txBody>
      </p:sp>
      <p:cxnSp>
        <p:nvCxnSpPr>
          <p:cNvPr id="23" name="Elbow Connector 22"/>
          <p:cNvCxnSpPr/>
          <p:nvPr/>
        </p:nvCxnSpPr>
        <p:spPr bwMode="auto">
          <a:xfrm rot="5400000" flipH="1" flipV="1">
            <a:off x="2814108" y="4259225"/>
            <a:ext cx="1185446" cy="990600"/>
          </a:xfrm>
          <a:prstGeom prst="bentConnector3">
            <a:avLst>
              <a:gd name="adj1" fmla="val 99872"/>
            </a:avLst>
          </a:prstGeom>
          <a:solidFill>
            <a:schemeClr val="accent1"/>
          </a:solidFill>
          <a:ln w="19050" cap="sq" cmpd="sng" algn="ctr">
            <a:solidFill>
              <a:schemeClr val="tx1"/>
            </a:solidFill>
            <a:prstDash val="solid"/>
            <a:round/>
            <a:headEnd type="none" w="sm" len="sm"/>
            <a:tailEnd type="arrow"/>
          </a:ln>
          <a:effectLst/>
        </p:spPr>
      </p:cxnSp>
      <p:sp>
        <p:nvSpPr>
          <p:cNvPr id="24" name="TextBox 23"/>
          <p:cNvSpPr txBox="1"/>
          <p:nvPr/>
        </p:nvSpPr>
        <p:spPr>
          <a:xfrm>
            <a:off x="2090058" y="5375549"/>
            <a:ext cx="1981200" cy="338554"/>
          </a:xfrm>
          <a:prstGeom prst="rect">
            <a:avLst/>
          </a:prstGeom>
          <a:noFill/>
        </p:spPr>
        <p:txBody>
          <a:bodyPr wrap="square" rtlCol="0">
            <a:spAutoFit/>
          </a:bodyPr>
          <a:lstStyle/>
          <a:p>
            <a:pPr algn="ctr"/>
            <a:r>
              <a:rPr lang="en-US" sz="1600" dirty="0" err="1"/>
              <a:t>FlowDirection</a:t>
            </a:r>
            <a:endParaRPr lang="en-US" sz="1600" dirty="0"/>
          </a:p>
        </p:txBody>
      </p:sp>
      <p:sp>
        <p:nvSpPr>
          <p:cNvPr id="25" name="TextBox 24"/>
          <p:cNvSpPr txBox="1"/>
          <p:nvPr/>
        </p:nvSpPr>
        <p:spPr>
          <a:xfrm>
            <a:off x="6760029" y="2815771"/>
            <a:ext cx="1805494" cy="369332"/>
          </a:xfrm>
          <a:prstGeom prst="rect">
            <a:avLst/>
          </a:prstGeom>
          <a:noFill/>
        </p:spPr>
        <p:txBody>
          <a:bodyPr wrap="none" rtlCol="0">
            <a:spAutoFit/>
          </a:bodyPr>
          <a:lstStyle/>
          <a:p>
            <a:r>
              <a:rPr lang="en-US" dirty="0"/>
              <a:t>Element/Control</a:t>
            </a:r>
          </a:p>
        </p:txBody>
      </p:sp>
    </p:spTree>
    <p:extLst>
      <p:ext uri="{BB962C8B-B14F-4D97-AF65-F5344CB8AC3E}">
        <p14:creationId xmlns:p14="http://schemas.microsoft.com/office/powerpoint/2010/main" val="35395500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Size</a:t>
            </a:r>
            <a:endParaRPr lang="he-IL" dirty="0"/>
          </a:p>
        </p:txBody>
      </p:sp>
      <p:sp>
        <p:nvSpPr>
          <p:cNvPr id="3" name="Content Placeholder 2"/>
          <p:cNvSpPr>
            <a:spLocks noGrp="1"/>
          </p:cNvSpPr>
          <p:nvPr>
            <p:ph idx="1"/>
          </p:nvPr>
        </p:nvSpPr>
        <p:spPr/>
        <p:txBody>
          <a:bodyPr/>
          <a:lstStyle/>
          <a:p>
            <a:r>
              <a:rPr lang="en-US" b="1" dirty="0">
                <a:solidFill>
                  <a:schemeClr val="accent6">
                    <a:lumMod val="75000"/>
                  </a:schemeClr>
                </a:solidFill>
                <a:latin typeface="Consolas" pitchFamily="49" charset="0"/>
              </a:rPr>
              <a:t>Width</a:t>
            </a:r>
            <a:r>
              <a:rPr lang="en-US" dirty="0"/>
              <a:t> and </a:t>
            </a:r>
            <a:r>
              <a:rPr lang="en-US" dirty="0">
                <a:solidFill>
                  <a:schemeClr val="accent6">
                    <a:lumMod val="75000"/>
                  </a:schemeClr>
                </a:solidFill>
                <a:latin typeface="Consolas" pitchFamily="49" charset="0"/>
              </a:rPr>
              <a:t>Height</a:t>
            </a:r>
            <a:r>
              <a:rPr lang="en-US" dirty="0"/>
              <a:t> properties (from </a:t>
            </a:r>
            <a:r>
              <a:rPr lang="en-US" dirty="0" err="1">
                <a:latin typeface="Consolas" pitchFamily="49" charset="0"/>
              </a:rPr>
              <a:t>FrameworkElement</a:t>
            </a:r>
            <a:r>
              <a:rPr lang="en-US" dirty="0"/>
              <a:t>)</a:t>
            </a:r>
          </a:p>
          <a:p>
            <a:pPr lvl="1"/>
            <a:r>
              <a:rPr lang="en-US" dirty="0"/>
              <a:t>Control the exact size of the element</a:t>
            </a:r>
          </a:p>
          <a:p>
            <a:pPr lvl="1"/>
            <a:r>
              <a:rPr lang="en-US" dirty="0"/>
              <a:t>Default value is </a:t>
            </a:r>
            <a:r>
              <a:rPr lang="en-US" b="1" dirty="0" err="1">
                <a:solidFill>
                  <a:srgbClr val="0070C0"/>
                </a:solidFill>
                <a:latin typeface="Consolas" pitchFamily="49" charset="0"/>
              </a:rPr>
              <a:t>Double.NaN</a:t>
            </a:r>
            <a:endParaRPr lang="en-US" b="1" dirty="0">
              <a:solidFill>
                <a:srgbClr val="0070C0"/>
              </a:solidFill>
              <a:latin typeface="Consolas" pitchFamily="49" charset="0"/>
            </a:endParaRPr>
          </a:p>
          <a:p>
            <a:pPr lvl="2"/>
            <a:r>
              <a:rPr lang="en-US" dirty="0"/>
              <a:t>Meaning: be as large as it needs to be</a:t>
            </a:r>
          </a:p>
          <a:p>
            <a:pPr lvl="1"/>
            <a:r>
              <a:rPr lang="en-US" dirty="0"/>
              <a:t>usually a bad idea to use these properties</a:t>
            </a:r>
          </a:p>
          <a:p>
            <a:pPr lvl="2"/>
            <a:r>
              <a:rPr lang="en-US" dirty="0"/>
              <a:t>Prevents smart resizing by panel</a:t>
            </a:r>
          </a:p>
          <a:p>
            <a:pPr lvl="2"/>
            <a:r>
              <a:rPr lang="en-US" dirty="0"/>
              <a:t>Reasonable only in a Canvas</a:t>
            </a:r>
          </a:p>
          <a:p>
            <a:r>
              <a:rPr lang="en-US" dirty="0" err="1">
                <a:solidFill>
                  <a:schemeClr val="accent6">
                    <a:lumMod val="75000"/>
                  </a:schemeClr>
                </a:solidFill>
                <a:latin typeface="Consolas" pitchFamily="49" charset="0"/>
              </a:rPr>
              <a:t>MinWidth</a:t>
            </a:r>
            <a:r>
              <a:rPr lang="en-US" dirty="0"/>
              <a:t>, </a:t>
            </a:r>
            <a:r>
              <a:rPr lang="en-US" dirty="0" err="1">
                <a:solidFill>
                  <a:schemeClr val="accent6">
                    <a:lumMod val="75000"/>
                  </a:schemeClr>
                </a:solidFill>
                <a:latin typeface="Consolas" pitchFamily="49" charset="0"/>
              </a:rPr>
              <a:t>MinHeight</a:t>
            </a:r>
            <a:r>
              <a:rPr lang="en-US" dirty="0"/>
              <a:t>, </a:t>
            </a:r>
            <a:r>
              <a:rPr lang="en-US" dirty="0" err="1">
                <a:solidFill>
                  <a:schemeClr val="accent6">
                    <a:lumMod val="75000"/>
                  </a:schemeClr>
                </a:solidFill>
                <a:latin typeface="Consolas" pitchFamily="49" charset="0"/>
              </a:rPr>
              <a:t>MaxWidth</a:t>
            </a:r>
            <a:r>
              <a:rPr lang="en-US" dirty="0"/>
              <a:t>, </a:t>
            </a:r>
            <a:r>
              <a:rPr lang="en-US" dirty="0" err="1">
                <a:solidFill>
                  <a:schemeClr val="accent6">
                    <a:lumMod val="75000"/>
                  </a:schemeClr>
                </a:solidFill>
                <a:latin typeface="Consolas" pitchFamily="49" charset="0"/>
              </a:rPr>
              <a:t>MaxHeight</a:t>
            </a:r>
            <a:r>
              <a:rPr lang="en-US" dirty="0"/>
              <a:t> properties</a:t>
            </a:r>
          </a:p>
          <a:p>
            <a:pPr lvl="1"/>
            <a:r>
              <a:rPr lang="en-US" dirty="0"/>
              <a:t>Defaults are 0 (</a:t>
            </a:r>
            <a:r>
              <a:rPr lang="en-US" dirty="0" err="1">
                <a:latin typeface="Consolas" pitchFamily="49" charset="0"/>
              </a:rPr>
              <a:t>MinWidth</a:t>
            </a:r>
            <a:r>
              <a:rPr lang="en-US" dirty="0"/>
              <a:t>, </a:t>
            </a:r>
            <a:r>
              <a:rPr lang="en-US" dirty="0" err="1">
                <a:latin typeface="Consolas" pitchFamily="49" charset="0"/>
              </a:rPr>
              <a:t>MinHeight</a:t>
            </a:r>
            <a:r>
              <a:rPr lang="en-US" dirty="0"/>
              <a:t>), </a:t>
            </a:r>
            <a:r>
              <a:rPr lang="en-US" b="1" dirty="0" err="1">
                <a:solidFill>
                  <a:srgbClr val="0070C0"/>
                </a:solidFill>
                <a:latin typeface="Consolas" pitchFamily="49" charset="0"/>
              </a:rPr>
              <a:t>Double.PositiveInfinity</a:t>
            </a:r>
            <a:r>
              <a:rPr lang="en-US" dirty="0"/>
              <a:t> (“</a:t>
            </a:r>
            <a:r>
              <a:rPr lang="en-US" dirty="0">
                <a:latin typeface="Consolas" pitchFamily="49" charset="0"/>
              </a:rPr>
              <a:t>Infinity</a:t>
            </a:r>
            <a:r>
              <a:rPr lang="en-US" dirty="0"/>
              <a:t>” in XAML) (</a:t>
            </a:r>
            <a:r>
              <a:rPr lang="en-US" dirty="0" err="1">
                <a:latin typeface="Consolas" pitchFamily="49" charset="0"/>
              </a:rPr>
              <a:t>MaxWidth</a:t>
            </a:r>
            <a:r>
              <a:rPr lang="en-US" dirty="0"/>
              <a:t>, </a:t>
            </a:r>
            <a:r>
              <a:rPr lang="en-US" dirty="0" err="1">
                <a:latin typeface="Consolas" pitchFamily="49" charset="0"/>
              </a:rPr>
              <a:t>MaxHeight</a:t>
            </a:r>
            <a:r>
              <a:rPr lang="en-US" dirty="0"/>
              <a:t>)</a:t>
            </a:r>
          </a:p>
          <a:p>
            <a:endParaRPr lang="he-IL" dirty="0"/>
          </a:p>
        </p:txBody>
      </p:sp>
    </p:spTree>
    <p:extLst>
      <p:ext uri="{BB962C8B-B14F-4D97-AF65-F5344CB8AC3E}">
        <p14:creationId xmlns:p14="http://schemas.microsoft.com/office/powerpoint/2010/main" val="400278130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Size Properties</a:t>
            </a:r>
            <a:endParaRPr lang="he-IL" dirty="0"/>
          </a:p>
        </p:txBody>
      </p:sp>
      <p:sp>
        <p:nvSpPr>
          <p:cNvPr id="3" name="Content Placeholder 2"/>
          <p:cNvSpPr>
            <a:spLocks noGrp="1"/>
          </p:cNvSpPr>
          <p:nvPr>
            <p:ph idx="1"/>
          </p:nvPr>
        </p:nvSpPr>
        <p:spPr/>
        <p:txBody>
          <a:bodyPr/>
          <a:lstStyle/>
          <a:p>
            <a:r>
              <a:rPr lang="en-US" dirty="0"/>
              <a:t>Read only properties</a:t>
            </a:r>
          </a:p>
          <a:p>
            <a:pPr lvl="1"/>
            <a:r>
              <a:rPr lang="en-US" b="1" dirty="0" err="1">
                <a:solidFill>
                  <a:schemeClr val="accent2">
                    <a:lumMod val="50000"/>
                  </a:schemeClr>
                </a:solidFill>
                <a:latin typeface="Consolas" pitchFamily="49" charset="0"/>
              </a:rPr>
              <a:t>DesiredSize</a:t>
            </a:r>
            <a:endParaRPr lang="en-US" b="1" dirty="0">
              <a:solidFill>
                <a:schemeClr val="accent2">
                  <a:lumMod val="50000"/>
                </a:schemeClr>
              </a:solidFill>
              <a:latin typeface="Consolas" pitchFamily="49" charset="0"/>
            </a:endParaRPr>
          </a:p>
          <a:p>
            <a:pPr lvl="2"/>
            <a:r>
              <a:rPr lang="en-US" dirty="0"/>
              <a:t>Set indirectly by elements to report their desired size to their parent</a:t>
            </a:r>
            <a:r>
              <a:rPr lang="en-US" b="1" dirty="0">
                <a:solidFill>
                  <a:schemeClr val="accent2">
                    <a:lumMod val="50000"/>
                  </a:schemeClr>
                </a:solidFill>
                <a:latin typeface="Consolas" pitchFamily="49" charset="0"/>
              </a:rPr>
              <a:t> </a:t>
            </a:r>
          </a:p>
          <a:p>
            <a:pPr lvl="2"/>
            <a:r>
              <a:rPr lang="en-US" dirty="0"/>
              <a:t>Internally used by panels</a:t>
            </a:r>
          </a:p>
          <a:p>
            <a:pPr lvl="1"/>
            <a:r>
              <a:rPr lang="en-US" b="1" dirty="0" err="1">
                <a:solidFill>
                  <a:schemeClr val="accent2">
                    <a:lumMod val="50000"/>
                  </a:schemeClr>
                </a:solidFill>
                <a:latin typeface="Consolas" pitchFamily="49" charset="0"/>
              </a:rPr>
              <a:t>RenderSize</a:t>
            </a:r>
            <a:endParaRPr lang="en-US" b="1" dirty="0">
              <a:solidFill>
                <a:schemeClr val="accent2">
                  <a:lumMod val="50000"/>
                </a:schemeClr>
              </a:solidFill>
              <a:latin typeface="Consolas" pitchFamily="49" charset="0"/>
            </a:endParaRPr>
          </a:p>
          <a:p>
            <a:pPr lvl="2"/>
            <a:r>
              <a:rPr lang="en-US" dirty="0"/>
              <a:t>The actual size the element is rendered with</a:t>
            </a:r>
          </a:p>
          <a:p>
            <a:pPr lvl="1"/>
            <a:r>
              <a:rPr lang="en-US" b="1" dirty="0" err="1">
                <a:solidFill>
                  <a:schemeClr val="accent2">
                    <a:lumMod val="50000"/>
                  </a:schemeClr>
                </a:solidFill>
                <a:latin typeface="Consolas" pitchFamily="49" charset="0"/>
              </a:rPr>
              <a:t>ActualWidth</a:t>
            </a:r>
            <a:r>
              <a:rPr lang="en-US" dirty="0"/>
              <a:t>, </a:t>
            </a:r>
            <a:r>
              <a:rPr lang="en-US" b="1" dirty="0" err="1">
                <a:solidFill>
                  <a:schemeClr val="accent2">
                    <a:lumMod val="50000"/>
                  </a:schemeClr>
                </a:solidFill>
                <a:latin typeface="Consolas" pitchFamily="49" charset="0"/>
              </a:rPr>
              <a:t>ActualHeight</a:t>
            </a:r>
            <a:endParaRPr lang="en-US" b="1" dirty="0">
              <a:solidFill>
                <a:schemeClr val="accent2">
                  <a:lumMod val="50000"/>
                </a:schemeClr>
              </a:solidFill>
              <a:latin typeface="Consolas" pitchFamily="49" charset="0"/>
            </a:endParaRPr>
          </a:p>
          <a:p>
            <a:pPr lvl="2"/>
            <a:r>
              <a:rPr lang="en-US" dirty="0"/>
              <a:t>Just the components of </a:t>
            </a:r>
            <a:r>
              <a:rPr lang="en-US" dirty="0" err="1">
                <a:latin typeface="Consolas" pitchFamily="49" charset="0"/>
              </a:rPr>
              <a:t>RenderSize</a:t>
            </a:r>
            <a:r>
              <a:rPr lang="en-US" dirty="0"/>
              <a:t> (</a:t>
            </a:r>
            <a:r>
              <a:rPr lang="en-US" b="1" dirty="0" err="1">
                <a:solidFill>
                  <a:schemeClr val="accent2">
                    <a:lumMod val="50000"/>
                  </a:schemeClr>
                </a:solidFill>
                <a:latin typeface="Consolas" pitchFamily="49" charset="0"/>
              </a:rPr>
              <a:t>RenderSize.Width</a:t>
            </a:r>
            <a:r>
              <a:rPr lang="en-US" dirty="0"/>
              <a:t>, </a:t>
            </a:r>
            <a:r>
              <a:rPr lang="en-US" b="1" dirty="0" err="1">
                <a:solidFill>
                  <a:schemeClr val="accent2">
                    <a:lumMod val="50000"/>
                  </a:schemeClr>
                </a:solidFill>
                <a:latin typeface="Consolas" pitchFamily="49" charset="0"/>
              </a:rPr>
              <a:t>RenderSize.Height</a:t>
            </a:r>
            <a:r>
              <a:rPr lang="en-US" dirty="0"/>
              <a:t>)</a:t>
            </a:r>
          </a:p>
          <a:p>
            <a:endParaRPr lang="he-IL" dirty="0"/>
          </a:p>
        </p:txBody>
      </p:sp>
    </p:spTree>
    <p:extLst>
      <p:ext uri="{BB962C8B-B14F-4D97-AF65-F5344CB8AC3E}">
        <p14:creationId xmlns:p14="http://schemas.microsoft.com/office/powerpoint/2010/main" val="391355870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itchFamily="49" charset="0"/>
              </a:rPr>
              <a:t>Margin</a:t>
            </a:r>
            <a:r>
              <a:rPr lang="en-US" dirty="0"/>
              <a:t> and </a:t>
            </a:r>
            <a:r>
              <a:rPr lang="en-US" dirty="0">
                <a:latin typeface="Consolas" pitchFamily="49" charset="0"/>
              </a:rPr>
              <a:t>Padding</a:t>
            </a:r>
            <a:endParaRPr lang="he-IL" dirty="0"/>
          </a:p>
        </p:txBody>
      </p:sp>
      <p:sp>
        <p:nvSpPr>
          <p:cNvPr id="3" name="Content Placeholder 2"/>
          <p:cNvSpPr>
            <a:spLocks noGrp="1"/>
          </p:cNvSpPr>
          <p:nvPr>
            <p:ph idx="1"/>
          </p:nvPr>
        </p:nvSpPr>
        <p:spPr/>
        <p:txBody>
          <a:bodyPr/>
          <a:lstStyle/>
          <a:p>
            <a:r>
              <a:rPr lang="en-US" dirty="0"/>
              <a:t>Both of type </a:t>
            </a:r>
            <a:r>
              <a:rPr lang="en-US" b="1" dirty="0">
                <a:solidFill>
                  <a:srgbClr val="FF0000"/>
                </a:solidFill>
                <a:latin typeface="Consolas" pitchFamily="49" charset="0"/>
              </a:rPr>
              <a:t>Thickness</a:t>
            </a:r>
            <a:r>
              <a:rPr lang="en-US" dirty="0"/>
              <a:t> (value type)</a:t>
            </a:r>
          </a:p>
          <a:p>
            <a:pPr lvl="1"/>
            <a:r>
              <a:rPr lang="en-US" dirty="0"/>
              <a:t>Maintains the properties </a:t>
            </a:r>
            <a:r>
              <a:rPr lang="en-US" b="1" dirty="0">
                <a:solidFill>
                  <a:schemeClr val="accent2">
                    <a:lumMod val="50000"/>
                  </a:schemeClr>
                </a:solidFill>
                <a:latin typeface="Consolas" pitchFamily="49" charset="0"/>
              </a:rPr>
              <a:t>Left</a:t>
            </a:r>
            <a:r>
              <a:rPr lang="en-US" dirty="0"/>
              <a:t>, </a:t>
            </a:r>
            <a:r>
              <a:rPr lang="en-US" b="1" dirty="0">
                <a:solidFill>
                  <a:schemeClr val="accent2">
                    <a:lumMod val="50000"/>
                  </a:schemeClr>
                </a:solidFill>
                <a:latin typeface="Consolas" pitchFamily="49" charset="0"/>
              </a:rPr>
              <a:t>Top</a:t>
            </a:r>
            <a:r>
              <a:rPr lang="en-US" dirty="0"/>
              <a:t>, </a:t>
            </a:r>
            <a:r>
              <a:rPr lang="en-US" b="1" dirty="0">
                <a:solidFill>
                  <a:schemeClr val="accent2">
                    <a:lumMod val="50000"/>
                  </a:schemeClr>
                </a:solidFill>
                <a:latin typeface="Consolas" pitchFamily="49" charset="0"/>
              </a:rPr>
              <a:t>Right</a:t>
            </a:r>
            <a:r>
              <a:rPr lang="en-US" dirty="0"/>
              <a:t>, </a:t>
            </a:r>
            <a:r>
              <a:rPr lang="en-US" b="1" dirty="0">
                <a:solidFill>
                  <a:schemeClr val="accent2">
                    <a:lumMod val="50000"/>
                  </a:schemeClr>
                </a:solidFill>
                <a:latin typeface="Consolas" pitchFamily="49" charset="0"/>
              </a:rPr>
              <a:t>Bottom</a:t>
            </a:r>
            <a:r>
              <a:rPr lang="en-US" dirty="0"/>
              <a:t> indicating distance from the corresponding edge</a:t>
            </a:r>
          </a:p>
          <a:p>
            <a:r>
              <a:rPr lang="en-US" b="1" dirty="0">
                <a:solidFill>
                  <a:schemeClr val="accent2">
                    <a:lumMod val="50000"/>
                  </a:schemeClr>
                </a:solidFill>
                <a:latin typeface="Consolas" pitchFamily="49" charset="0"/>
              </a:rPr>
              <a:t>Margin</a:t>
            </a:r>
            <a:r>
              <a:rPr lang="en-US" dirty="0"/>
              <a:t> (from </a:t>
            </a:r>
            <a:r>
              <a:rPr lang="en-US" dirty="0" err="1">
                <a:latin typeface="Consolas" pitchFamily="49" charset="0"/>
              </a:rPr>
              <a:t>FrameworkElement</a:t>
            </a:r>
            <a:r>
              <a:rPr lang="en-US" dirty="0"/>
              <a:t>)</a:t>
            </a:r>
          </a:p>
          <a:p>
            <a:pPr lvl="1"/>
            <a:r>
              <a:rPr lang="en-US" dirty="0"/>
              <a:t>The amount of space to add around the element</a:t>
            </a:r>
          </a:p>
          <a:p>
            <a:r>
              <a:rPr lang="en-US" b="1" dirty="0">
                <a:solidFill>
                  <a:schemeClr val="accent2">
                    <a:lumMod val="50000"/>
                  </a:schemeClr>
                </a:solidFill>
                <a:latin typeface="Consolas" pitchFamily="49" charset="0"/>
              </a:rPr>
              <a:t>Padding</a:t>
            </a:r>
            <a:r>
              <a:rPr lang="en-US" dirty="0"/>
              <a:t> (from </a:t>
            </a:r>
            <a:r>
              <a:rPr lang="en-US" dirty="0">
                <a:latin typeface="Consolas" pitchFamily="49" charset="0"/>
              </a:rPr>
              <a:t>Control</a:t>
            </a:r>
            <a:r>
              <a:rPr lang="en-US" dirty="0"/>
              <a:t>, and </a:t>
            </a:r>
            <a:r>
              <a:rPr lang="en-US" dirty="0">
                <a:latin typeface="Consolas" pitchFamily="49" charset="0"/>
              </a:rPr>
              <a:t>Border</a:t>
            </a:r>
            <a:r>
              <a:rPr lang="en-US" dirty="0"/>
              <a:t>)</a:t>
            </a:r>
          </a:p>
          <a:p>
            <a:pPr lvl="1"/>
            <a:r>
              <a:rPr lang="en-US" dirty="0"/>
              <a:t>The amount of space to add around the content of the control</a:t>
            </a:r>
          </a:p>
          <a:p>
            <a:r>
              <a:rPr lang="en-US" dirty="0"/>
              <a:t>In XAML, can supply one, two or four numbers</a:t>
            </a:r>
          </a:p>
          <a:p>
            <a:endParaRPr lang="he-IL" dirty="0"/>
          </a:p>
        </p:txBody>
      </p:sp>
    </p:spTree>
    <p:extLst>
      <p:ext uri="{BB962C8B-B14F-4D97-AF65-F5344CB8AC3E}">
        <p14:creationId xmlns:p14="http://schemas.microsoft.com/office/powerpoint/2010/main" val="261770151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Visibility</a:t>
            </a:r>
            <a:endParaRPr lang="he-IL" dirty="0"/>
          </a:p>
        </p:txBody>
      </p:sp>
      <p:sp>
        <p:nvSpPr>
          <p:cNvPr id="3" name="Content Placeholder 2"/>
          <p:cNvSpPr>
            <a:spLocks noGrp="1"/>
          </p:cNvSpPr>
          <p:nvPr>
            <p:ph idx="1"/>
          </p:nvPr>
        </p:nvSpPr>
        <p:spPr/>
        <p:txBody>
          <a:bodyPr/>
          <a:lstStyle/>
          <a:p>
            <a:r>
              <a:rPr lang="en-US" dirty="0"/>
              <a:t>Visibility of elements is determined by the </a:t>
            </a:r>
            <a:r>
              <a:rPr lang="en-US" b="1" dirty="0">
                <a:solidFill>
                  <a:schemeClr val="accent2">
                    <a:lumMod val="50000"/>
                  </a:schemeClr>
                </a:solidFill>
                <a:latin typeface="Consolas" pitchFamily="49" charset="0"/>
              </a:rPr>
              <a:t>Visibility</a:t>
            </a:r>
            <a:r>
              <a:rPr lang="en-US" dirty="0"/>
              <a:t> property (from </a:t>
            </a:r>
            <a:r>
              <a:rPr lang="en-US" dirty="0" err="1">
                <a:latin typeface="Consolas" pitchFamily="49" charset="0"/>
              </a:rPr>
              <a:t>UIElement</a:t>
            </a:r>
            <a:r>
              <a:rPr lang="en-US" dirty="0"/>
              <a:t>) of the </a:t>
            </a:r>
            <a:r>
              <a:rPr lang="en-US" b="1" dirty="0" err="1" smtClean="0">
                <a:solidFill>
                  <a:srgbClr val="FF0000"/>
                </a:solidFill>
                <a:latin typeface="Consolas" pitchFamily="49" charset="0"/>
              </a:rPr>
              <a:t>Windows.UI.Xaml.Visibility</a:t>
            </a:r>
            <a:r>
              <a:rPr lang="en-US" dirty="0" smtClean="0"/>
              <a:t> </a:t>
            </a:r>
            <a:r>
              <a:rPr lang="en-US" dirty="0"/>
              <a:t>enumeration</a:t>
            </a:r>
          </a:p>
          <a:p>
            <a:pPr lvl="1"/>
            <a:r>
              <a:rPr lang="en-US" b="1" dirty="0">
                <a:solidFill>
                  <a:srgbClr val="0070C0"/>
                </a:solidFill>
                <a:latin typeface="Consolas" pitchFamily="49" charset="0"/>
              </a:rPr>
              <a:t>Visible</a:t>
            </a:r>
          </a:p>
          <a:p>
            <a:pPr lvl="2"/>
            <a:r>
              <a:rPr lang="en-US" dirty="0"/>
              <a:t>The element is rendered and participates in layout</a:t>
            </a:r>
          </a:p>
          <a:p>
            <a:pPr lvl="1"/>
            <a:r>
              <a:rPr lang="en-US" b="1" dirty="0">
                <a:solidFill>
                  <a:srgbClr val="0070C0"/>
                </a:solidFill>
                <a:latin typeface="Consolas" pitchFamily="49" charset="0"/>
              </a:rPr>
              <a:t>Collapsed</a:t>
            </a:r>
          </a:p>
          <a:p>
            <a:pPr lvl="2"/>
            <a:r>
              <a:rPr lang="en-US" dirty="0"/>
              <a:t>The element is invisible and does not participate in </a:t>
            </a:r>
            <a:r>
              <a:rPr lang="en-US" dirty="0" smtClean="0"/>
              <a:t>layout</a:t>
            </a:r>
            <a:endParaRPr lang="en-US" dirty="0"/>
          </a:p>
        </p:txBody>
      </p:sp>
    </p:spTree>
    <p:extLst>
      <p:ext uri="{BB962C8B-B14F-4D97-AF65-F5344CB8AC3E}">
        <p14:creationId xmlns:p14="http://schemas.microsoft.com/office/powerpoint/2010/main" val="154844018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Positioning</a:t>
            </a:r>
            <a:endParaRPr lang="he-IL" dirty="0"/>
          </a:p>
        </p:txBody>
      </p:sp>
      <p:sp>
        <p:nvSpPr>
          <p:cNvPr id="3" name="Content Placeholder 2"/>
          <p:cNvSpPr>
            <a:spLocks noGrp="1"/>
          </p:cNvSpPr>
          <p:nvPr>
            <p:ph idx="1"/>
          </p:nvPr>
        </p:nvSpPr>
        <p:spPr/>
        <p:txBody>
          <a:bodyPr/>
          <a:lstStyle/>
          <a:p>
            <a:r>
              <a:rPr lang="en-US" dirty="0"/>
              <a:t>Element position is determined by the containing panel policy</a:t>
            </a:r>
          </a:p>
          <a:p>
            <a:pPr lvl="1"/>
            <a:r>
              <a:rPr lang="en-US" dirty="0"/>
              <a:t>Simple X,Y is not the usual case</a:t>
            </a:r>
          </a:p>
          <a:p>
            <a:r>
              <a:rPr lang="en-US" dirty="0"/>
              <a:t>Elements can indicate their position constraints or preferences to their containing panel</a:t>
            </a:r>
          </a:p>
          <a:p>
            <a:endParaRPr lang="en-US" dirty="0"/>
          </a:p>
          <a:p>
            <a:endParaRPr lang="he-IL" dirty="0"/>
          </a:p>
        </p:txBody>
      </p:sp>
    </p:spTree>
    <p:extLst>
      <p:ext uri="{BB962C8B-B14F-4D97-AF65-F5344CB8AC3E}">
        <p14:creationId xmlns:p14="http://schemas.microsoft.com/office/powerpoint/2010/main" val="8224373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endParaRPr lang="he-IL" dirty="0"/>
          </a:p>
        </p:txBody>
      </p:sp>
      <p:sp>
        <p:nvSpPr>
          <p:cNvPr id="3" name="Content Placeholder 2"/>
          <p:cNvSpPr>
            <a:spLocks noGrp="1"/>
          </p:cNvSpPr>
          <p:nvPr>
            <p:ph idx="1"/>
          </p:nvPr>
        </p:nvSpPr>
        <p:spPr/>
        <p:txBody>
          <a:bodyPr/>
          <a:lstStyle/>
          <a:p>
            <a:r>
              <a:rPr lang="en-US" dirty="0"/>
              <a:t>Alignment indicates what should be done with any extra space given to an element</a:t>
            </a:r>
          </a:p>
          <a:p>
            <a:r>
              <a:rPr lang="en-US" b="1" dirty="0" err="1">
                <a:solidFill>
                  <a:schemeClr val="accent2">
                    <a:lumMod val="50000"/>
                  </a:schemeClr>
                </a:solidFill>
                <a:latin typeface="Consolas" pitchFamily="49" charset="0"/>
              </a:rPr>
              <a:t>HorizontalAlignment</a:t>
            </a:r>
            <a:endParaRPr lang="en-US" b="1" dirty="0">
              <a:solidFill>
                <a:schemeClr val="accent2">
                  <a:lumMod val="50000"/>
                </a:schemeClr>
              </a:solidFill>
              <a:latin typeface="Consolas" pitchFamily="49" charset="0"/>
            </a:endParaRPr>
          </a:p>
          <a:p>
            <a:pPr lvl="1"/>
            <a:r>
              <a:rPr lang="en-US" b="1" dirty="0">
                <a:solidFill>
                  <a:srgbClr val="0070C0"/>
                </a:solidFill>
                <a:latin typeface="Consolas" pitchFamily="49" charset="0"/>
              </a:rPr>
              <a:t>Left</a:t>
            </a:r>
            <a:r>
              <a:rPr lang="en-US" dirty="0"/>
              <a:t>, </a:t>
            </a:r>
            <a:r>
              <a:rPr lang="en-US" b="1" dirty="0">
                <a:solidFill>
                  <a:srgbClr val="0070C0"/>
                </a:solidFill>
                <a:latin typeface="Consolas" pitchFamily="49" charset="0"/>
              </a:rPr>
              <a:t>Right</a:t>
            </a:r>
            <a:r>
              <a:rPr lang="en-US" dirty="0"/>
              <a:t>, </a:t>
            </a:r>
            <a:r>
              <a:rPr lang="en-US" b="1" dirty="0">
                <a:solidFill>
                  <a:srgbClr val="0070C0"/>
                </a:solidFill>
                <a:latin typeface="Consolas" pitchFamily="49" charset="0"/>
              </a:rPr>
              <a:t>Center</a:t>
            </a:r>
            <a:r>
              <a:rPr lang="en-US" dirty="0"/>
              <a:t>, </a:t>
            </a:r>
            <a:r>
              <a:rPr lang="en-US" b="1" dirty="0">
                <a:solidFill>
                  <a:srgbClr val="0070C0"/>
                </a:solidFill>
                <a:latin typeface="Consolas" pitchFamily="49" charset="0"/>
              </a:rPr>
              <a:t>Stretch</a:t>
            </a:r>
          </a:p>
          <a:p>
            <a:r>
              <a:rPr lang="en-US" b="1" dirty="0" err="1">
                <a:solidFill>
                  <a:schemeClr val="accent2">
                    <a:lumMod val="50000"/>
                  </a:schemeClr>
                </a:solidFill>
                <a:latin typeface="Consolas" pitchFamily="49" charset="0"/>
              </a:rPr>
              <a:t>VerticalAlignment</a:t>
            </a:r>
            <a:endParaRPr lang="en-US" b="1" dirty="0">
              <a:solidFill>
                <a:schemeClr val="accent2">
                  <a:lumMod val="50000"/>
                </a:schemeClr>
              </a:solidFill>
              <a:latin typeface="Consolas" pitchFamily="49" charset="0"/>
            </a:endParaRPr>
          </a:p>
          <a:p>
            <a:pPr lvl="1"/>
            <a:r>
              <a:rPr lang="en-US" b="1" dirty="0">
                <a:solidFill>
                  <a:srgbClr val="0070C0"/>
                </a:solidFill>
                <a:latin typeface="Consolas" pitchFamily="49" charset="0"/>
              </a:rPr>
              <a:t>Top</a:t>
            </a:r>
            <a:r>
              <a:rPr lang="en-US" dirty="0"/>
              <a:t>, </a:t>
            </a:r>
            <a:r>
              <a:rPr lang="en-US" b="1" dirty="0">
                <a:solidFill>
                  <a:srgbClr val="0070C0"/>
                </a:solidFill>
                <a:latin typeface="Consolas" pitchFamily="49" charset="0"/>
              </a:rPr>
              <a:t>Bottom</a:t>
            </a:r>
            <a:r>
              <a:rPr lang="en-US" dirty="0"/>
              <a:t>, </a:t>
            </a:r>
            <a:r>
              <a:rPr lang="en-US" b="1" dirty="0">
                <a:solidFill>
                  <a:srgbClr val="0070C0"/>
                </a:solidFill>
                <a:latin typeface="Consolas" pitchFamily="49" charset="0"/>
              </a:rPr>
              <a:t>Center</a:t>
            </a:r>
            <a:r>
              <a:rPr lang="en-US" dirty="0"/>
              <a:t>, </a:t>
            </a:r>
            <a:r>
              <a:rPr lang="en-US" b="1" dirty="0">
                <a:solidFill>
                  <a:srgbClr val="0070C0"/>
                </a:solidFill>
                <a:latin typeface="Consolas" pitchFamily="49" charset="0"/>
              </a:rPr>
              <a:t>Stretch</a:t>
            </a:r>
          </a:p>
          <a:p>
            <a:endParaRPr lang="en-US" dirty="0"/>
          </a:p>
          <a:p>
            <a:endParaRPr lang="en-US" dirty="0"/>
          </a:p>
          <a:p>
            <a:endParaRPr lang="he-IL" dirty="0"/>
          </a:p>
        </p:txBody>
      </p:sp>
      <p:pic>
        <p:nvPicPr>
          <p:cNvPr id="4" name="Picture 2"/>
          <p:cNvPicPr>
            <a:picLocks noChangeAspect="1" noChangeArrowheads="1"/>
          </p:cNvPicPr>
          <p:nvPr/>
        </p:nvPicPr>
        <p:blipFill>
          <a:blip r:embed="rId2"/>
          <a:srcRect/>
          <a:stretch>
            <a:fillRect/>
          </a:stretch>
        </p:blipFill>
        <p:spPr bwMode="auto">
          <a:xfrm>
            <a:off x="7637236" y="2797948"/>
            <a:ext cx="2857500" cy="1619250"/>
          </a:xfrm>
          <a:prstGeom prst="rect">
            <a:avLst/>
          </a:prstGeom>
          <a:noFill/>
          <a:ln w="9525">
            <a:noFill/>
            <a:miter lim="800000"/>
            <a:headEnd/>
            <a:tailEnd/>
          </a:ln>
          <a:effectLst/>
        </p:spPr>
      </p:pic>
      <p:sp>
        <p:nvSpPr>
          <p:cNvPr id="5" name="Rectangle 4"/>
          <p:cNvSpPr/>
          <p:nvPr/>
        </p:nvSpPr>
        <p:spPr bwMode="auto">
          <a:xfrm>
            <a:off x="1516742" y="4682877"/>
            <a:ext cx="8001000" cy="1411784"/>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FF0000"/>
                </a:solidFill>
                <a:latin typeface="Consolas" pitchFamily="49" charset="0"/>
              </a:rPr>
              <a:t> </a:t>
            </a:r>
            <a:r>
              <a:rPr lang="en-US" sz="1400" dirty="0" err="1">
                <a:solidFill>
                  <a:srgbClr val="FF0000"/>
                </a:solidFill>
                <a:latin typeface="Consolas" pitchFamily="49" charset="0"/>
              </a:rPr>
              <a:t>TextBlock.FontSize</a:t>
            </a:r>
            <a:r>
              <a:rPr lang="en-US" sz="1400" dirty="0">
                <a:solidFill>
                  <a:srgbClr val="0000FF"/>
                </a:solidFill>
                <a:latin typeface="Consolas" pitchFamily="49" charset="0"/>
              </a:rPr>
              <a:t>="20"</a:t>
            </a:r>
            <a:r>
              <a:rPr lang="en-US" sz="1400" dirty="0">
                <a:solidFill>
                  <a:srgbClr val="FF0000"/>
                </a:solidFill>
                <a:latin typeface="Consolas" pitchFamily="49" charset="0"/>
              </a:rPr>
              <a:t> Margin</a:t>
            </a:r>
            <a:r>
              <a:rPr lang="en-US" sz="1400" dirty="0">
                <a:solidFill>
                  <a:srgbClr val="0000FF"/>
                </a:solidFill>
                <a:latin typeface="Consolas" pitchFamily="49" charset="0"/>
              </a:rPr>
              <a:t>="4"&gt;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HorizontalAlignment</a:t>
            </a:r>
            <a:r>
              <a:rPr lang="en-US" sz="1400" dirty="0">
                <a:solidFill>
                  <a:srgbClr val="0000FF"/>
                </a:solidFill>
                <a:latin typeface="Consolas" pitchFamily="49" charset="0"/>
              </a:rPr>
              <a:t>="Left"</a:t>
            </a:r>
            <a:r>
              <a:rPr lang="en-US" sz="1400" dirty="0">
                <a:solidFill>
                  <a:srgbClr val="FF0000"/>
                </a:solidFill>
                <a:latin typeface="Consolas" pitchFamily="49" charset="0"/>
              </a:rPr>
              <a:t> Background</a:t>
            </a:r>
            <a:r>
              <a:rPr lang="en-US" sz="1400" dirty="0">
                <a:solidFill>
                  <a:srgbClr val="0000FF"/>
                </a:solidFill>
                <a:latin typeface="Consolas" pitchFamily="49" charset="0"/>
              </a:rPr>
              <a:t>="Red"&gt;</a:t>
            </a:r>
            <a:r>
              <a:rPr lang="en-US" sz="1400" dirty="0">
                <a:solidFill>
                  <a:srgbClr val="FF0000"/>
                </a:solidFill>
                <a:latin typeface="Consolas" pitchFamily="49" charset="0"/>
              </a:rPr>
              <a:t>Left</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HorizontalAlignment</a:t>
            </a:r>
            <a:r>
              <a:rPr lang="en-US" sz="1400" dirty="0">
                <a:solidFill>
                  <a:srgbClr val="0000FF"/>
                </a:solidFill>
                <a:latin typeface="Consolas" pitchFamily="49" charset="0"/>
              </a:rPr>
              <a:t>="Center"</a:t>
            </a:r>
            <a:r>
              <a:rPr lang="en-US" sz="1400" dirty="0">
                <a:solidFill>
                  <a:srgbClr val="FF0000"/>
                </a:solidFill>
                <a:latin typeface="Consolas" pitchFamily="49" charset="0"/>
              </a:rPr>
              <a:t> Background</a:t>
            </a:r>
            <a:r>
              <a:rPr lang="en-US" sz="1400" dirty="0">
                <a:solidFill>
                  <a:srgbClr val="0000FF"/>
                </a:solidFill>
                <a:latin typeface="Consolas" pitchFamily="49" charset="0"/>
              </a:rPr>
              <a:t>="Orange"&gt;</a:t>
            </a:r>
            <a:r>
              <a:rPr lang="en-US" sz="1400" dirty="0">
                <a:solidFill>
                  <a:srgbClr val="FF0000"/>
                </a:solidFill>
                <a:latin typeface="Consolas" pitchFamily="49" charset="0"/>
              </a:rPr>
              <a:t>Center</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HorizontalAlignment</a:t>
            </a:r>
            <a:r>
              <a:rPr lang="en-US" sz="1400" dirty="0">
                <a:solidFill>
                  <a:srgbClr val="0000FF"/>
                </a:solidFill>
                <a:latin typeface="Consolas" pitchFamily="49" charset="0"/>
              </a:rPr>
              <a:t>="Right"</a:t>
            </a:r>
            <a:r>
              <a:rPr lang="en-US" sz="1400" dirty="0">
                <a:solidFill>
                  <a:srgbClr val="FF0000"/>
                </a:solidFill>
                <a:latin typeface="Consolas" pitchFamily="49" charset="0"/>
              </a:rPr>
              <a:t> Background</a:t>
            </a:r>
            <a:r>
              <a:rPr lang="en-US" sz="1400" dirty="0">
                <a:solidFill>
                  <a:srgbClr val="0000FF"/>
                </a:solidFill>
                <a:latin typeface="Consolas" pitchFamily="49" charset="0"/>
              </a:rPr>
              <a:t>="Yellow"&gt;</a:t>
            </a:r>
            <a:r>
              <a:rPr lang="en-US" sz="1400" dirty="0">
                <a:solidFill>
                  <a:srgbClr val="FF0000"/>
                </a:solidFill>
                <a:latin typeface="Consolas" pitchFamily="49" charset="0"/>
              </a:rPr>
              <a:t>Right</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HorizontalAlignment</a:t>
            </a:r>
            <a:r>
              <a:rPr lang="en-US" sz="1400" dirty="0">
                <a:solidFill>
                  <a:srgbClr val="0000FF"/>
                </a:solidFill>
                <a:latin typeface="Consolas" pitchFamily="49" charset="0"/>
              </a:rPr>
              <a:t>="Stretch"</a:t>
            </a:r>
            <a:r>
              <a:rPr lang="en-US" sz="1400" dirty="0">
                <a:solidFill>
                  <a:srgbClr val="FF0000"/>
                </a:solidFill>
                <a:latin typeface="Consolas" pitchFamily="49" charset="0"/>
              </a:rPr>
              <a:t> Background</a:t>
            </a:r>
            <a:r>
              <a:rPr lang="en-US" sz="1400" dirty="0">
                <a:solidFill>
                  <a:srgbClr val="0000FF"/>
                </a:solidFill>
                <a:latin typeface="Consolas" pitchFamily="49" charset="0"/>
              </a:rPr>
              <a:t>="Lime"&gt;</a:t>
            </a:r>
            <a:r>
              <a:rPr lang="en-US" sz="1400" dirty="0">
                <a:solidFill>
                  <a:srgbClr val="FF0000"/>
                </a:solidFill>
                <a:latin typeface="Consolas" pitchFamily="49" charset="0"/>
              </a:rPr>
              <a:t>Stretch</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0000FF"/>
                </a:solidFill>
                <a:latin typeface="Consolas" pitchFamily="49" charset="0"/>
              </a:rPr>
              <a:t>&gt;</a:t>
            </a:r>
          </a:p>
        </p:txBody>
      </p:sp>
    </p:spTree>
    <p:extLst>
      <p:ext uri="{BB962C8B-B14F-4D97-AF65-F5344CB8AC3E}">
        <p14:creationId xmlns:p14="http://schemas.microsoft.com/office/powerpoint/2010/main" val="322452944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Alignment</a:t>
            </a:r>
            <a:endParaRPr lang="he-IL" dirty="0"/>
          </a:p>
        </p:txBody>
      </p:sp>
      <p:sp>
        <p:nvSpPr>
          <p:cNvPr id="3" name="Content Placeholder 2"/>
          <p:cNvSpPr>
            <a:spLocks noGrp="1"/>
          </p:cNvSpPr>
          <p:nvPr>
            <p:ph idx="1"/>
          </p:nvPr>
        </p:nvSpPr>
        <p:spPr/>
        <p:txBody>
          <a:bodyPr/>
          <a:lstStyle/>
          <a:p>
            <a:r>
              <a:rPr lang="en-US" dirty="0"/>
              <a:t>Similar to element alignment</a:t>
            </a:r>
          </a:p>
          <a:p>
            <a:r>
              <a:rPr lang="en-US" dirty="0"/>
              <a:t>What to do with extra space when the content is smaller than its control</a:t>
            </a:r>
          </a:p>
          <a:p>
            <a:r>
              <a:rPr lang="en-US" dirty="0" err="1">
                <a:solidFill>
                  <a:schemeClr val="accent2">
                    <a:lumMod val="50000"/>
                  </a:schemeClr>
                </a:solidFill>
                <a:latin typeface="Consolas" pitchFamily="49" charset="0"/>
              </a:rPr>
              <a:t>HorizontalContentAlignment</a:t>
            </a:r>
            <a:endParaRPr lang="en-US" b="1" dirty="0">
              <a:solidFill>
                <a:schemeClr val="accent2">
                  <a:lumMod val="50000"/>
                </a:schemeClr>
              </a:solidFill>
              <a:latin typeface="Consolas" pitchFamily="49" charset="0"/>
            </a:endParaRPr>
          </a:p>
          <a:p>
            <a:r>
              <a:rPr lang="en-US" dirty="0" err="1">
                <a:solidFill>
                  <a:schemeClr val="accent2">
                    <a:lumMod val="50000"/>
                  </a:schemeClr>
                </a:solidFill>
                <a:latin typeface="Consolas" pitchFamily="49" charset="0"/>
              </a:rPr>
              <a:t>VerticalContentAlignment</a:t>
            </a:r>
            <a:endParaRPr lang="en-US" dirty="0">
              <a:solidFill>
                <a:schemeClr val="accent2">
                  <a:lumMod val="50000"/>
                </a:schemeClr>
              </a:solidFill>
              <a:latin typeface="Consolas" pitchFamily="49" charset="0"/>
            </a:endParaRPr>
          </a:p>
          <a:p>
            <a:endParaRPr lang="he-IL" dirty="0"/>
          </a:p>
        </p:txBody>
      </p:sp>
      <p:sp>
        <p:nvSpPr>
          <p:cNvPr id="4" name="Rectangle 3"/>
          <p:cNvSpPr/>
          <p:nvPr/>
        </p:nvSpPr>
        <p:spPr bwMode="auto">
          <a:xfrm>
            <a:off x="1266372" y="4641057"/>
            <a:ext cx="8610600" cy="1411784"/>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FF0000"/>
                </a:solidFill>
                <a:latin typeface="Consolas" pitchFamily="49" charset="0"/>
              </a:rPr>
              <a:t> </a:t>
            </a:r>
            <a:r>
              <a:rPr lang="en-US" sz="1400" dirty="0" err="1">
                <a:solidFill>
                  <a:srgbClr val="FF0000"/>
                </a:solidFill>
                <a:latin typeface="Consolas" pitchFamily="49" charset="0"/>
              </a:rPr>
              <a:t>TextBlock.FontSize</a:t>
            </a:r>
            <a:r>
              <a:rPr lang="en-US" sz="1400" dirty="0">
                <a:solidFill>
                  <a:srgbClr val="0000FF"/>
                </a:solidFill>
                <a:latin typeface="Consolas" pitchFamily="49" charset="0"/>
              </a:rPr>
              <a:t>="20"</a:t>
            </a:r>
            <a:r>
              <a:rPr lang="en-US" sz="1400" dirty="0">
                <a:solidFill>
                  <a:srgbClr val="FF0000"/>
                </a:solidFill>
                <a:latin typeface="Consolas" pitchFamily="49" charset="0"/>
              </a:rPr>
              <a:t> Margin</a:t>
            </a:r>
            <a:r>
              <a:rPr lang="en-US" sz="1400" dirty="0">
                <a:solidFill>
                  <a:srgbClr val="0000FF"/>
                </a:solidFill>
                <a:latin typeface="Consolas" pitchFamily="49" charset="0"/>
              </a:rPr>
              <a:t>="4"&gt;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HorizontalContentAlignment</a:t>
            </a:r>
            <a:r>
              <a:rPr lang="en-US" sz="1400" dirty="0">
                <a:solidFill>
                  <a:srgbClr val="0000FF"/>
                </a:solidFill>
                <a:latin typeface="Consolas" pitchFamily="49" charset="0"/>
              </a:rPr>
              <a:t>="Left"</a:t>
            </a:r>
            <a:r>
              <a:rPr lang="en-US" sz="1400" dirty="0">
                <a:solidFill>
                  <a:srgbClr val="FF0000"/>
                </a:solidFill>
                <a:latin typeface="Consolas" pitchFamily="49" charset="0"/>
              </a:rPr>
              <a:t> Background</a:t>
            </a:r>
            <a:r>
              <a:rPr lang="en-US" sz="1400" dirty="0">
                <a:solidFill>
                  <a:srgbClr val="0000FF"/>
                </a:solidFill>
                <a:latin typeface="Consolas" pitchFamily="49" charset="0"/>
              </a:rPr>
              <a:t>="Red"&gt;</a:t>
            </a:r>
            <a:r>
              <a:rPr lang="en-US" sz="1400" dirty="0">
                <a:solidFill>
                  <a:srgbClr val="FF0000"/>
                </a:solidFill>
                <a:latin typeface="Consolas" pitchFamily="49" charset="0"/>
              </a:rPr>
              <a:t>Left</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HorizontalContentAlignment</a:t>
            </a:r>
            <a:r>
              <a:rPr lang="en-US" sz="1400" dirty="0">
                <a:solidFill>
                  <a:srgbClr val="0000FF"/>
                </a:solidFill>
                <a:latin typeface="Consolas" pitchFamily="49" charset="0"/>
              </a:rPr>
              <a:t>="Center"</a:t>
            </a:r>
            <a:r>
              <a:rPr lang="en-US" sz="1400" dirty="0">
                <a:solidFill>
                  <a:srgbClr val="FF0000"/>
                </a:solidFill>
                <a:latin typeface="Consolas" pitchFamily="49" charset="0"/>
              </a:rPr>
              <a:t> Background</a:t>
            </a:r>
            <a:r>
              <a:rPr lang="en-US" sz="1400" dirty="0">
                <a:solidFill>
                  <a:srgbClr val="0000FF"/>
                </a:solidFill>
                <a:latin typeface="Consolas" pitchFamily="49" charset="0"/>
              </a:rPr>
              <a:t>="Orange"&gt;</a:t>
            </a:r>
            <a:r>
              <a:rPr lang="en-US" sz="1400" dirty="0">
                <a:solidFill>
                  <a:srgbClr val="FF0000"/>
                </a:solidFill>
                <a:latin typeface="Consolas" pitchFamily="49" charset="0"/>
              </a:rPr>
              <a:t>Center</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HorizontalContentAlignment</a:t>
            </a:r>
            <a:r>
              <a:rPr lang="en-US" sz="1400" dirty="0">
                <a:solidFill>
                  <a:srgbClr val="0000FF"/>
                </a:solidFill>
                <a:latin typeface="Consolas" pitchFamily="49" charset="0"/>
              </a:rPr>
              <a:t>="Right"</a:t>
            </a:r>
            <a:r>
              <a:rPr lang="en-US" sz="1400" dirty="0">
                <a:solidFill>
                  <a:srgbClr val="FF0000"/>
                </a:solidFill>
                <a:latin typeface="Consolas" pitchFamily="49" charset="0"/>
              </a:rPr>
              <a:t> Background</a:t>
            </a:r>
            <a:r>
              <a:rPr lang="en-US" sz="1400" dirty="0">
                <a:solidFill>
                  <a:srgbClr val="0000FF"/>
                </a:solidFill>
                <a:latin typeface="Consolas" pitchFamily="49" charset="0"/>
              </a:rPr>
              <a:t>="Yellow"&gt;</a:t>
            </a:r>
            <a:r>
              <a:rPr lang="en-US" sz="1400" dirty="0">
                <a:solidFill>
                  <a:srgbClr val="FF0000"/>
                </a:solidFill>
                <a:latin typeface="Consolas" pitchFamily="49" charset="0"/>
              </a:rPr>
              <a:t>Right</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FF0000"/>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a:t>
            </a:r>
            <a:r>
              <a:rPr lang="en-US" sz="1400" dirty="0" err="1">
                <a:solidFill>
                  <a:srgbClr val="FF0000"/>
                </a:solidFill>
                <a:latin typeface="Consolas" pitchFamily="49" charset="0"/>
              </a:rPr>
              <a:t>HorizontalContentAlignment</a:t>
            </a:r>
            <a:r>
              <a:rPr lang="en-US" sz="1400" dirty="0">
                <a:solidFill>
                  <a:srgbClr val="0000FF"/>
                </a:solidFill>
                <a:latin typeface="Consolas" pitchFamily="49" charset="0"/>
              </a:rPr>
              <a:t>="Stretch"</a:t>
            </a:r>
            <a:r>
              <a:rPr lang="en-US" sz="1400" dirty="0">
                <a:solidFill>
                  <a:srgbClr val="FF0000"/>
                </a:solidFill>
                <a:latin typeface="Consolas" pitchFamily="49" charset="0"/>
              </a:rPr>
              <a:t> Background</a:t>
            </a:r>
            <a:r>
              <a:rPr lang="en-US" sz="1400" dirty="0">
                <a:solidFill>
                  <a:srgbClr val="0000FF"/>
                </a:solidFill>
                <a:latin typeface="Consolas" pitchFamily="49" charset="0"/>
              </a:rPr>
              <a:t>="Lime"&gt;</a:t>
            </a:r>
            <a:r>
              <a:rPr lang="en-US" sz="1400" dirty="0">
                <a:solidFill>
                  <a:srgbClr val="FF0000"/>
                </a:solidFill>
                <a:latin typeface="Consolas" pitchFamily="49" charset="0"/>
              </a:rPr>
              <a:t>Stretch</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0000FF"/>
                </a:solidFill>
                <a:latin typeface="Consolas" pitchFamily="49" charset="0"/>
              </a:rPr>
              <a:t>&gt;</a:t>
            </a:r>
          </a:p>
          <a:p>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0000FF"/>
                </a:solidFill>
                <a:latin typeface="Consolas" pitchFamily="49" charset="0"/>
              </a:rPr>
              <a:t>&gt;</a:t>
            </a:r>
          </a:p>
        </p:txBody>
      </p:sp>
      <p:pic>
        <p:nvPicPr>
          <p:cNvPr id="5" name="Picture 3"/>
          <p:cNvPicPr>
            <a:picLocks noChangeAspect="1" noChangeArrowheads="1"/>
          </p:cNvPicPr>
          <p:nvPr/>
        </p:nvPicPr>
        <p:blipFill>
          <a:blip r:embed="rId2"/>
          <a:srcRect/>
          <a:stretch>
            <a:fillRect/>
          </a:stretch>
        </p:blipFill>
        <p:spPr bwMode="auto">
          <a:xfrm>
            <a:off x="7331528" y="2858521"/>
            <a:ext cx="2857500" cy="1619250"/>
          </a:xfrm>
          <a:prstGeom prst="rect">
            <a:avLst/>
          </a:prstGeom>
          <a:noFill/>
          <a:ln w="9525">
            <a:noFill/>
            <a:miter lim="800000"/>
            <a:headEnd/>
            <a:tailEnd/>
          </a:ln>
          <a:effectLst/>
        </p:spPr>
      </p:pic>
    </p:spTree>
    <p:extLst>
      <p:ext uri="{BB962C8B-B14F-4D97-AF65-F5344CB8AC3E}">
        <p14:creationId xmlns:p14="http://schemas.microsoft.com/office/powerpoint/2010/main" val="3073568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a:t>
            </a:r>
            <a:endParaRPr lang="he-IL" dirty="0"/>
          </a:p>
        </p:txBody>
      </p:sp>
      <p:sp>
        <p:nvSpPr>
          <p:cNvPr id="4" name="Footer Placeholder 3"/>
          <p:cNvSpPr>
            <a:spLocks noGrp="1"/>
          </p:cNvSpPr>
          <p:nvPr>
            <p:ph type="ftr" sz="quarter" idx="4294967295"/>
          </p:nvPr>
        </p:nvSpPr>
        <p:spPr/>
        <p:txBody>
          <a:bodyPr/>
          <a:lstStyle/>
          <a:p>
            <a:r>
              <a:rPr lang="pt-BR" smtClean="0"/>
              <a:t>Architecture 101</a:t>
            </a:r>
            <a:endParaRPr lang="en-US" dirty="0"/>
          </a:p>
        </p:txBody>
      </p:sp>
      <p:sp>
        <p:nvSpPr>
          <p:cNvPr id="5" name="Slide Number Placeholder 4"/>
          <p:cNvSpPr>
            <a:spLocks noGrp="1"/>
          </p:cNvSpPr>
          <p:nvPr>
            <p:ph type="sldNum" sz="quarter" idx="12"/>
          </p:nvPr>
        </p:nvSpPr>
        <p:spPr/>
        <p:txBody>
          <a:bodyPr/>
          <a:lstStyle/>
          <a:p>
            <a:fld id="{AA986F54-24DE-4AB4-95BF-72E7F2EFFBC6}" type="slidenum">
              <a:rPr lang="en-US" smtClean="0"/>
              <a:t>18</a:t>
            </a:fld>
            <a:endParaRPr lang="en-US"/>
          </a:p>
        </p:txBody>
      </p:sp>
      <p:sp>
        <p:nvSpPr>
          <p:cNvPr id="6" name="Content Placeholder 2"/>
          <p:cNvSpPr>
            <a:spLocks noGrp="1"/>
          </p:cNvSpPr>
          <p:nvPr>
            <p:ph idx="1"/>
          </p:nvPr>
        </p:nvSpPr>
        <p:spPr/>
        <p:txBody>
          <a:bodyPr/>
          <a:lstStyle/>
          <a:p>
            <a:r>
              <a:rPr lang="en-US" dirty="0"/>
              <a:t>Is this a good </a:t>
            </a:r>
            <a:r>
              <a:rPr lang="en-US" dirty="0" smtClean="0"/>
              <a:t>design?</a:t>
            </a:r>
            <a:endParaRPr lang="en-US" dirty="0"/>
          </a:p>
          <a:p>
            <a:endParaRPr lang="en-US" dirty="0"/>
          </a:p>
        </p:txBody>
      </p:sp>
      <p:sp>
        <p:nvSpPr>
          <p:cNvPr id="7" name="Oval 6"/>
          <p:cNvSpPr/>
          <p:nvPr/>
        </p:nvSpPr>
        <p:spPr>
          <a:xfrm>
            <a:off x="4417407" y="1890345"/>
            <a:ext cx="4366108" cy="4088424"/>
          </a:xfrm>
          <a:prstGeom prst="ellipse">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2076302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Direction</a:t>
            </a:r>
            <a:endParaRPr lang="he-IL" dirty="0"/>
          </a:p>
        </p:txBody>
      </p:sp>
      <p:sp>
        <p:nvSpPr>
          <p:cNvPr id="3" name="Content Placeholder 2"/>
          <p:cNvSpPr>
            <a:spLocks noGrp="1"/>
          </p:cNvSpPr>
          <p:nvPr>
            <p:ph idx="1"/>
          </p:nvPr>
        </p:nvSpPr>
        <p:spPr/>
        <p:txBody>
          <a:bodyPr/>
          <a:lstStyle/>
          <a:p>
            <a:r>
              <a:rPr lang="en-US" dirty="0"/>
              <a:t>The </a:t>
            </a:r>
            <a:r>
              <a:rPr lang="en-US" b="1" dirty="0" err="1">
                <a:solidFill>
                  <a:schemeClr val="accent2">
                    <a:lumMod val="50000"/>
                  </a:schemeClr>
                </a:solidFill>
                <a:latin typeface="Consolas" pitchFamily="49" charset="0"/>
              </a:rPr>
              <a:t>FlowDirection</a:t>
            </a:r>
            <a:r>
              <a:rPr lang="en-US" dirty="0"/>
              <a:t> property indicates the flow of layout</a:t>
            </a:r>
          </a:p>
          <a:p>
            <a:pPr lvl="1"/>
            <a:r>
              <a:rPr lang="en-US" b="1" dirty="0" err="1">
                <a:solidFill>
                  <a:srgbClr val="0070C0"/>
                </a:solidFill>
                <a:latin typeface="Consolas" pitchFamily="49" charset="0"/>
              </a:rPr>
              <a:t>LeftToRight</a:t>
            </a:r>
            <a:r>
              <a:rPr lang="en-US" dirty="0"/>
              <a:t> (the default)</a:t>
            </a:r>
          </a:p>
          <a:p>
            <a:pPr lvl="1"/>
            <a:r>
              <a:rPr lang="en-US" b="1" dirty="0" err="1">
                <a:solidFill>
                  <a:srgbClr val="0070C0"/>
                </a:solidFill>
                <a:latin typeface="Consolas" pitchFamily="49" charset="0"/>
              </a:rPr>
              <a:t>RightToLeft</a:t>
            </a:r>
            <a:endParaRPr lang="en-US" b="1" dirty="0">
              <a:solidFill>
                <a:srgbClr val="0070C0"/>
              </a:solidFill>
              <a:latin typeface="Consolas" pitchFamily="49" charset="0"/>
            </a:endParaRPr>
          </a:p>
          <a:p>
            <a:r>
              <a:rPr lang="en-US" dirty="0"/>
              <a:t>The </a:t>
            </a:r>
            <a:r>
              <a:rPr lang="en-US" b="1" dirty="0" err="1">
                <a:latin typeface="Consolas" pitchFamily="49" charset="0"/>
              </a:rPr>
              <a:t>RightToLeft</a:t>
            </a:r>
            <a:r>
              <a:rPr lang="en-US" dirty="0"/>
              <a:t> setting reverses the meaning of “left” and “right”</a:t>
            </a:r>
          </a:p>
          <a:p>
            <a:endParaRPr lang="he-IL" dirty="0"/>
          </a:p>
        </p:txBody>
      </p:sp>
    </p:spTree>
    <p:extLst>
      <p:ext uri="{BB962C8B-B14F-4D97-AF65-F5344CB8AC3E}">
        <p14:creationId xmlns:p14="http://schemas.microsoft.com/office/powerpoint/2010/main" val="186799301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Panels</a:t>
            </a:r>
            <a:endParaRPr lang="he-IL" dirty="0"/>
          </a:p>
        </p:txBody>
      </p:sp>
      <p:sp>
        <p:nvSpPr>
          <p:cNvPr id="3" name="Content Placeholder 2"/>
          <p:cNvSpPr>
            <a:spLocks noGrp="1"/>
          </p:cNvSpPr>
          <p:nvPr>
            <p:ph idx="1"/>
          </p:nvPr>
        </p:nvSpPr>
        <p:spPr/>
        <p:txBody>
          <a:bodyPr/>
          <a:lstStyle/>
          <a:p>
            <a:r>
              <a:rPr lang="en-US" dirty="0"/>
              <a:t>Layout panels derive from the abstract </a:t>
            </a:r>
            <a:r>
              <a:rPr lang="en-US" b="1" i="1" dirty="0" err="1" smtClean="0">
                <a:solidFill>
                  <a:srgbClr val="FF0000"/>
                </a:solidFill>
                <a:latin typeface="Consolas" pitchFamily="49" charset="0"/>
              </a:rPr>
              <a:t>Windows.UI.Xaml.Controls.Panel</a:t>
            </a:r>
            <a:r>
              <a:rPr lang="en-US" dirty="0" smtClean="0"/>
              <a:t> </a:t>
            </a:r>
            <a:r>
              <a:rPr lang="en-US" dirty="0"/>
              <a:t>class</a:t>
            </a:r>
          </a:p>
          <a:p>
            <a:r>
              <a:rPr lang="en-US" dirty="0"/>
              <a:t>Maintain a </a:t>
            </a:r>
            <a:r>
              <a:rPr lang="en-US" b="1" dirty="0">
                <a:solidFill>
                  <a:schemeClr val="accent2">
                    <a:lumMod val="50000"/>
                  </a:schemeClr>
                </a:solidFill>
                <a:latin typeface="Consolas" pitchFamily="49" charset="0"/>
                <a:cs typeface="Consolas" pitchFamily="49" charset="0"/>
              </a:rPr>
              <a:t>Children</a:t>
            </a:r>
            <a:r>
              <a:rPr lang="en-US" dirty="0"/>
              <a:t> property of type </a:t>
            </a:r>
            <a:r>
              <a:rPr lang="en-US" b="1" dirty="0" err="1">
                <a:solidFill>
                  <a:srgbClr val="FF0000"/>
                </a:solidFill>
                <a:latin typeface="Consolas" pitchFamily="49" charset="0"/>
              </a:rPr>
              <a:t>UIElementCollection</a:t>
            </a:r>
            <a:r>
              <a:rPr lang="en-US" dirty="0"/>
              <a:t> (its </a:t>
            </a:r>
            <a:r>
              <a:rPr lang="en-US" b="1" dirty="0" err="1">
                <a:latin typeface="Consolas" pitchFamily="49" charset="0"/>
              </a:rPr>
              <a:t>ContentProperty</a:t>
            </a:r>
            <a:r>
              <a:rPr lang="en-US" dirty="0"/>
              <a:t>)</a:t>
            </a:r>
          </a:p>
          <a:p>
            <a:r>
              <a:rPr lang="en-US" dirty="0"/>
              <a:t>Each child element can be a panel as well</a:t>
            </a:r>
          </a:p>
          <a:p>
            <a:pPr lvl="1"/>
            <a:r>
              <a:rPr lang="en-US" dirty="0"/>
              <a:t>Allows creation of complex and adaptive user interfaces</a:t>
            </a:r>
          </a:p>
          <a:p>
            <a:r>
              <a:rPr lang="en-US" dirty="0" smtClean="0"/>
              <a:t>UWP </a:t>
            </a:r>
            <a:r>
              <a:rPr lang="en-US" dirty="0"/>
              <a:t>provides several built in panels</a:t>
            </a:r>
          </a:p>
          <a:p>
            <a:pPr lvl="1"/>
            <a:r>
              <a:rPr lang="en-US" dirty="0"/>
              <a:t>Custom layout panels can be created as well</a:t>
            </a:r>
          </a:p>
          <a:p>
            <a:endParaRPr lang="he-IL" dirty="0"/>
          </a:p>
        </p:txBody>
      </p:sp>
    </p:spTree>
    <p:extLst>
      <p:ext uri="{BB962C8B-B14F-4D97-AF65-F5344CB8AC3E}">
        <p14:creationId xmlns:p14="http://schemas.microsoft.com/office/powerpoint/2010/main" val="21941779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UWP </a:t>
            </a:r>
            <a:r>
              <a:rPr lang="en-US" dirty="0"/>
              <a:t>Layout Panels</a:t>
            </a:r>
            <a:endParaRPr lang="he-IL" dirty="0"/>
          </a:p>
        </p:txBody>
      </p:sp>
      <p:sp>
        <p:nvSpPr>
          <p:cNvPr id="3" name="Content Placeholder 2"/>
          <p:cNvSpPr>
            <a:spLocks noGrp="1"/>
          </p:cNvSpPr>
          <p:nvPr>
            <p:ph idx="1"/>
          </p:nvPr>
        </p:nvSpPr>
        <p:spPr/>
        <p:txBody>
          <a:bodyPr/>
          <a:lstStyle/>
          <a:p>
            <a:r>
              <a:rPr lang="en-US" dirty="0"/>
              <a:t>Main layout panels</a:t>
            </a:r>
          </a:p>
          <a:p>
            <a:pPr lvl="1"/>
            <a:r>
              <a:rPr lang="en-US" b="1" dirty="0">
                <a:solidFill>
                  <a:srgbClr val="FF0000"/>
                </a:solidFill>
                <a:latin typeface="Consolas" pitchFamily="49" charset="0"/>
              </a:rPr>
              <a:t>Canvas</a:t>
            </a:r>
          </a:p>
          <a:p>
            <a:pPr lvl="2"/>
            <a:r>
              <a:rPr lang="en-US" dirty="0"/>
              <a:t>Arranges children in a 2D coordinate system</a:t>
            </a:r>
          </a:p>
          <a:p>
            <a:pPr lvl="1"/>
            <a:r>
              <a:rPr lang="en-US" b="1" dirty="0" err="1">
                <a:solidFill>
                  <a:srgbClr val="FF0000"/>
                </a:solidFill>
                <a:latin typeface="Consolas" pitchFamily="49" charset="0"/>
              </a:rPr>
              <a:t>StackPanel</a:t>
            </a:r>
            <a:endParaRPr lang="en-US" b="1" dirty="0">
              <a:solidFill>
                <a:srgbClr val="FF0000"/>
              </a:solidFill>
              <a:latin typeface="Consolas" pitchFamily="49" charset="0"/>
            </a:endParaRPr>
          </a:p>
          <a:p>
            <a:pPr lvl="2"/>
            <a:r>
              <a:rPr lang="en-US" dirty="0"/>
              <a:t>Arranges children in a horizontal or vertical “stack”</a:t>
            </a:r>
          </a:p>
          <a:p>
            <a:pPr lvl="1"/>
            <a:r>
              <a:rPr lang="en-US" b="1" dirty="0" err="1">
                <a:solidFill>
                  <a:srgbClr val="FF0000"/>
                </a:solidFill>
                <a:latin typeface="Consolas" pitchFamily="49" charset="0"/>
              </a:rPr>
              <a:t>DockPanel</a:t>
            </a:r>
            <a:endParaRPr lang="en-US" b="1" dirty="0">
              <a:solidFill>
                <a:srgbClr val="FF0000"/>
              </a:solidFill>
              <a:latin typeface="Consolas" pitchFamily="49" charset="0"/>
            </a:endParaRPr>
          </a:p>
          <a:p>
            <a:pPr lvl="2"/>
            <a:r>
              <a:rPr lang="en-US" dirty="0"/>
              <a:t>Arranges children horizontally or vertically to each other towards the edges</a:t>
            </a:r>
          </a:p>
          <a:p>
            <a:pPr lvl="1"/>
            <a:r>
              <a:rPr lang="en-US" b="1" dirty="0" err="1">
                <a:solidFill>
                  <a:srgbClr val="FF0000"/>
                </a:solidFill>
                <a:latin typeface="Consolas" pitchFamily="49" charset="0"/>
              </a:rPr>
              <a:t>WrapPanel</a:t>
            </a:r>
            <a:endParaRPr lang="en-US" b="1" dirty="0">
              <a:solidFill>
                <a:srgbClr val="FF0000"/>
              </a:solidFill>
              <a:latin typeface="Consolas" pitchFamily="49" charset="0"/>
            </a:endParaRPr>
          </a:p>
          <a:p>
            <a:pPr lvl="2"/>
            <a:r>
              <a:rPr lang="en-US" dirty="0"/>
              <a:t>Arranges children continuously horizontally or vertically, flowing to the next row/column</a:t>
            </a:r>
          </a:p>
          <a:p>
            <a:pPr lvl="1"/>
            <a:r>
              <a:rPr lang="en-US" b="1" dirty="0">
                <a:solidFill>
                  <a:srgbClr val="FF0000"/>
                </a:solidFill>
                <a:latin typeface="Consolas" pitchFamily="49" charset="0"/>
              </a:rPr>
              <a:t>Grid</a:t>
            </a:r>
          </a:p>
          <a:p>
            <a:pPr lvl="2"/>
            <a:r>
              <a:rPr lang="en-US" dirty="0"/>
              <a:t>Arranges children in a flexible grid</a:t>
            </a:r>
          </a:p>
          <a:p>
            <a:endParaRPr lang="he-IL" dirty="0"/>
          </a:p>
        </p:txBody>
      </p:sp>
    </p:spTree>
    <p:extLst>
      <p:ext uri="{BB962C8B-B14F-4D97-AF65-F5344CB8AC3E}">
        <p14:creationId xmlns:p14="http://schemas.microsoft.com/office/powerpoint/2010/main" val="339422078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The </a:t>
            </a:r>
            <a:r>
              <a:rPr lang="en-US" dirty="0" err="1">
                <a:latin typeface="Consolas" pitchFamily="49" charset="0"/>
              </a:rPr>
              <a:t>StackPanel</a:t>
            </a:r>
            <a:endParaRPr lang="he-IL" dirty="0"/>
          </a:p>
        </p:txBody>
      </p:sp>
      <p:sp>
        <p:nvSpPr>
          <p:cNvPr id="3" name="Content Placeholder 2"/>
          <p:cNvSpPr>
            <a:spLocks noGrp="1"/>
          </p:cNvSpPr>
          <p:nvPr>
            <p:ph idx="1"/>
          </p:nvPr>
        </p:nvSpPr>
        <p:spPr/>
        <p:txBody>
          <a:bodyPr/>
          <a:lstStyle/>
          <a:p>
            <a:r>
              <a:rPr lang="en-US" dirty="0"/>
              <a:t>Stacks its elements in a vertical or horizontal “stack”</a:t>
            </a:r>
          </a:p>
          <a:p>
            <a:r>
              <a:rPr lang="en-US" b="1" dirty="0">
                <a:solidFill>
                  <a:schemeClr val="accent2">
                    <a:lumMod val="50000"/>
                  </a:schemeClr>
                </a:solidFill>
                <a:latin typeface="Consolas" pitchFamily="49" charset="0"/>
              </a:rPr>
              <a:t>Orientation</a:t>
            </a:r>
            <a:r>
              <a:rPr lang="en-US" dirty="0"/>
              <a:t> property</a:t>
            </a:r>
          </a:p>
          <a:p>
            <a:pPr lvl="1"/>
            <a:r>
              <a:rPr lang="en-US" b="1" dirty="0">
                <a:solidFill>
                  <a:srgbClr val="0070C0"/>
                </a:solidFill>
                <a:latin typeface="Consolas" pitchFamily="49" charset="0"/>
              </a:rPr>
              <a:t>Vertical</a:t>
            </a:r>
            <a:r>
              <a:rPr lang="en-US" dirty="0"/>
              <a:t> (default) or </a:t>
            </a:r>
            <a:r>
              <a:rPr lang="en-US" b="1" dirty="0">
                <a:solidFill>
                  <a:srgbClr val="0070C0"/>
                </a:solidFill>
                <a:latin typeface="Consolas" pitchFamily="49" charset="0"/>
              </a:rPr>
              <a:t>Horizontal</a:t>
            </a:r>
          </a:p>
          <a:p>
            <a:r>
              <a:rPr lang="en-US" dirty="0"/>
              <a:t>Alignment is ignored in the direction of stacking</a:t>
            </a:r>
          </a:p>
          <a:p>
            <a:endParaRPr lang="he-IL" dirty="0"/>
          </a:p>
        </p:txBody>
      </p:sp>
      <p:pic>
        <p:nvPicPr>
          <p:cNvPr id="4" name="Picture 2"/>
          <p:cNvPicPr>
            <a:picLocks noChangeAspect="1" noChangeArrowheads="1"/>
          </p:cNvPicPr>
          <p:nvPr/>
        </p:nvPicPr>
        <p:blipFill>
          <a:blip r:embed="rId2"/>
          <a:srcRect/>
          <a:stretch>
            <a:fillRect/>
          </a:stretch>
        </p:blipFill>
        <p:spPr bwMode="auto">
          <a:xfrm>
            <a:off x="2097314" y="3649385"/>
            <a:ext cx="1905000" cy="19050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6292042" y="3648200"/>
            <a:ext cx="1905000" cy="1905000"/>
          </a:xfrm>
          <a:prstGeom prst="rect">
            <a:avLst/>
          </a:prstGeom>
          <a:noFill/>
          <a:ln w="9525">
            <a:noFill/>
            <a:miter lim="800000"/>
            <a:headEnd/>
            <a:tailEnd/>
          </a:ln>
          <a:effectLst/>
        </p:spPr>
      </p:pic>
    </p:spTree>
    <p:extLst>
      <p:ext uri="{BB962C8B-B14F-4D97-AF65-F5344CB8AC3E}">
        <p14:creationId xmlns:p14="http://schemas.microsoft.com/office/powerpoint/2010/main" val="127475625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nsolas" pitchFamily="49" charset="0"/>
              </a:rPr>
              <a:t>Grid</a:t>
            </a:r>
            <a:endParaRPr lang="he-IL" dirty="0"/>
          </a:p>
        </p:txBody>
      </p:sp>
      <p:sp>
        <p:nvSpPr>
          <p:cNvPr id="3" name="Content Placeholder 2"/>
          <p:cNvSpPr>
            <a:spLocks noGrp="1"/>
          </p:cNvSpPr>
          <p:nvPr>
            <p:ph idx="1"/>
          </p:nvPr>
        </p:nvSpPr>
        <p:spPr/>
        <p:txBody>
          <a:bodyPr/>
          <a:lstStyle/>
          <a:p>
            <a:r>
              <a:rPr lang="en-US" dirty="0"/>
              <a:t>The most versatile and useful panel</a:t>
            </a:r>
          </a:p>
          <a:p>
            <a:r>
              <a:rPr lang="en-US" dirty="0"/>
              <a:t>Usually used as the top-level panel</a:t>
            </a:r>
          </a:p>
          <a:p>
            <a:pPr lvl="1"/>
            <a:r>
              <a:rPr lang="en-US" dirty="0"/>
              <a:t>Visual Studio and Expression Blend windows/user controls start this way</a:t>
            </a:r>
          </a:p>
          <a:p>
            <a:r>
              <a:rPr lang="en-US" dirty="0"/>
              <a:t>Arranges its children in a multi-row and multi-column way</a:t>
            </a:r>
          </a:p>
          <a:p>
            <a:pPr lvl="1"/>
            <a:r>
              <a:rPr lang="en-US" dirty="0"/>
              <a:t>Their sizes and number can be manipulated in interesting ways</a:t>
            </a:r>
          </a:p>
          <a:p>
            <a:pPr lvl="1"/>
            <a:r>
              <a:rPr lang="en-US" dirty="0"/>
              <a:t>Somewhat similar to an HTML table</a:t>
            </a:r>
          </a:p>
          <a:p>
            <a:endParaRPr lang="he-IL" dirty="0"/>
          </a:p>
        </p:txBody>
      </p:sp>
    </p:spTree>
    <p:extLst>
      <p:ext uri="{BB962C8B-B14F-4D97-AF65-F5344CB8AC3E}">
        <p14:creationId xmlns:p14="http://schemas.microsoft.com/office/powerpoint/2010/main" val="391047861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a:t>
            </a:r>
            <a:r>
              <a:rPr lang="en-US" dirty="0">
                <a:latin typeface="Consolas" pitchFamily="49" charset="0"/>
              </a:rPr>
              <a:t>Grid</a:t>
            </a:r>
            <a:endParaRPr lang="he-IL" dirty="0"/>
          </a:p>
        </p:txBody>
      </p:sp>
      <p:sp>
        <p:nvSpPr>
          <p:cNvPr id="3" name="Content Placeholder 2"/>
          <p:cNvSpPr>
            <a:spLocks noGrp="1"/>
          </p:cNvSpPr>
          <p:nvPr>
            <p:ph idx="1"/>
          </p:nvPr>
        </p:nvSpPr>
        <p:spPr/>
        <p:txBody>
          <a:bodyPr/>
          <a:lstStyle/>
          <a:p>
            <a:r>
              <a:rPr lang="en-US" dirty="0"/>
              <a:t>For rows</a:t>
            </a:r>
          </a:p>
          <a:p>
            <a:pPr lvl="1"/>
            <a:r>
              <a:rPr lang="en-US" dirty="0"/>
              <a:t>Set the </a:t>
            </a:r>
            <a:r>
              <a:rPr lang="en-US" b="1" dirty="0" err="1">
                <a:solidFill>
                  <a:schemeClr val="accent2">
                    <a:lumMod val="50000"/>
                  </a:schemeClr>
                </a:solidFill>
                <a:latin typeface="Consolas" pitchFamily="49" charset="0"/>
              </a:rPr>
              <a:t>RowDefinitions</a:t>
            </a:r>
            <a:r>
              <a:rPr lang="en-US" dirty="0"/>
              <a:t> property </a:t>
            </a:r>
          </a:p>
          <a:p>
            <a:pPr lvl="1"/>
            <a:r>
              <a:rPr lang="en-US" dirty="0"/>
              <a:t>Add a </a:t>
            </a:r>
            <a:r>
              <a:rPr lang="en-US" b="1" dirty="0" err="1">
                <a:solidFill>
                  <a:srgbClr val="FF0000"/>
                </a:solidFill>
                <a:latin typeface="Consolas" pitchFamily="49" charset="0"/>
              </a:rPr>
              <a:t>RowDefinition</a:t>
            </a:r>
            <a:r>
              <a:rPr lang="en-US" dirty="0"/>
              <a:t> object for each row</a:t>
            </a:r>
          </a:p>
          <a:p>
            <a:pPr lvl="1"/>
            <a:r>
              <a:rPr lang="en-US" dirty="0"/>
              <a:t>Set any special properties</a:t>
            </a:r>
          </a:p>
          <a:p>
            <a:r>
              <a:rPr lang="en-US" dirty="0"/>
              <a:t>For columns</a:t>
            </a:r>
          </a:p>
          <a:p>
            <a:pPr lvl="1"/>
            <a:r>
              <a:rPr lang="en-US" dirty="0"/>
              <a:t>Set the </a:t>
            </a:r>
            <a:r>
              <a:rPr lang="en-US" b="1" dirty="0" err="1">
                <a:solidFill>
                  <a:schemeClr val="accent2">
                    <a:lumMod val="50000"/>
                  </a:schemeClr>
                </a:solidFill>
                <a:latin typeface="Consolas" pitchFamily="49" charset="0"/>
              </a:rPr>
              <a:t>ColumnDefinitions</a:t>
            </a:r>
            <a:r>
              <a:rPr lang="en-US" dirty="0"/>
              <a:t> property </a:t>
            </a:r>
          </a:p>
          <a:p>
            <a:pPr lvl="1"/>
            <a:r>
              <a:rPr lang="en-US" dirty="0"/>
              <a:t>Add a </a:t>
            </a:r>
            <a:r>
              <a:rPr lang="en-US" b="1" dirty="0" err="1">
                <a:solidFill>
                  <a:srgbClr val="FF0000"/>
                </a:solidFill>
                <a:latin typeface="Consolas" pitchFamily="49" charset="0"/>
              </a:rPr>
              <a:t>ColumnDefinition</a:t>
            </a:r>
            <a:r>
              <a:rPr lang="en-US" dirty="0"/>
              <a:t> object for each column</a:t>
            </a:r>
          </a:p>
          <a:p>
            <a:pPr lvl="1"/>
            <a:r>
              <a:rPr lang="en-US" dirty="0"/>
              <a:t>Set any special properties</a:t>
            </a:r>
          </a:p>
          <a:p>
            <a:r>
              <a:rPr lang="en-US" dirty="0"/>
              <a:t>For each element</a:t>
            </a:r>
          </a:p>
          <a:p>
            <a:pPr lvl="1"/>
            <a:r>
              <a:rPr lang="en-US" dirty="0"/>
              <a:t>Set the </a:t>
            </a:r>
            <a:r>
              <a:rPr lang="en-US" b="1" dirty="0" err="1">
                <a:solidFill>
                  <a:schemeClr val="accent2">
                    <a:lumMod val="50000"/>
                  </a:schemeClr>
                </a:solidFill>
                <a:latin typeface="Consolas" pitchFamily="49" charset="0"/>
              </a:rPr>
              <a:t>Grid.Row</a:t>
            </a:r>
            <a:r>
              <a:rPr lang="en-US" dirty="0"/>
              <a:t> and </a:t>
            </a:r>
            <a:r>
              <a:rPr lang="en-US" b="1" dirty="0" err="1">
                <a:solidFill>
                  <a:schemeClr val="accent2">
                    <a:lumMod val="50000"/>
                  </a:schemeClr>
                </a:solidFill>
                <a:latin typeface="Consolas" pitchFamily="49" charset="0"/>
              </a:rPr>
              <a:t>Grid.Column</a:t>
            </a:r>
            <a:r>
              <a:rPr lang="en-US" dirty="0"/>
              <a:t> attached properties (default is 0, 0</a:t>
            </a:r>
            <a:r>
              <a:rPr lang="en-US" dirty="0" smtClean="0"/>
              <a:t>)</a:t>
            </a:r>
            <a:endParaRPr lang="en-US" dirty="0"/>
          </a:p>
        </p:txBody>
      </p:sp>
    </p:spTree>
    <p:extLst>
      <p:ext uri="{BB962C8B-B14F-4D97-AF65-F5344CB8AC3E}">
        <p14:creationId xmlns:p14="http://schemas.microsoft.com/office/powerpoint/2010/main" val="373589438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Sizing Rows and Columns</a:t>
            </a:r>
            <a:endParaRPr lang="he-IL" dirty="0"/>
          </a:p>
        </p:txBody>
      </p:sp>
      <p:sp>
        <p:nvSpPr>
          <p:cNvPr id="3" name="Content Placeholder 2"/>
          <p:cNvSpPr>
            <a:spLocks noGrp="1"/>
          </p:cNvSpPr>
          <p:nvPr>
            <p:ph idx="1"/>
          </p:nvPr>
        </p:nvSpPr>
        <p:spPr/>
        <p:txBody>
          <a:bodyPr>
            <a:normAutofit fontScale="92500"/>
          </a:bodyPr>
          <a:lstStyle/>
          <a:p>
            <a:r>
              <a:rPr lang="en-US" dirty="0"/>
              <a:t>By default, all rows are of equal height and all columns are of equal width</a:t>
            </a:r>
          </a:p>
          <a:p>
            <a:pPr lvl="1"/>
            <a:r>
              <a:rPr lang="en-US" dirty="0"/>
              <a:t>Can change the height of a row using the </a:t>
            </a:r>
            <a:r>
              <a:rPr lang="en-US" b="1" dirty="0" err="1">
                <a:solidFill>
                  <a:schemeClr val="accent2">
                    <a:lumMod val="50000"/>
                  </a:schemeClr>
                </a:solidFill>
                <a:latin typeface="Consolas" pitchFamily="49" charset="0"/>
                <a:cs typeface="Consolas" pitchFamily="49" charset="0"/>
              </a:rPr>
              <a:t>RowDefinition.Height</a:t>
            </a:r>
            <a:r>
              <a:rPr lang="en-US" dirty="0"/>
              <a:t> property</a:t>
            </a:r>
          </a:p>
          <a:p>
            <a:pPr lvl="1"/>
            <a:r>
              <a:rPr lang="en-US" dirty="0"/>
              <a:t>Can change the width of a column using the </a:t>
            </a:r>
            <a:r>
              <a:rPr lang="en-US" b="1" dirty="0" err="1">
                <a:solidFill>
                  <a:schemeClr val="accent2">
                    <a:lumMod val="50000"/>
                  </a:schemeClr>
                </a:solidFill>
                <a:latin typeface="Consolas" pitchFamily="49" charset="0"/>
                <a:cs typeface="Consolas" pitchFamily="49" charset="0"/>
              </a:rPr>
              <a:t>ColumnDefinition.Width</a:t>
            </a:r>
            <a:r>
              <a:rPr lang="en-US" dirty="0"/>
              <a:t> property</a:t>
            </a:r>
          </a:p>
          <a:p>
            <a:pPr lvl="1"/>
            <a:r>
              <a:rPr lang="en-US" dirty="0"/>
              <a:t>Each one of type </a:t>
            </a:r>
            <a:r>
              <a:rPr lang="en-US" b="1" dirty="0" err="1">
                <a:solidFill>
                  <a:srgbClr val="C00000"/>
                </a:solidFill>
                <a:latin typeface="Consolas" pitchFamily="49" charset="0"/>
              </a:rPr>
              <a:t>GridLength</a:t>
            </a:r>
            <a:endParaRPr lang="en-US" b="1" dirty="0">
              <a:solidFill>
                <a:srgbClr val="C00000"/>
              </a:solidFill>
              <a:latin typeface="Consolas" pitchFamily="49" charset="0"/>
            </a:endParaRPr>
          </a:p>
          <a:p>
            <a:pPr lvl="1"/>
            <a:r>
              <a:rPr lang="en-US" dirty="0"/>
              <a:t>The unit is controlled by the </a:t>
            </a:r>
            <a:r>
              <a:rPr lang="en-US" b="1" dirty="0" err="1">
                <a:solidFill>
                  <a:schemeClr val="accent2">
                    <a:lumMod val="50000"/>
                  </a:schemeClr>
                </a:solidFill>
                <a:latin typeface="Consolas" pitchFamily="49" charset="0"/>
              </a:rPr>
              <a:t>GridUnitType</a:t>
            </a:r>
            <a:r>
              <a:rPr lang="en-US" dirty="0"/>
              <a:t> property</a:t>
            </a:r>
          </a:p>
          <a:p>
            <a:pPr lvl="2"/>
            <a:r>
              <a:rPr lang="en-US" b="1" dirty="0">
                <a:solidFill>
                  <a:srgbClr val="0070C0"/>
                </a:solidFill>
                <a:latin typeface="Consolas" pitchFamily="49" charset="0"/>
              </a:rPr>
              <a:t>Auto</a:t>
            </a:r>
            <a:r>
              <a:rPr lang="en-US" dirty="0"/>
              <a:t> – size as required by content</a:t>
            </a:r>
          </a:p>
          <a:p>
            <a:pPr lvl="2"/>
            <a:r>
              <a:rPr lang="en-US" b="1" dirty="0">
                <a:solidFill>
                  <a:srgbClr val="0070C0"/>
                </a:solidFill>
                <a:latin typeface="Consolas" pitchFamily="49" charset="0"/>
              </a:rPr>
              <a:t>Pixel</a:t>
            </a:r>
            <a:r>
              <a:rPr lang="en-US" dirty="0"/>
              <a:t> – size is the number specified</a:t>
            </a:r>
          </a:p>
          <a:p>
            <a:pPr lvl="2"/>
            <a:r>
              <a:rPr lang="en-US" b="1" dirty="0">
                <a:solidFill>
                  <a:srgbClr val="0070C0"/>
                </a:solidFill>
                <a:latin typeface="Consolas" pitchFamily="49" charset="0"/>
              </a:rPr>
              <a:t>Star</a:t>
            </a:r>
            <a:r>
              <a:rPr lang="en-US" dirty="0"/>
              <a:t> – size is a weighted proportional (default)</a:t>
            </a:r>
          </a:p>
          <a:p>
            <a:pPr lvl="3"/>
            <a:r>
              <a:rPr lang="en-US" dirty="0"/>
              <a:t>“*”, “2*”, etc. in XAML</a:t>
            </a:r>
          </a:p>
          <a:p>
            <a:pPr lvl="1"/>
            <a:r>
              <a:rPr lang="en-US" dirty="0"/>
              <a:t>Spanning</a:t>
            </a:r>
          </a:p>
          <a:p>
            <a:pPr lvl="2"/>
            <a:r>
              <a:rPr lang="en-US" dirty="0"/>
              <a:t>A row may span more than one column and vice versa</a:t>
            </a:r>
          </a:p>
          <a:p>
            <a:pPr lvl="2"/>
            <a:r>
              <a:rPr lang="en-US" dirty="0"/>
              <a:t>Can be set by the </a:t>
            </a:r>
            <a:r>
              <a:rPr lang="en-US" b="1" dirty="0" err="1">
                <a:solidFill>
                  <a:schemeClr val="accent2">
                    <a:lumMod val="50000"/>
                  </a:schemeClr>
                </a:solidFill>
                <a:latin typeface="Consolas" pitchFamily="49" charset="0"/>
              </a:rPr>
              <a:t>Grid.RowSpan</a:t>
            </a:r>
            <a:r>
              <a:rPr lang="en-US" dirty="0"/>
              <a:t> and </a:t>
            </a:r>
            <a:r>
              <a:rPr lang="en-US" b="1" dirty="0" err="1">
                <a:solidFill>
                  <a:schemeClr val="accent2">
                    <a:lumMod val="50000"/>
                  </a:schemeClr>
                </a:solidFill>
                <a:latin typeface="Consolas" pitchFamily="49" charset="0"/>
              </a:rPr>
              <a:t>Grid.ColumnSpan</a:t>
            </a:r>
            <a:r>
              <a:rPr lang="en-US" dirty="0"/>
              <a:t> attached properties</a:t>
            </a:r>
          </a:p>
          <a:p>
            <a:pPr lvl="3"/>
            <a:r>
              <a:rPr lang="en-US" dirty="0"/>
              <a:t>Default for both is </a:t>
            </a:r>
            <a:r>
              <a:rPr lang="en-US" dirty="0" smtClean="0"/>
              <a:t>1</a:t>
            </a:r>
            <a:endParaRPr lang="en-US" dirty="0"/>
          </a:p>
        </p:txBody>
      </p:sp>
    </p:spTree>
    <p:extLst>
      <p:ext uri="{BB962C8B-B14F-4D97-AF65-F5344CB8AC3E}">
        <p14:creationId xmlns:p14="http://schemas.microsoft.com/office/powerpoint/2010/main" val="85962587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Control?</a:t>
            </a:r>
            <a:endParaRPr lang="he-IL" dirty="0"/>
          </a:p>
        </p:txBody>
      </p:sp>
      <p:sp>
        <p:nvSpPr>
          <p:cNvPr id="3" name="Content Placeholder 2"/>
          <p:cNvSpPr>
            <a:spLocks noGrp="1"/>
          </p:cNvSpPr>
          <p:nvPr>
            <p:ph idx="1"/>
          </p:nvPr>
        </p:nvSpPr>
        <p:spPr/>
        <p:txBody>
          <a:bodyPr/>
          <a:lstStyle/>
          <a:p>
            <a:r>
              <a:rPr lang="en-US" dirty="0"/>
              <a:t>Controls are elements capable of receiving focus and handling input</a:t>
            </a:r>
          </a:p>
          <a:p>
            <a:pPr lvl="1"/>
            <a:r>
              <a:rPr lang="en-US" dirty="0"/>
              <a:t>Behavior is the distinction, not looks</a:t>
            </a:r>
          </a:p>
          <a:p>
            <a:r>
              <a:rPr lang="en-US" dirty="0"/>
              <a:t>Many controls are available “out of the box”</a:t>
            </a:r>
          </a:p>
          <a:p>
            <a:r>
              <a:rPr lang="en-US" dirty="0"/>
              <a:t>Custom controls can be created</a:t>
            </a:r>
          </a:p>
          <a:p>
            <a:pPr lvl="1"/>
            <a:r>
              <a:rPr lang="en-US" dirty="0"/>
              <a:t>User controls that wrap one or more controls and expose higher level properties</a:t>
            </a:r>
          </a:p>
          <a:p>
            <a:pPr lvl="1"/>
            <a:r>
              <a:rPr lang="en-US" dirty="0"/>
              <a:t>Custom controls that derive from an existing control and extend its </a:t>
            </a:r>
            <a:r>
              <a:rPr lang="en-US" dirty="0" smtClean="0"/>
              <a:t>functionality</a:t>
            </a:r>
            <a:endParaRPr lang="en-US" dirty="0"/>
          </a:p>
        </p:txBody>
      </p:sp>
    </p:spTree>
    <p:extLst>
      <p:ext uri="{BB962C8B-B14F-4D97-AF65-F5344CB8AC3E}">
        <p14:creationId xmlns:p14="http://schemas.microsoft.com/office/powerpoint/2010/main" val="352029215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Static Text</a:t>
            </a:r>
            <a:endParaRPr lang="he-IL" dirty="0"/>
          </a:p>
        </p:txBody>
      </p:sp>
      <p:sp>
        <p:nvSpPr>
          <p:cNvPr id="3" name="Content Placeholder 2"/>
          <p:cNvSpPr>
            <a:spLocks noGrp="1"/>
          </p:cNvSpPr>
          <p:nvPr>
            <p:ph idx="1"/>
          </p:nvPr>
        </p:nvSpPr>
        <p:spPr/>
        <p:txBody>
          <a:bodyPr/>
          <a:lstStyle/>
          <a:p>
            <a:r>
              <a:rPr lang="en-US" sz="3200" dirty="0"/>
              <a:t>The </a:t>
            </a:r>
            <a:r>
              <a:rPr lang="en-US" sz="3200" dirty="0" err="1">
                <a:latin typeface="Consolas" pitchFamily="49" charset="0"/>
                <a:cs typeface="Consolas" pitchFamily="49" charset="0"/>
              </a:rPr>
              <a:t>TextBlock</a:t>
            </a:r>
            <a:r>
              <a:rPr lang="en-US" sz="3200" dirty="0">
                <a:latin typeface="Consolas" pitchFamily="49" charset="0"/>
                <a:cs typeface="Consolas" pitchFamily="49" charset="0"/>
              </a:rPr>
              <a:t> </a:t>
            </a:r>
            <a:r>
              <a:rPr lang="en-US" sz="3200" dirty="0"/>
              <a:t>Element</a:t>
            </a:r>
          </a:p>
          <a:p>
            <a:pPr lvl="1"/>
            <a:r>
              <a:rPr lang="en-US" sz="2800" dirty="0"/>
              <a:t>The </a:t>
            </a:r>
            <a:r>
              <a:rPr lang="en-US" sz="2800" b="1" dirty="0">
                <a:solidFill>
                  <a:schemeClr val="accent2">
                    <a:lumMod val="50000"/>
                  </a:schemeClr>
                </a:solidFill>
                <a:latin typeface="Consolas" pitchFamily="49" charset="0"/>
                <a:cs typeface="Consolas" pitchFamily="49" charset="0"/>
              </a:rPr>
              <a:t>Text</a:t>
            </a:r>
            <a:r>
              <a:rPr lang="en-US" sz="2800" dirty="0"/>
              <a:t> property</a:t>
            </a:r>
          </a:p>
          <a:p>
            <a:pPr lvl="1"/>
            <a:r>
              <a:rPr lang="en-US" sz="2800" dirty="0"/>
              <a:t>Font related properties</a:t>
            </a:r>
          </a:p>
          <a:p>
            <a:pPr lvl="2"/>
            <a:r>
              <a:rPr lang="en-US" sz="2400" b="1" dirty="0" err="1">
                <a:solidFill>
                  <a:schemeClr val="accent2">
                    <a:lumMod val="50000"/>
                  </a:schemeClr>
                </a:solidFill>
                <a:latin typeface="Consolas" pitchFamily="49" charset="0"/>
                <a:cs typeface="Consolas" pitchFamily="49" charset="0"/>
              </a:rPr>
              <a:t>FontSize</a:t>
            </a:r>
            <a:r>
              <a:rPr lang="en-US" sz="2800" dirty="0"/>
              <a:t>, </a:t>
            </a:r>
            <a:r>
              <a:rPr lang="en-US" sz="2400" b="1" dirty="0" err="1">
                <a:solidFill>
                  <a:schemeClr val="accent2">
                    <a:lumMod val="50000"/>
                  </a:schemeClr>
                </a:solidFill>
                <a:latin typeface="Consolas" pitchFamily="49" charset="0"/>
                <a:cs typeface="Consolas" pitchFamily="49" charset="0"/>
              </a:rPr>
              <a:t>FontFamily</a:t>
            </a:r>
            <a:r>
              <a:rPr lang="en-US" sz="2800" dirty="0"/>
              <a:t>, etc.</a:t>
            </a:r>
          </a:p>
          <a:p>
            <a:pPr lvl="1"/>
            <a:r>
              <a:rPr lang="en-US" sz="2800" b="1" dirty="0" err="1">
                <a:solidFill>
                  <a:schemeClr val="accent2">
                    <a:lumMod val="50000"/>
                  </a:schemeClr>
                </a:solidFill>
                <a:latin typeface="Consolas" pitchFamily="49" charset="0"/>
                <a:cs typeface="Consolas" pitchFamily="49" charset="0"/>
              </a:rPr>
              <a:t>TextAlignment</a:t>
            </a:r>
            <a:r>
              <a:rPr lang="en-US" sz="2800" dirty="0"/>
              <a:t>, </a:t>
            </a:r>
            <a:r>
              <a:rPr lang="en-US" sz="2800" b="1" dirty="0" err="1">
                <a:solidFill>
                  <a:schemeClr val="accent2">
                    <a:lumMod val="50000"/>
                  </a:schemeClr>
                </a:solidFill>
                <a:latin typeface="Consolas" pitchFamily="49" charset="0"/>
                <a:cs typeface="Consolas" pitchFamily="49" charset="0"/>
              </a:rPr>
              <a:t>TextTrimming</a:t>
            </a:r>
            <a:r>
              <a:rPr lang="en-US" sz="2800" dirty="0"/>
              <a:t>, </a:t>
            </a:r>
            <a:r>
              <a:rPr lang="en-US" sz="2800" b="1" dirty="0" err="1">
                <a:solidFill>
                  <a:schemeClr val="accent2">
                    <a:lumMod val="50000"/>
                  </a:schemeClr>
                </a:solidFill>
                <a:latin typeface="Consolas" pitchFamily="49" charset="0"/>
                <a:cs typeface="Consolas" pitchFamily="49" charset="0"/>
              </a:rPr>
              <a:t>TextDecorations</a:t>
            </a:r>
            <a:endParaRPr lang="en-US" sz="2800" b="1" dirty="0">
              <a:solidFill>
                <a:schemeClr val="accent2">
                  <a:lumMod val="50000"/>
                </a:schemeClr>
              </a:solidFill>
              <a:latin typeface="Consolas" pitchFamily="49" charset="0"/>
              <a:cs typeface="Consolas" pitchFamily="49" charset="0"/>
            </a:endParaRPr>
          </a:p>
          <a:p>
            <a:r>
              <a:rPr lang="en-US" sz="3200" dirty="0"/>
              <a:t>An optional collection of “</a:t>
            </a:r>
            <a:r>
              <a:rPr lang="en-US" sz="3200" dirty="0" err="1"/>
              <a:t>inlines</a:t>
            </a:r>
            <a:r>
              <a:rPr lang="en-US" sz="3200" dirty="0"/>
              <a:t>”</a:t>
            </a:r>
          </a:p>
          <a:p>
            <a:pPr lvl="1"/>
            <a:r>
              <a:rPr lang="en-US" sz="2800" dirty="0"/>
              <a:t>Replacement for the </a:t>
            </a:r>
            <a:r>
              <a:rPr lang="en-US" sz="2800" b="1" dirty="0">
                <a:latin typeface="Consolas" pitchFamily="49" charset="0"/>
                <a:cs typeface="Consolas" pitchFamily="49" charset="0"/>
              </a:rPr>
              <a:t>Text</a:t>
            </a:r>
            <a:r>
              <a:rPr lang="en-US" sz="2800" dirty="0"/>
              <a:t> property</a:t>
            </a:r>
          </a:p>
          <a:p>
            <a:pPr lvl="1"/>
            <a:r>
              <a:rPr lang="en-US" sz="2800" dirty="0"/>
              <a:t>Inheriting from the abstract </a:t>
            </a:r>
            <a:r>
              <a:rPr lang="en-US" sz="2800" b="1" dirty="0">
                <a:latin typeface="Consolas" pitchFamily="49" charset="0"/>
                <a:cs typeface="Consolas" pitchFamily="49" charset="0"/>
              </a:rPr>
              <a:t>Inline</a:t>
            </a:r>
            <a:r>
              <a:rPr lang="en-US" sz="2800" dirty="0"/>
              <a:t> class</a:t>
            </a:r>
          </a:p>
          <a:p>
            <a:pPr lvl="1"/>
            <a:r>
              <a:rPr lang="en-US" sz="2800" b="1" dirty="0">
                <a:solidFill>
                  <a:srgbClr val="FF0000"/>
                </a:solidFill>
                <a:latin typeface="Consolas" pitchFamily="49" charset="0"/>
                <a:cs typeface="Consolas" pitchFamily="49" charset="0"/>
              </a:rPr>
              <a:t>Hyperlink</a:t>
            </a:r>
            <a:r>
              <a:rPr lang="en-US" sz="2800" dirty="0"/>
              <a:t>, </a:t>
            </a:r>
            <a:r>
              <a:rPr lang="en-US" sz="2800" b="1" dirty="0">
                <a:solidFill>
                  <a:srgbClr val="FF0000"/>
                </a:solidFill>
                <a:latin typeface="Consolas" pitchFamily="49" charset="0"/>
                <a:cs typeface="Consolas" pitchFamily="49" charset="0"/>
              </a:rPr>
              <a:t>Bold</a:t>
            </a:r>
            <a:r>
              <a:rPr lang="en-US" sz="2800" dirty="0"/>
              <a:t>, </a:t>
            </a:r>
            <a:r>
              <a:rPr lang="en-US" sz="2800" b="1" dirty="0">
                <a:solidFill>
                  <a:srgbClr val="FF0000"/>
                </a:solidFill>
                <a:latin typeface="Consolas" pitchFamily="49" charset="0"/>
                <a:cs typeface="Consolas" pitchFamily="49" charset="0"/>
              </a:rPr>
              <a:t>Run</a:t>
            </a:r>
            <a:r>
              <a:rPr lang="en-US" sz="2800" dirty="0"/>
              <a:t>, </a:t>
            </a:r>
            <a:r>
              <a:rPr lang="en-US" sz="2800" b="1" dirty="0">
                <a:solidFill>
                  <a:srgbClr val="FF0000"/>
                </a:solidFill>
                <a:latin typeface="Consolas" pitchFamily="49" charset="0"/>
                <a:cs typeface="Consolas" pitchFamily="49" charset="0"/>
              </a:rPr>
              <a:t>Span</a:t>
            </a:r>
            <a:r>
              <a:rPr lang="en-US" sz="2800" dirty="0"/>
              <a:t>, </a:t>
            </a:r>
            <a:r>
              <a:rPr lang="en-US" sz="2800" b="1" dirty="0">
                <a:solidFill>
                  <a:srgbClr val="FF0000"/>
                </a:solidFill>
                <a:latin typeface="Consolas" pitchFamily="49" charset="0"/>
                <a:cs typeface="Consolas" pitchFamily="49" charset="0"/>
              </a:rPr>
              <a:t>Underline</a:t>
            </a:r>
            <a:r>
              <a:rPr lang="en-US" sz="2800" dirty="0"/>
              <a:t>, </a:t>
            </a:r>
            <a:r>
              <a:rPr lang="en-US" sz="2800" b="1" dirty="0">
                <a:solidFill>
                  <a:srgbClr val="FF0000"/>
                </a:solidFill>
                <a:latin typeface="Consolas" pitchFamily="49" charset="0"/>
                <a:cs typeface="Consolas" pitchFamily="49" charset="0"/>
              </a:rPr>
              <a:t>Italic</a:t>
            </a:r>
            <a:r>
              <a:rPr lang="en-US" sz="2800" dirty="0"/>
              <a:t>, </a:t>
            </a:r>
            <a:r>
              <a:rPr lang="en-US" sz="2800" b="1" dirty="0" err="1">
                <a:solidFill>
                  <a:srgbClr val="FF0000"/>
                </a:solidFill>
                <a:latin typeface="Consolas" pitchFamily="49" charset="0"/>
                <a:cs typeface="Consolas" pitchFamily="49" charset="0"/>
              </a:rPr>
              <a:t>LineBreak</a:t>
            </a:r>
            <a:endParaRPr lang="en-GB" sz="2800" b="1" dirty="0">
              <a:solidFill>
                <a:srgbClr val="FF0000"/>
              </a:solidFill>
              <a:latin typeface="Consolas" pitchFamily="49" charset="0"/>
              <a:cs typeface="Consolas" pitchFamily="49" charset="0"/>
            </a:endParaRPr>
          </a:p>
          <a:p>
            <a:endParaRPr lang="he-IL" dirty="0"/>
          </a:p>
        </p:txBody>
      </p:sp>
    </p:spTree>
    <p:extLst>
      <p:ext uri="{BB962C8B-B14F-4D97-AF65-F5344CB8AC3E}">
        <p14:creationId xmlns:p14="http://schemas.microsoft.com/office/powerpoint/2010/main" val="409504017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a:latin typeface="Consolas" pitchFamily="49" charset="0"/>
                <a:cs typeface="Consolas" pitchFamily="49" charset="0"/>
              </a:rPr>
              <a:t>TextBlock</a:t>
            </a:r>
            <a:endParaRPr lang="he-IL" dirty="0"/>
          </a:p>
        </p:txBody>
      </p:sp>
      <p:sp>
        <p:nvSpPr>
          <p:cNvPr id="3" name="Content Placeholder 2"/>
          <p:cNvSpPr>
            <a:spLocks noGrp="1"/>
          </p:cNvSpPr>
          <p:nvPr>
            <p:ph idx="1"/>
          </p:nvPr>
        </p:nvSpPr>
        <p:spPr/>
        <p:txBody>
          <a:bodyPr/>
          <a:lstStyle/>
          <a:p>
            <a:endParaRPr lang="he-IL"/>
          </a:p>
        </p:txBody>
      </p:sp>
      <p:sp>
        <p:nvSpPr>
          <p:cNvPr id="4" name="Rounded Rectangle 3"/>
          <p:cNvSpPr/>
          <p:nvPr/>
        </p:nvSpPr>
        <p:spPr bwMode="auto">
          <a:xfrm>
            <a:off x="1271587" y="2031653"/>
            <a:ext cx="5610226" cy="3388281"/>
          </a:xfrm>
          <a:prstGeom prst="roundRect">
            <a:avLst>
              <a:gd name="adj" fmla="val 3522"/>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GB" sz="1400" dirty="0">
                <a:solidFill>
                  <a:srgbClr val="0000FF"/>
                </a:solidFill>
                <a:latin typeface="Consolas" pitchFamily="49" charset="0"/>
                <a:cs typeface="Consolas" pitchFamily="49" charset="0"/>
              </a:rPr>
              <a:t>&lt;</a:t>
            </a:r>
            <a:r>
              <a:rPr lang="en-GB" sz="1400" dirty="0" err="1">
                <a:solidFill>
                  <a:srgbClr val="A31515"/>
                </a:solidFill>
                <a:latin typeface="Consolas" pitchFamily="49" charset="0"/>
                <a:cs typeface="Consolas" pitchFamily="49" charset="0"/>
              </a:rPr>
              <a:t>TextBlock</a:t>
            </a:r>
            <a:r>
              <a:rPr lang="en-GB" sz="1400" dirty="0">
                <a:solidFill>
                  <a:srgbClr val="FF0000"/>
                </a:solidFill>
                <a:latin typeface="Consolas" pitchFamily="49" charset="0"/>
                <a:cs typeface="Consolas" pitchFamily="49" charset="0"/>
              </a:rPr>
              <a:t> </a:t>
            </a:r>
            <a:r>
              <a:rPr lang="en-GB" sz="1400" dirty="0" err="1">
                <a:solidFill>
                  <a:srgbClr val="FF0000"/>
                </a:solidFill>
                <a:latin typeface="Consolas" pitchFamily="49" charset="0"/>
                <a:cs typeface="Consolas" pitchFamily="49" charset="0"/>
              </a:rPr>
              <a:t>FontSize</a:t>
            </a:r>
            <a:r>
              <a:rPr lang="en-GB" sz="1400" dirty="0">
                <a:solidFill>
                  <a:srgbClr val="0000FF"/>
                </a:solidFill>
                <a:latin typeface="Consolas" pitchFamily="49" charset="0"/>
                <a:cs typeface="Consolas" pitchFamily="49" charset="0"/>
              </a:rPr>
              <a:t>="16"</a:t>
            </a:r>
            <a:r>
              <a:rPr lang="en-GB" sz="1400" dirty="0">
                <a:solidFill>
                  <a:srgbClr val="FF0000"/>
                </a:solidFill>
                <a:latin typeface="Consolas" pitchFamily="49" charset="0"/>
                <a:cs typeface="Consolas" pitchFamily="49" charset="0"/>
              </a:rPr>
              <a:t> Margin</a:t>
            </a:r>
            <a:r>
              <a:rPr lang="en-GB" sz="1400" dirty="0">
                <a:solidFill>
                  <a:srgbClr val="0000FF"/>
                </a:solidFill>
                <a:latin typeface="Consolas" pitchFamily="49" charset="0"/>
                <a:cs typeface="Consolas" pitchFamily="49" charset="0"/>
              </a:rPr>
              <a:t>="4"&gt;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Run</a:t>
            </a:r>
            <a:r>
              <a:rPr lang="en-US" sz="1400" dirty="0">
                <a:solidFill>
                  <a:srgbClr val="FF0000"/>
                </a:solidFill>
                <a:latin typeface="Consolas" pitchFamily="49" charset="0"/>
                <a:cs typeface="Consolas" pitchFamily="49" charset="0"/>
              </a:rPr>
              <a:t> Text</a:t>
            </a:r>
            <a:r>
              <a:rPr lang="en-US" sz="1400" dirty="0">
                <a:solidFill>
                  <a:srgbClr val="0000FF"/>
                </a:solidFill>
                <a:latin typeface="Consolas" pitchFamily="49" charset="0"/>
                <a:cs typeface="Consolas" pitchFamily="49" charset="0"/>
              </a:rPr>
              <a:t>="Hello" /&gt;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Bold</a:t>
            </a:r>
            <a:r>
              <a:rPr lang="en-US" sz="1400" dirty="0">
                <a:solidFill>
                  <a:srgbClr val="0000FF"/>
                </a:solidFill>
                <a:latin typeface="Consolas" pitchFamily="49" charset="0"/>
                <a:cs typeface="Consolas" pitchFamily="49" charset="0"/>
              </a:rPr>
              <a:t>&gt;</a:t>
            </a:r>
          </a:p>
          <a:p>
            <a:r>
              <a:rPr lang="en-US" sz="1400" dirty="0">
                <a:solidFill>
                  <a:srgbClr val="A31515"/>
                </a:solidFill>
                <a:latin typeface="Consolas" pitchFamily="49" charset="0"/>
                <a:cs typeface="Consolas" pitchFamily="49" charset="0"/>
              </a:rPr>
              <a:t>   Hello</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Italic</a:t>
            </a:r>
            <a:r>
              <a:rPr lang="en-US" sz="1400" dirty="0">
                <a:solidFill>
                  <a:srgbClr val="0000FF"/>
                </a:solidFill>
                <a:latin typeface="Consolas" pitchFamily="49" charset="0"/>
                <a:cs typeface="Consolas" pitchFamily="49" charset="0"/>
              </a:rPr>
              <a:t>&gt;</a:t>
            </a:r>
            <a:r>
              <a:rPr lang="en-US" sz="1400" dirty="0">
                <a:solidFill>
                  <a:srgbClr val="A31515"/>
                </a:solidFill>
                <a:latin typeface="Consolas" pitchFamily="49" charset="0"/>
                <a:cs typeface="Consolas" pitchFamily="49" charset="0"/>
              </a:rPr>
              <a:t>Hello</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Italic</a:t>
            </a:r>
            <a:r>
              <a:rPr lang="en-US" sz="1400" dirty="0">
                <a:solidFill>
                  <a:srgbClr val="0000FF"/>
                </a:solidFill>
                <a:latin typeface="Consolas" pitchFamily="49" charset="0"/>
                <a:cs typeface="Consolas" pitchFamily="49" charset="0"/>
              </a:rPr>
              <a:t>&gt;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Bold</a:t>
            </a:r>
            <a:r>
              <a:rPr lang="en-US" sz="1400" dirty="0">
                <a:solidFill>
                  <a:srgbClr val="0000FF"/>
                </a:solidFill>
                <a:latin typeface="Consolas" pitchFamily="49" charset="0"/>
                <a:cs typeface="Consolas" pitchFamily="49" charset="0"/>
              </a:rPr>
              <a:t>&gt;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LineBreak</a:t>
            </a:r>
            <a:r>
              <a:rPr lang="en-US" sz="1400" dirty="0">
                <a:solidFill>
                  <a:srgbClr val="0000FF"/>
                </a:solidFill>
                <a:latin typeface="Consolas" pitchFamily="49" charset="0"/>
                <a:cs typeface="Consolas" pitchFamily="49" charset="0"/>
              </a:rPr>
              <a:t> /&gt;</a:t>
            </a:r>
          </a:p>
          <a:p>
            <a:r>
              <a:rPr lang="en-GB" sz="1400" dirty="0">
                <a:solidFill>
                  <a:srgbClr val="A31515"/>
                </a:solidFill>
                <a:latin typeface="Consolas" pitchFamily="49" charset="0"/>
                <a:cs typeface="Consolas" pitchFamily="49" charset="0"/>
              </a:rPr>
              <a:t>   </a:t>
            </a:r>
            <a:r>
              <a:rPr lang="en-GB" sz="1400" dirty="0">
                <a:solidFill>
                  <a:srgbClr val="0000FF"/>
                </a:solidFill>
                <a:latin typeface="Consolas" pitchFamily="49" charset="0"/>
                <a:cs typeface="Consolas" pitchFamily="49" charset="0"/>
              </a:rPr>
              <a:t>&lt;</a:t>
            </a:r>
            <a:r>
              <a:rPr lang="en-GB" sz="1400" dirty="0">
                <a:solidFill>
                  <a:srgbClr val="A31515"/>
                </a:solidFill>
                <a:latin typeface="Consolas" pitchFamily="49" charset="0"/>
                <a:cs typeface="Consolas" pitchFamily="49" charset="0"/>
              </a:rPr>
              <a:t>Hyperlink</a:t>
            </a:r>
            <a:r>
              <a:rPr lang="en-GB" sz="1400" dirty="0">
                <a:solidFill>
                  <a:srgbClr val="0000FF"/>
                </a:solidFill>
                <a:latin typeface="Consolas" pitchFamily="49" charset="0"/>
                <a:cs typeface="Consolas" pitchFamily="49" charset="0"/>
              </a:rPr>
              <a:t>&gt;</a:t>
            </a:r>
            <a:r>
              <a:rPr lang="en-GB" sz="1400" dirty="0">
                <a:solidFill>
                  <a:srgbClr val="A31515"/>
                </a:solidFill>
                <a:latin typeface="Consolas" pitchFamily="49" charset="0"/>
                <a:cs typeface="Consolas" pitchFamily="49" charset="0"/>
              </a:rPr>
              <a:t>Go to my web site</a:t>
            </a:r>
            <a:r>
              <a:rPr lang="en-GB" sz="1400" dirty="0">
                <a:solidFill>
                  <a:srgbClr val="0000FF"/>
                </a:solidFill>
                <a:latin typeface="Consolas" pitchFamily="49" charset="0"/>
                <a:cs typeface="Consolas" pitchFamily="49" charset="0"/>
              </a:rPr>
              <a:t>&lt;/</a:t>
            </a:r>
            <a:r>
              <a:rPr lang="en-GB" sz="1400" dirty="0">
                <a:solidFill>
                  <a:srgbClr val="A31515"/>
                </a:solidFill>
                <a:latin typeface="Consolas" pitchFamily="49" charset="0"/>
                <a:cs typeface="Consolas" pitchFamily="49" charset="0"/>
              </a:rPr>
              <a:t>Hyperlink</a:t>
            </a:r>
            <a:r>
              <a:rPr lang="en-GB" sz="1400" dirty="0">
                <a:solidFill>
                  <a:srgbClr val="0000FF"/>
                </a:solidFill>
                <a:latin typeface="Consolas" pitchFamily="49" charset="0"/>
                <a:cs typeface="Consolas" pitchFamily="49" charset="0"/>
              </a:rPr>
              <a:t>&gt;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LineBreak</a:t>
            </a:r>
            <a:r>
              <a:rPr lang="en-US" sz="1400" dirty="0">
                <a:solidFill>
                  <a:srgbClr val="0000FF"/>
                </a:solidFill>
                <a:latin typeface="Consolas" pitchFamily="49" charset="0"/>
                <a:cs typeface="Consolas" pitchFamily="49" charset="0"/>
              </a:rPr>
              <a:t> /&gt;&lt;</a:t>
            </a:r>
            <a:r>
              <a:rPr lang="en-US" sz="1400" dirty="0" err="1">
                <a:solidFill>
                  <a:srgbClr val="A31515"/>
                </a:solidFill>
                <a:latin typeface="Consolas" pitchFamily="49" charset="0"/>
                <a:cs typeface="Consolas" pitchFamily="49" charset="0"/>
              </a:rPr>
              <a:t>LineBreak</a:t>
            </a:r>
            <a:r>
              <a:rPr lang="en-US" sz="1400" dirty="0">
                <a:solidFill>
                  <a:srgbClr val="0000FF"/>
                </a:solidFill>
                <a:latin typeface="Consolas" pitchFamily="49" charset="0"/>
                <a:cs typeface="Consolas" pitchFamily="49" charset="0"/>
              </a:rPr>
              <a:t> /&gt;</a:t>
            </a:r>
          </a:p>
          <a:p>
            <a:r>
              <a:rPr lang="en-GB" sz="1400" dirty="0">
                <a:solidFill>
                  <a:srgbClr val="A31515"/>
                </a:solidFill>
                <a:latin typeface="Consolas" pitchFamily="49" charset="0"/>
                <a:cs typeface="Consolas" pitchFamily="49" charset="0"/>
              </a:rPr>
              <a:t>   </a:t>
            </a:r>
            <a:r>
              <a:rPr lang="en-GB" sz="1400" dirty="0">
                <a:solidFill>
                  <a:srgbClr val="0000FF"/>
                </a:solidFill>
                <a:latin typeface="Consolas" pitchFamily="49" charset="0"/>
                <a:cs typeface="Consolas" pitchFamily="49" charset="0"/>
              </a:rPr>
              <a:t>&lt;</a:t>
            </a:r>
            <a:r>
              <a:rPr lang="en-GB" sz="1400" dirty="0">
                <a:solidFill>
                  <a:srgbClr val="A31515"/>
                </a:solidFill>
                <a:latin typeface="Consolas" pitchFamily="49" charset="0"/>
                <a:cs typeface="Consolas" pitchFamily="49" charset="0"/>
              </a:rPr>
              <a:t>Underline</a:t>
            </a:r>
            <a:r>
              <a:rPr lang="en-GB" sz="1400" dirty="0">
                <a:solidFill>
                  <a:srgbClr val="0000FF"/>
                </a:solidFill>
                <a:latin typeface="Consolas" pitchFamily="49" charset="0"/>
                <a:cs typeface="Consolas" pitchFamily="49" charset="0"/>
              </a:rPr>
              <a:t>&gt;</a:t>
            </a:r>
            <a:r>
              <a:rPr lang="en-GB" sz="1400" dirty="0">
                <a:solidFill>
                  <a:srgbClr val="A31515"/>
                </a:solidFill>
                <a:latin typeface="Consolas" pitchFamily="49" charset="0"/>
                <a:cs typeface="Consolas" pitchFamily="49" charset="0"/>
              </a:rPr>
              <a:t>This line is underlined</a:t>
            </a:r>
            <a:r>
              <a:rPr lang="en-GB" sz="1400" dirty="0">
                <a:solidFill>
                  <a:srgbClr val="0000FF"/>
                </a:solidFill>
                <a:latin typeface="Consolas" pitchFamily="49" charset="0"/>
                <a:cs typeface="Consolas" pitchFamily="49" charset="0"/>
              </a:rPr>
              <a:t>&lt;/</a:t>
            </a:r>
            <a:r>
              <a:rPr lang="en-GB" sz="1400" dirty="0">
                <a:solidFill>
                  <a:srgbClr val="A31515"/>
                </a:solidFill>
                <a:latin typeface="Consolas" pitchFamily="49" charset="0"/>
                <a:cs typeface="Consolas" pitchFamily="49" charset="0"/>
              </a:rPr>
              <a:t>Underline</a:t>
            </a:r>
            <a:r>
              <a:rPr lang="en-GB" sz="1400" dirty="0">
                <a:solidFill>
                  <a:srgbClr val="0000FF"/>
                </a:solidFill>
                <a:latin typeface="Consolas" pitchFamily="49" charset="0"/>
                <a:cs typeface="Consolas" pitchFamily="49" charset="0"/>
              </a:rPr>
              <a:t>&gt;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LineBreak</a:t>
            </a:r>
            <a:r>
              <a:rPr lang="en-US" sz="1400" dirty="0">
                <a:solidFill>
                  <a:srgbClr val="0000FF"/>
                </a:solidFill>
                <a:latin typeface="Consolas" pitchFamily="49" charset="0"/>
                <a:cs typeface="Consolas" pitchFamily="49" charset="0"/>
              </a:rPr>
              <a:t> /&gt;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Span</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FontSize</a:t>
            </a:r>
            <a:r>
              <a:rPr lang="en-US" sz="1400" dirty="0">
                <a:solidFill>
                  <a:srgbClr val="0000FF"/>
                </a:solidFill>
                <a:latin typeface="Consolas" pitchFamily="49" charset="0"/>
                <a:cs typeface="Consolas" pitchFamily="49" charset="0"/>
              </a:rPr>
              <a:t>="20"&gt;</a:t>
            </a:r>
          </a:p>
          <a:p>
            <a:r>
              <a:rPr lang="en-US" sz="1400" dirty="0">
                <a:solidFill>
                  <a:srgbClr val="A31515"/>
                </a:solidFill>
                <a:latin typeface="Consolas" pitchFamily="49" charset="0"/>
                <a:cs typeface="Consolas" pitchFamily="49" charset="0"/>
              </a:rPr>
              <a:t>      Hello in Bigger Font</a:t>
            </a:r>
          </a:p>
          <a:p>
            <a:r>
              <a:rPr lang="en-US" sz="1400" dirty="0">
                <a:solidFill>
                  <a:srgbClr val="A31515"/>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&lt;/</a:t>
            </a:r>
            <a:r>
              <a:rPr lang="en-US" sz="1400" dirty="0">
                <a:solidFill>
                  <a:srgbClr val="A31515"/>
                </a:solidFill>
                <a:latin typeface="Consolas" pitchFamily="49" charset="0"/>
                <a:cs typeface="Consolas" pitchFamily="49" charset="0"/>
              </a:rPr>
              <a:t>Span</a:t>
            </a:r>
            <a:r>
              <a:rPr lang="en-US" sz="1400" dirty="0">
                <a:solidFill>
                  <a:srgbClr val="0000FF"/>
                </a:solidFill>
                <a:latin typeface="Consolas" pitchFamily="49" charset="0"/>
                <a:cs typeface="Consolas" pitchFamily="49" charset="0"/>
              </a:rPr>
              <a:t>&gt;</a:t>
            </a:r>
          </a:p>
          <a:p>
            <a:r>
              <a:rPr lang="en-US" sz="1400" dirty="0">
                <a:solidFill>
                  <a:srgbClr val="0000FF"/>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TextBlock</a:t>
            </a:r>
            <a:r>
              <a:rPr lang="en-US" sz="1400" dirty="0">
                <a:solidFill>
                  <a:srgbClr val="0000FF"/>
                </a:solidFill>
                <a:latin typeface="Consolas" pitchFamily="49" charset="0"/>
                <a:cs typeface="Consolas" pitchFamily="49" charset="0"/>
              </a:rPr>
              <a:t>&gt;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97180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735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a:t>
            </a:r>
            <a:endParaRPr lang="he-IL" dirty="0"/>
          </a:p>
        </p:txBody>
      </p:sp>
      <p:sp>
        <p:nvSpPr>
          <p:cNvPr id="3" name="Content Placeholder 2"/>
          <p:cNvSpPr>
            <a:spLocks noGrp="1"/>
          </p:cNvSpPr>
          <p:nvPr>
            <p:ph idx="1"/>
          </p:nvPr>
        </p:nvSpPr>
        <p:spPr/>
        <p:txBody>
          <a:bodyPr/>
          <a:lstStyle/>
          <a:p>
            <a:r>
              <a:rPr lang="en-US" dirty="0"/>
              <a:t>Is this a good design?</a:t>
            </a:r>
          </a:p>
          <a:p>
            <a:endParaRPr lang="en-US" dirty="0"/>
          </a:p>
          <a:p>
            <a:endParaRPr lang="he-IL" dirty="0"/>
          </a:p>
        </p:txBody>
      </p:sp>
      <p:grpSp>
        <p:nvGrpSpPr>
          <p:cNvPr id="4" name="Group 3"/>
          <p:cNvGrpSpPr/>
          <p:nvPr/>
        </p:nvGrpSpPr>
        <p:grpSpPr>
          <a:xfrm>
            <a:off x="1939906" y="1932313"/>
            <a:ext cx="8159788" cy="4358526"/>
            <a:chOff x="2123728" y="1779662"/>
            <a:chExt cx="4281890" cy="2488361"/>
          </a:xfrm>
        </p:grpSpPr>
        <p:sp>
          <p:nvSpPr>
            <p:cNvPr id="5" name="Oval 4"/>
            <p:cNvSpPr/>
            <p:nvPr/>
          </p:nvSpPr>
          <p:spPr>
            <a:xfrm>
              <a:off x="4642487" y="3715054"/>
              <a:ext cx="503752" cy="552969"/>
            </a:xfrm>
            <a:prstGeom prst="ellipse">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Oval 5"/>
            <p:cNvSpPr/>
            <p:nvPr/>
          </p:nvSpPr>
          <p:spPr>
            <a:xfrm>
              <a:off x="4306653" y="1779662"/>
              <a:ext cx="503752" cy="552969"/>
            </a:xfrm>
            <a:prstGeom prst="ellipse">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Oval 6"/>
            <p:cNvSpPr/>
            <p:nvPr/>
          </p:nvSpPr>
          <p:spPr>
            <a:xfrm>
              <a:off x="5901866" y="3162085"/>
              <a:ext cx="503752" cy="552969"/>
            </a:xfrm>
            <a:prstGeom prst="ellipse">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p:cNvSpPr/>
            <p:nvPr/>
          </p:nvSpPr>
          <p:spPr>
            <a:xfrm>
              <a:off x="3131232" y="3622892"/>
              <a:ext cx="503752" cy="552969"/>
            </a:xfrm>
            <a:prstGeom prst="ellipse">
              <a:avLst/>
            </a:prstGeom>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9" name="Oval 8"/>
            <p:cNvSpPr/>
            <p:nvPr/>
          </p:nvSpPr>
          <p:spPr>
            <a:xfrm>
              <a:off x="3047272" y="1779662"/>
              <a:ext cx="503752" cy="552969"/>
            </a:xfrm>
            <a:prstGeom prst="ellipse">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2123728" y="2885600"/>
              <a:ext cx="503752" cy="552969"/>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p:cNvSpPr/>
            <p:nvPr/>
          </p:nvSpPr>
          <p:spPr>
            <a:xfrm>
              <a:off x="5817908" y="1871824"/>
              <a:ext cx="503752" cy="552969"/>
            </a:xfrm>
            <a:prstGeom prst="ellipse">
              <a:avLst/>
            </a:prstGeom>
            <a:blipFill>
              <a:blip r:embed="rId2"/>
              <a:tile tx="0" ty="0" sx="100000" sy="100000" flip="none" algn="tl"/>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Connector 11"/>
            <p:cNvCxnSpPr/>
            <p:nvPr/>
          </p:nvCxnSpPr>
          <p:spPr>
            <a:xfrm>
              <a:off x="3551024" y="2056147"/>
              <a:ext cx="755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3324565" y="2404340"/>
              <a:ext cx="1544383" cy="1239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627480" y="2343813"/>
              <a:ext cx="3264201" cy="81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551026" y="2056147"/>
              <a:ext cx="2424614" cy="118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5382208" y="3398106"/>
              <a:ext cx="357465" cy="829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5743118" y="2751459"/>
              <a:ext cx="737292" cy="83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10405" y="2056147"/>
              <a:ext cx="1007504" cy="92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4035234" y="2855925"/>
              <a:ext cx="1382423" cy="335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3244707" y="2568154"/>
              <a:ext cx="1452222" cy="819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a:off x="2553709" y="3357591"/>
              <a:ext cx="577524" cy="541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flipV="1">
              <a:off x="4050177" y="3502572"/>
              <a:ext cx="103343" cy="108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2431350" y="2195907"/>
              <a:ext cx="633949" cy="745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27480" y="3162085"/>
              <a:ext cx="3274388" cy="276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4989971" y="1998314"/>
              <a:ext cx="910434" cy="1417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4755963" y="2660316"/>
              <a:ext cx="1452222" cy="819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9" idx="4"/>
            </p:cNvCxnSpPr>
            <p:nvPr/>
          </p:nvCxnSpPr>
          <p:spPr>
            <a:xfrm rot="16200000" flipV="1">
              <a:off x="2695998" y="2935782"/>
              <a:ext cx="1290261" cy="83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3415761" y="2495536"/>
              <a:ext cx="438445" cy="216255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667568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Controls</a:t>
            </a:r>
            <a:endParaRPr lang="he-IL" dirty="0"/>
          </a:p>
        </p:txBody>
      </p:sp>
      <p:sp>
        <p:nvSpPr>
          <p:cNvPr id="3" name="Content Placeholder 2"/>
          <p:cNvSpPr>
            <a:spLocks noGrp="1"/>
          </p:cNvSpPr>
          <p:nvPr>
            <p:ph idx="1"/>
          </p:nvPr>
        </p:nvSpPr>
        <p:spPr/>
        <p:txBody>
          <a:bodyPr/>
          <a:lstStyle/>
          <a:p>
            <a:endParaRPr lang="he-IL"/>
          </a:p>
        </p:txBody>
      </p:sp>
    </p:spTree>
    <p:extLst>
      <p:ext uri="{BB962C8B-B14F-4D97-AF65-F5344CB8AC3E}">
        <p14:creationId xmlns:p14="http://schemas.microsoft.com/office/powerpoint/2010/main" val="373526783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Application Object</a:t>
            </a:r>
            <a:endParaRPr lang="he-IL" dirty="0"/>
          </a:p>
        </p:txBody>
      </p:sp>
      <p:sp>
        <p:nvSpPr>
          <p:cNvPr id="3" name="Content Placeholder 2"/>
          <p:cNvSpPr>
            <a:spLocks noGrp="1"/>
          </p:cNvSpPr>
          <p:nvPr>
            <p:ph idx="1"/>
          </p:nvPr>
        </p:nvSpPr>
        <p:spPr/>
        <p:txBody>
          <a:bodyPr/>
          <a:lstStyle/>
          <a:p>
            <a:r>
              <a:rPr lang="en-US" dirty="0"/>
              <a:t>Every </a:t>
            </a:r>
            <a:r>
              <a:rPr lang="en-US" dirty="0" smtClean="0"/>
              <a:t>UWP </a:t>
            </a:r>
            <a:r>
              <a:rPr lang="en-US" dirty="0"/>
              <a:t>application is represented by an instance of </a:t>
            </a:r>
            <a:r>
              <a:rPr lang="en-US" dirty="0" err="1" smtClean="0">
                <a:solidFill>
                  <a:srgbClr val="FF0000"/>
                </a:solidFill>
                <a:latin typeface="Consolas" pitchFamily="49" charset="0"/>
                <a:cs typeface="Consolas" pitchFamily="49" charset="0"/>
              </a:rPr>
              <a:t>Windows.UI.Xaml.Application</a:t>
            </a:r>
            <a:endParaRPr lang="en-US" b="1" dirty="0">
              <a:solidFill>
                <a:srgbClr val="FF0000"/>
              </a:solidFill>
              <a:latin typeface="Consolas" pitchFamily="49" charset="0"/>
              <a:cs typeface="Consolas" pitchFamily="49" charset="0"/>
            </a:endParaRPr>
          </a:p>
          <a:p>
            <a:pPr lvl="1"/>
            <a:r>
              <a:rPr lang="en-US" dirty="0"/>
              <a:t>A singleton </a:t>
            </a:r>
            <a:endParaRPr lang="en-US" dirty="0" smtClean="0"/>
          </a:p>
          <a:p>
            <a:r>
              <a:rPr lang="en-US" dirty="0" smtClean="0"/>
              <a:t>The </a:t>
            </a:r>
            <a:r>
              <a:rPr lang="en-US" dirty="0"/>
              <a:t>static property </a:t>
            </a:r>
            <a:r>
              <a:rPr lang="en-US" dirty="0" err="1">
                <a:solidFill>
                  <a:schemeClr val="accent2">
                    <a:lumMod val="50000"/>
                  </a:schemeClr>
                </a:solidFill>
                <a:latin typeface="Consolas" pitchFamily="49" charset="0"/>
                <a:cs typeface="Consolas" pitchFamily="49" charset="0"/>
              </a:rPr>
              <a:t>Application.Current</a:t>
            </a:r>
            <a:r>
              <a:rPr lang="en-US" dirty="0"/>
              <a:t> returns that instance</a:t>
            </a:r>
          </a:p>
          <a:p>
            <a:r>
              <a:rPr lang="en-US" dirty="0"/>
              <a:t>The Visual Studio wizard creates a XAML file for the application</a:t>
            </a:r>
          </a:p>
          <a:p>
            <a:pPr lvl="1"/>
            <a:r>
              <a:rPr lang="en-US" dirty="0"/>
              <a:t>Useful for application level resources</a:t>
            </a:r>
          </a:p>
          <a:p>
            <a:pPr lvl="1"/>
            <a:r>
              <a:rPr lang="en-US" dirty="0"/>
              <a:t>Also can set the </a:t>
            </a:r>
            <a:r>
              <a:rPr lang="en-US" b="1" dirty="0" err="1">
                <a:solidFill>
                  <a:schemeClr val="accent2">
                    <a:lumMod val="50000"/>
                  </a:schemeClr>
                </a:solidFill>
                <a:latin typeface="Consolas" pitchFamily="49" charset="0"/>
                <a:cs typeface="Consolas" pitchFamily="49" charset="0"/>
              </a:rPr>
              <a:t>StartupUri</a:t>
            </a:r>
            <a:r>
              <a:rPr lang="en-US" dirty="0">
                <a:solidFill>
                  <a:srgbClr val="FF0000"/>
                </a:solidFill>
                <a:latin typeface="Consolas" pitchFamily="49" charset="0"/>
                <a:cs typeface="Consolas" pitchFamily="49" charset="0"/>
              </a:rPr>
              <a:t> </a:t>
            </a:r>
            <a:r>
              <a:rPr lang="en-US" dirty="0"/>
              <a:t>property to indicate which window to show on startup</a:t>
            </a:r>
          </a:p>
          <a:p>
            <a:endParaRPr lang="he-IL" dirty="0"/>
          </a:p>
        </p:txBody>
      </p:sp>
    </p:spTree>
    <p:extLst>
      <p:ext uri="{BB962C8B-B14F-4D97-AF65-F5344CB8AC3E}">
        <p14:creationId xmlns:p14="http://schemas.microsoft.com/office/powerpoint/2010/main" val="15436004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Events (1)</a:t>
            </a:r>
            <a:endParaRPr lang="en-GB" dirty="0"/>
          </a:p>
        </p:txBody>
      </p:sp>
      <p:sp>
        <p:nvSpPr>
          <p:cNvPr id="2" name="Content Placeholder 1"/>
          <p:cNvSpPr>
            <a:spLocks noGrp="1"/>
          </p:cNvSpPr>
          <p:nvPr>
            <p:ph idx="1"/>
          </p:nvPr>
        </p:nvSpPr>
        <p:spPr/>
        <p:txBody>
          <a:bodyPr>
            <a:normAutofit/>
          </a:bodyPr>
          <a:lstStyle/>
          <a:p>
            <a:r>
              <a:rPr lang="en-US" b="1" dirty="0" smtClean="0">
                <a:solidFill>
                  <a:srgbClr val="00B050"/>
                </a:solidFill>
                <a:latin typeface="Consolas" pitchFamily="49" charset="0"/>
                <a:cs typeface="Consolas" pitchFamily="49" charset="0"/>
              </a:rPr>
              <a:t>Startup</a:t>
            </a:r>
          </a:p>
          <a:p>
            <a:pPr lvl="1"/>
            <a:r>
              <a:rPr lang="en-US" dirty="0" smtClean="0"/>
              <a:t>Called after </a:t>
            </a:r>
            <a:r>
              <a:rPr lang="en-US" b="1" dirty="0" err="1" smtClean="0">
                <a:solidFill>
                  <a:srgbClr val="FF0000"/>
                </a:solidFill>
                <a:latin typeface="Consolas" pitchFamily="49" charset="0"/>
                <a:cs typeface="Consolas" pitchFamily="49" charset="0"/>
              </a:rPr>
              <a:t>Application.Run</a:t>
            </a:r>
            <a:r>
              <a:rPr lang="en-US" dirty="0" smtClean="0"/>
              <a:t> is called before the main window is shown</a:t>
            </a:r>
          </a:p>
          <a:p>
            <a:pPr lvl="1"/>
            <a:r>
              <a:rPr lang="en-US" dirty="0" smtClean="0"/>
              <a:t>Can access command line arguments through the </a:t>
            </a:r>
            <a:r>
              <a:rPr lang="en-US" b="1" dirty="0" err="1" smtClean="0">
                <a:solidFill>
                  <a:schemeClr val="accent2">
                    <a:lumMod val="50000"/>
                  </a:schemeClr>
                </a:solidFill>
                <a:latin typeface="Consolas" pitchFamily="49" charset="0"/>
                <a:cs typeface="Consolas" pitchFamily="49" charset="0"/>
              </a:rPr>
              <a:t>StartupEventArgs.Args</a:t>
            </a:r>
            <a:r>
              <a:rPr lang="en-US" dirty="0" smtClean="0"/>
              <a:t> property</a:t>
            </a:r>
          </a:p>
          <a:p>
            <a:pPr lvl="1"/>
            <a:r>
              <a:rPr lang="en-US" dirty="0" smtClean="0"/>
              <a:t>Can also be used to create a window explicitly (and calling </a:t>
            </a:r>
            <a:r>
              <a:rPr lang="en-US" b="1" dirty="0" err="1">
                <a:solidFill>
                  <a:srgbClr val="002060"/>
                </a:solidFill>
                <a:latin typeface="Consolas" pitchFamily="49" charset="0"/>
                <a:cs typeface="Consolas" pitchFamily="49" charset="0"/>
              </a:rPr>
              <a:t>Window.Show</a:t>
            </a:r>
            <a:r>
              <a:rPr lang="en-US" dirty="0" smtClean="0"/>
              <a:t>) without relying on the </a:t>
            </a:r>
            <a:r>
              <a:rPr lang="en-US" b="1" dirty="0" err="1">
                <a:solidFill>
                  <a:schemeClr val="accent2">
                    <a:lumMod val="50000"/>
                  </a:schemeClr>
                </a:solidFill>
                <a:latin typeface="Consolas" pitchFamily="49" charset="0"/>
                <a:cs typeface="Consolas" pitchFamily="49" charset="0"/>
              </a:rPr>
              <a:t>StartupUri</a:t>
            </a:r>
            <a:r>
              <a:rPr lang="en-US" dirty="0" smtClean="0"/>
              <a:t> property</a:t>
            </a:r>
          </a:p>
          <a:p>
            <a:r>
              <a:rPr lang="en-US" b="1" dirty="0">
                <a:solidFill>
                  <a:srgbClr val="00B050"/>
                </a:solidFill>
                <a:latin typeface="Consolas" pitchFamily="49" charset="0"/>
                <a:cs typeface="Consolas" pitchFamily="49" charset="0"/>
              </a:rPr>
              <a:t>Exit</a:t>
            </a:r>
          </a:p>
          <a:p>
            <a:pPr lvl="1"/>
            <a:r>
              <a:rPr lang="en-US" dirty="0" smtClean="0"/>
              <a:t>Application is being shutdown (for whatever reason)</a:t>
            </a:r>
          </a:p>
          <a:p>
            <a:pPr lvl="1"/>
            <a:r>
              <a:rPr lang="en-US" dirty="0" smtClean="0"/>
              <a:t>Can set the exit code that is returned to the OS</a:t>
            </a:r>
          </a:p>
          <a:p>
            <a:pPr lvl="1"/>
            <a:r>
              <a:rPr lang="en-US" dirty="0" smtClean="0"/>
              <a:t>Cannot cancel the shutdown process</a:t>
            </a:r>
            <a:endParaRPr lang="en-GB" dirty="0"/>
          </a:p>
        </p:txBody>
      </p:sp>
      <p:sp>
        <p:nvSpPr>
          <p:cNvPr id="6" name="Footer Placeholder 5"/>
          <p:cNvSpPr>
            <a:spLocks noGrp="1"/>
          </p:cNvSpPr>
          <p:nvPr>
            <p:ph type="ftr" sz="quarter" idx="4294967295"/>
          </p:nvPr>
        </p:nvSpPr>
        <p:spPr/>
        <p:txBody>
          <a:bodyPr/>
          <a:lstStyle/>
          <a:p>
            <a:r>
              <a:rPr lang="en-US" smtClean="0"/>
              <a:t>(C)2015 by Pavel Yosifovich</a:t>
            </a:r>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192</a:t>
            </a:fld>
            <a:endParaRPr lang="en-US"/>
          </a:p>
        </p:txBody>
      </p:sp>
    </p:spTree>
    <p:extLst>
      <p:ext uri="{BB962C8B-B14F-4D97-AF65-F5344CB8AC3E}">
        <p14:creationId xmlns:p14="http://schemas.microsoft.com/office/powerpoint/2010/main" val="3941399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Events (2)</a:t>
            </a:r>
            <a:endParaRPr lang="en-GB" dirty="0"/>
          </a:p>
        </p:txBody>
      </p:sp>
      <p:sp>
        <p:nvSpPr>
          <p:cNvPr id="2" name="Content Placeholder 1"/>
          <p:cNvSpPr>
            <a:spLocks noGrp="1"/>
          </p:cNvSpPr>
          <p:nvPr>
            <p:ph idx="1"/>
          </p:nvPr>
        </p:nvSpPr>
        <p:spPr/>
        <p:txBody>
          <a:bodyPr>
            <a:normAutofit/>
          </a:bodyPr>
          <a:lstStyle/>
          <a:p>
            <a:r>
              <a:rPr lang="en-US" b="1" dirty="0" err="1">
                <a:solidFill>
                  <a:srgbClr val="00B050"/>
                </a:solidFill>
                <a:latin typeface="Consolas" pitchFamily="49" charset="0"/>
                <a:cs typeface="Consolas" pitchFamily="49" charset="0"/>
              </a:rPr>
              <a:t>SessionEnding</a:t>
            </a:r>
            <a:endParaRPr lang="en-US" b="1" dirty="0">
              <a:solidFill>
                <a:srgbClr val="00B050"/>
              </a:solidFill>
              <a:latin typeface="Consolas" pitchFamily="49" charset="0"/>
              <a:cs typeface="Consolas" pitchFamily="49" charset="0"/>
            </a:endParaRPr>
          </a:p>
          <a:p>
            <a:pPr lvl="1"/>
            <a:r>
              <a:rPr lang="en-US" dirty="0" smtClean="0"/>
              <a:t>Windows session is ending (e.g. log off or shutdown)</a:t>
            </a:r>
          </a:p>
          <a:p>
            <a:pPr lvl="1"/>
            <a:r>
              <a:rPr lang="en-US" dirty="0" smtClean="0"/>
              <a:t>Can cancel the shutdown by setting </a:t>
            </a:r>
            <a:r>
              <a:rPr lang="en-US" b="1" dirty="0" err="1" smtClean="0">
                <a:solidFill>
                  <a:srgbClr val="FF0000"/>
                </a:solidFill>
                <a:latin typeface="Consolas" pitchFamily="49" charset="0"/>
                <a:cs typeface="Consolas" pitchFamily="49" charset="0"/>
              </a:rPr>
              <a:t>SessionEndingCancelEventArgs.Cancel</a:t>
            </a:r>
            <a:r>
              <a:rPr lang="en-US" dirty="0" smtClean="0"/>
              <a:t> to true (otherwise WPF calls </a:t>
            </a:r>
            <a:r>
              <a:rPr lang="en-US" b="1" dirty="0" err="1" smtClean="0">
                <a:solidFill>
                  <a:srgbClr val="7030A0"/>
                </a:solidFill>
                <a:latin typeface="Consolas" pitchFamily="49" charset="0"/>
                <a:cs typeface="Consolas" pitchFamily="49" charset="0"/>
              </a:rPr>
              <a:t>Application.Shutdown</a:t>
            </a:r>
            <a:r>
              <a:rPr lang="en-US" dirty="0" smtClean="0"/>
              <a:t>)</a:t>
            </a:r>
          </a:p>
          <a:p>
            <a:r>
              <a:rPr lang="en-US" b="1" dirty="0">
                <a:solidFill>
                  <a:srgbClr val="00B050"/>
                </a:solidFill>
                <a:latin typeface="Consolas" pitchFamily="49" charset="0"/>
                <a:cs typeface="Consolas" pitchFamily="49" charset="0"/>
              </a:rPr>
              <a:t>Activated</a:t>
            </a:r>
          </a:p>
          <a:p>
            <a:pPr lvl="1"/>
            <a:r>
              <a:rPr lang="en-US" dirty="0" smtClean="0"/>
              <a:t>Occurs when a top level window in the application is activated when the user switches from another application</a:t>
            </a:r>
          </a:p>
          <a:p>
            <a:pPr lvl="1"/>
            <a:r>
              <a:rPr lang="en-US" dirty="0" smtClean="0"/>
              <a:t>Also occurs the first time a window is shown</a:t>
            </a:r>
          </a:p>
          <a:p>
            <a:r>
              <a:rPr lang="en-US" b="1" dirty="0">
                <a:solidFill>
                  <a:srgbClr val="00B050"/>
                </a:solidFill>
                <a:latin typeface="Consolas" pitchFamily="49" charset="0"/>
                <a:cs typeface="Consolas" pitchFamily="49" charset="0"/>
              </a:rPr>
              <a:t>Deactivated</a:t>
            </a:r>
          </a:p>
          <a:p>
            <a:pPr lvl="1"/>
            <a:r>
              <a:rPr lang="en-US" dirty="0" smtClean="0"/>
              <a:t>Occurs when the user switches to another application</a:t>
            </a:r>
            <a:endParaRPr lang="en-GB" dirty="0"/>
          </a:p>
        </p:txBody>
      </p:sp>
      <p:sp>
        <p:nvSpPr>
          <p:cNvPr id="6" name="Footer Placeholder 5"/>
          <p:cNvSpPr>
            <a:spLocks noGrp="1"/>
          </p:cNvSpPr>
          <p:nvPr>
            <p:ph type="ftr" sz="quarter" idx="4294967295"/>
          </p:nvPr>
        </p:nvSpPr>
        <p:spPr/>
        <p:txBody>
          <a:bodyPr/>
          <a:lstStyle/>
          <a:p>
            <a:r>
              <a:rPr lang="en-US" smtClean="0"/>
              <a:t>(C)2015 by Pavel Yosifovich</a:t>
            </a:r>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193</a:t>
            </a:fld>
            <a:endParaRPr lang="en-US"/>
          </a:p>
        </p:txBody>
      </p:sp>
    </p:spTree>
    <p:extLst>
      <p:ext uri="{BB962C8B-B14F-4D97-AF65-F5344CB8AC3E}">
        <p14:creationId xmlns:p14="http://schemas.microsoft.com/office/powerpoint/2010/main" val="276490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Events (3)</a:t>
            </a:r>
            <a:endParaRPr lang="en-GB" dirty="0"/>
          </a:p>
        </p:txBody>
      </p:sp>
      <p:sp>
        <p:nvSpPr>
          <p:cNvPr id="2" name="Content Placeholder 1"/>
          <p:cNvSpPr>
            <a:spLocks noGrp="1"/>
          </p:cNvSpPr>
          <p:nvPr>
            <p:ph idx="1"/>
          </p:nvPr>
        </p:nvSpPr>
        <p:spPr/>
        <p:txBody>
          <a:bodyPr>
            <a:normAutofit/>
          </a:bodyPr>
          <a:lstStyle/>
          <a:p>
            <a:r>
              <a:rPr lang="en-US" b="1" dirty="0" err="1">
                <a:solidFill>
                  <a:srgbClr val="00B050"/>
                </a:solidFill>
                <a:latin typeface="Consolas" pitchFamily="49" charset="0"/>
                <a:cs typeface="Consolas" pitchFamily="49" charset="0"/>
              </a:rPr>
              <a:t>DispatcherUnhandledException</a:t>
            </a:r>
            <a:endParaRPr lang="en-US" sz="3000" dirty="0">
              <a:solidFill>
                <a:srgbClr val="00B050"/>
              </a:solidFill>
              <a:latin typeface="Consolas" pitchFamily="49" charset="0"/>
              <a:cs typeface="Consolas" pitchFamily="49" charset="0"/>
            </a:endParaRPr>
          </a:p>
          <a:p>
            <a:pPr lvl="1"/>
            <a:r>
              <a:rPr lang="en-US" dirty="0" smtClean="0"/>
              <a:t>Occurs when an unhandled exception is about to terminate the application</a:t>
            </a:r>
          </a:p>
          <a:p>
            <a:pPr lvl="2"/>
            <a:r>
              <a:rPr lang="en-US" dirty="0" smtClean="0"/>
              <a:t>Only on the current (UI) thread</a:t>
            </a:r>
          </a:p>
          <a:p>
            <a:pPr lvl="1"/>
            <a:r>
              <a:rPr lang="en-US" dirty="0" smtClean="0"/>
              <a:t>Can be used to log the error, show a nice dialog to the user, etc.</a:t>
            </a:r>
          </a:p>
          <a:p>
            <a:pPr lvl="1"/>
            <a:r>
              <a:rPr lang="en-US" dirty="0" smtClean="0"/>
              <a:t>Can also “cancel” the exception and continue running by setting the property </a:t>
            </a:r>
            <a:r>
              <a:rPr lang="en-US" sz="2600" b="1" dirty="0" err="1">
                <a:solidFill>
                  <a:schemeClr val="accent2">
                    <a:lumMod val="50000"/>
                  </a:schemeClr>
                </a:solidFill>
                <a:latin typeface="Consolas" pitchFamily="49" charset="0"/>
                <a:cs typeface="Consolas" pitchFamily="49" charset="0"/>
              </a:rPr>
              <a:t>DispatcherUnhandledExceptionEventArgs.Handled</a:t>
            </a:r>
            <a:r>
              <a:rPr lang="en-US" dirty="0" smtClean="0"/>
              <a:t> to true</a:t>
            </a:r>
          </a:p>
          <a:p>
            <a:pPr lvl="2"/>
            <a:r>
              <a:rPr lang="en-US" dirty="0" smtClean="0"/>
              <a:t>Must be careful – difficult to guarantee the application is in a valid state to continue</a:t>
            </a:r>
            <a:endParaRPr lang="en-GB" dirty="0"/>
          </a:p>
        </p:txBody>
      </p:sp>
      <p:sp>
        <p:nvSpPr>
          <p:cNvPr id="6" name="Footer Placeholder 5"/>
          <p:cNvSpPr>
            <a:spLocks noGrp="1"/>
          </p:cNvSpPr>
          <p:nvPr>
            <p:ph type="ftr" sz="quarter" idx="4294967295"/>
          </p:nvPr>
        </p:nvSpPr>
        <p:spPr/>
        <p:txBody>
          <a:bodyPr/>
          <a:lstStyle/>
          <a:p>
            <a:r>
              <a:rPr lang="en-US" smtClean="0"/>
              <a:t>(C)2015 by Pavel Yosifovich</a:t>
            </a:r>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194</a:t>
            </a:fld>
            <a:endParaRPr lang="en-US"/>
          </a:p>
        </p:txBody>
      </p:sp>
    </p:spTree>
    <p:extLst>
      <p:ext uri="{BB962C8B-B14F-4D97-AF65-F5344CB8AC3E}">
        <p14:creationId xmlns:p14="http://schemas.microsoft.com/office/powerpoint/2010/main" val="2031591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Shutdown</a:t>
            </a:r>
            <a:endParaRPr lang="en-GB" dirty="0"/>
          </a:p>
        </p:txBody>
      </p:sp>
      <p:sp>
        <p:nvSpPr>
          <p:cNvPr id="2" name="Content Placeholder 1"/>
          <p:cNvSpPr>
            <a:spLocks noGrp="1"/>
          </p:cNvSpPr>
          <p:nvPr>
            <p:ph idx="1"/>
          </p:nvPr>
        </p:nvSpPr>
        <p:spPr/>
        <p:txBody>
          <a:bodyPr>
            <a:normAutofit/>
          </a:bodyPr>
          <a:lstStyle/>
          <a:p>
            <a:r>
              <a:rPr lang="en-US" dirty="0" smtClean="0"/>
              <a:t>Application shutdown is controlled by the </a:t>
            </a:r>
            <a:r>
              <a:rPr lang="en-US" b="1" dirty="0" err="1" smtClean="0">
                <a:solidFill>
                  <a:schemeClr val="accent2">
                    <a:lumMod val="50000"/>
                  </a:schemeClr>
                </a:solidFill>
                <a:latin typeface="Consolas" pitchFamily="49" charset="0"/>
                <a:cs typeface="Consolas" pitchFamily="49" charset="0"/>
              </a:rPr>
              <a:t>ShutdownMode</a:t>
            </a:r>
            <a:r>
              <a:rPr lang="en-US" dirty="0" smtClean="0"/>
              <a:t> property</a:t>
            </a:r>
          </a:p>
          <a:p>
            <a:pPr lvl="1"/>
            <a:r>
              <a:rPr lang="en-US" b="1" dirty="0" err="1" smtClean="0">
                <a:solidFill>
                  <a:srgbClr val="0070C0"/>
                </a:solidFill>
                <a:latin typeface="Consolas" pitchFamily="49" charset="0"/>
                <a:cs typeface="Consolas" pitchFamily="49" charset="0"/>
              </a:rPr>
              <a:t>OnLastWindowClose</a:t>
            </a:r>
            <a:r>
              <a:rPr lang="en-US" dirty="0" smtClean="0"/>
              <a:t> (default) – application shuts down when the last top level window is closed</a:t>
            </a:r>
          </a:p>
          <a:p>
            <a:pPr lvl="1"/>
            <a:r>
              <a:rPr lang="en-US" b="1" dirty="0" err="1">
                <a:solidFill>
                  <a:srgbClr val="0070C0"/>
                </a:solidFill>
                <a:latin typeface="Consolas" pitchFamily="49" charset="0"/>
                <a:cs typeface="Consolas" pitchFamily="49" charset="0"/>
              </a:rPr>
              <a:t>OnMainWindowClose</a:t>
            </a:r>
            <a:r>
              <a:rPr lang="en-US" dirty="0" smtClean="0"/>
              <a:t> – application shuts down when the main window closes</a:t>
            </a:r>
          </a:p>
          <a:p>
            <a:pPr lvl="1"/>
            <a:r>
              <a:rPr lang="en-US" b="1" dirty="0" err="1">
                <a:solidFill>
                  <a:srgbClr val="0070C0"/>
                </a:solidFill>
                <a:latin typeface="Consolas" pitchFamily="49" charset="0"/>
                <a:cs typeface="Consolas" pitchFamily="49" charset="0"/>
              </a:rPr>
              <a:t>OnExplicitShutdown</a:t>
            </a:r>
            <a:r>
              <a:rPr lang="en-US" dirty="0" smtClean="0"/>
              <a:t> – the application does not shut down even if all windows are gone</a:t>
            </a:r>
          </a:p>
          <a:p>
            <a:pPr lvl="1"/>
            <a:r>
              <a:rPr lang="en-US" dirty="0" smtClean="0"/>
              <a:t>Calling </a:t>
            </a:r>
            <a:r>
              <a:rPr lang="en-US" b="1" dirty="0" err="1" smtClean="0">
                <a:solidFill>
                  <a:srgbClr val="7030A0"/>
                </a:solidFill>
                <a:latin typeface="Consolas" pitchFamily="49" charset="0"/>
                <a:cs typeface="Consolas" pitchFamily="49" charset="0"/>
              </a:rPr>
              <a:t>Application.Shutdown</a:t>
            </a:r>
            <a:r>
              <a:rPr lang="en-US" dirty="0" smtClean="0"/>
              <a:t> must be used</a:t>
            </a:r>
            <a:endParaRPr lang="en-GB" dirty="0"/>
          </a:p>
          <a:p>
            <a:pPr lvl="2"/>
            <a:r>
              <a:rPr lang="en-GB" dirty="0" smtClean="0"/>
              <a:t>This call can be used regardless of the setting of the </a:t>
            </a:r>
            <a:r>
              <a:rPr lang="en-GB" b="1" dirty="0" err="1" smtClean="0">
                <a:latin typeface="Consolas" panose="020B0609020204030204" pitchFamily="49" charset="0"/>
                <a:cs typeface="Consolas" panose="020B0609020204030204" pitchFamily="49" charset="0"/>
              </a:rPr>
              <a:t>ShutdownMode</a:t>
            </a:r>
            <a:r>
              <a:rPr lang="en-GB" dirty="0" smtClean="0"/>
              <a:t> property</a:t>
            </a:r>
            <a:endParaRPr lang="en-US" dirty="0" smtClean="0"/>
          </a:p>
        </p:txBody>
      </p:sp>
      <p:sp>
        <p:nvSpPr>
          <p:cNvPr id="6" name="Footer Placeholder 5"/>
          <p:cNvSpPr>
            <a:spLocks noGrp="1"/>
          </p:cNvSpPr>
          <p:nvPr>
            <p:ph type="ftr" sz="quarter" idx="4294967295"/>
          </p:nvPr>
        </p:nvSpPr>
        <p:spPr/>
        <p:txBody>
          <a:bodyPr/>
          <a:lstStyle/>
          <a:p>
            <a:r>
              <a:rPr lang="en-US" smtClean="0"/>
              <a:t>(C)2015 by Pavel Yosifovich</a:t>
            </a:r>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195</a:t>
            </a:fld>
            <a:endParaRPr lang="en-US"/>
          </a:p>
        </p:txBody>
      </p:sp>
    </p:spTree>
    <p:extLst>
      <p:ext uri="{BB962C8B-B14F-4D97-AF65-F5344CB8AC3E}">
        <p14:creationId xmlns:p14="http://schemas.microsoft.com/office/powerpoint/2010/main" val="2900783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Data Binding</a:t>
            </a:r>
            <a:endParaRPr lang="he-IL" dirty="0"/>
          </a:p>
        </p:txBody>
      </p:sp>
      <p:sp>
        <p:nvSpPr>
          <p:cNvPr id="7" name="Subtitle 6"/>
          <p:cNvSpPr>
            <a:spLocks noGrp="1"/>
          </p:cNvSpPr>
          <p:nvPr>
            <p:ph type="subTitle" idx="1"/>
          </p:nvPr>
        </p:nvSpPr>
        <p:spPr/>
        <p:txBody>
          <a:bodyPr/>
          <a:lstStyle/>
          <a:p>
            <a:endParaRPr lang="he-IL"/>
          </a:p>
        </p:txBody>
      </p:sp>
    </p:spTree>
    <p:extLst>
      <p:ext uri="{BB962C8B-B14F-4D97-AF65-F5344CB8AC3E}">
        <p14:creationId xmlns:p14="http://schemas.microsoft.com/office/powerpoint/2010/main" val="415658196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Data Binding?</a:t>
            </a:r>
            <a:endParaRPr lang="he-IL" dirty="0"/>
          </a:p>
        </p:txBody>
      </p:sp>
      <p:sp>
        <p:nvSpPr>
          <p:cNvPr id="5" name="Content Placeholder 4"/>
          <p:cNvSpPr>
            <a:spLocks noGrp="1"/>
          </p:cNvSpPr>
          <p:nvPr>
            <p:ph idx="1"/>
          </p:nvPr>
        </p:nvSpPr>
        <p:spPr/>
        <p:txBody>
          <a:bodyPr/>
          <a:lstStyle/>
          <a:p>
            <a:r>
              <a:rPr lang="en-US" dirty="0"/>
              <a:t>Data in </a:t>
            </a:r>
            <a:r>
              <a:rPr lang="en-US" dirty="0" smtClean="0"/>
              <a:t>UWP </a:t>
            </a:r>
            <a:r>
              <a:rPr lang="en-US" dirty="0"/>
              <a:t>can reference any .NET object</a:t>
            </a:r>
          </a:p>
          <a:p>
            <a:r>
              <a:rPr lang="en-US" dirty="0"/>
              <a:t>Data binding means tying two arbitrary objects</a:t>
            </a:r>
          </a:p>
          <a:p>
            <a:r>
              <a:rPr lang="en-US" dirty="0"/>
              <a:t>Typical scenario is a non-visual object (or collection) to a visual element</a:t>
            </a:r>
          </a:p>
          <a:p>
            <a:r>
              <a:rPr lang="en-US" dirty="0"/>
              <a:t>Any changes to the non-visual object are reflected in the visual element (and optionally vice versa)</a:t>
            </a:r>
          </a:p>
          <a:p>
            <a:endParaRPr lang="he-IL" dirty="0"/>
          </a:p>
        </p:txBody>
      </p:sp>
    </p:spTree>
    <p:extLst>
      <p:ext uri="{BB962C8B-B14F-4D97-AF65-F5344CB8AC3E}">
        <p14:creationId xmlns:p14="http://schemas.microsoft.com/office/powerpoint/2010/main" val="60730744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Binding Concepts</a:t>
            </a:r>
            <a:endParaRPr lang="he-IL" dirty="0"/>
          </a:p>
        </p:txBody>
      </p:sp>
      <p:sp>
        <p:nvSpPr>
          <p:cNvPr id="3" name="Content Placeholder 2"/>
          <p:cNvSpPr>
            <a:spLocks noGrp="1"/>
          </p:cNvSpPr>
          <p:nvPr>
            <p:ph idx="1"/>
          </p:nvPr>
        </p:nvSpPr>
        <p:spPr/>
        <p:txBody>
          <a:bodyPr/>
          <a:lstStyle/>
          <a:p>
            <a:r>
              <a:rPr lang="en-US" dirty="0"/>
              <a:t>Source</a:t>
            </a:r>
          </a:p>
          <a:p>
            <a:pPr lvl="1"/>
            <a:r>
              <a:rPr lang="en-US" dirty="0"/>
              <a:t>The data object to bind to</a:t>
            </a:r>
          </a:p>
          <a:p>
            <a:r>
              <a:rPr lang="en-US" dirty="0"/>
              <a:t>Property Path</a:t>
            </a:r>
          </a:p>
          <a:p>
            <a:pPr lvl="1"/>
            <a:r>
              <a:rPr lang="en-US" dirty="0"/>
              <a:t>The property on the source object to use</a:t>
            </a:r>
          </a:p>
          <a:p>
            <a:pPr lvl="1"/>
            <a:r>
              <a:rPr lang="en-US" dirty="0"/>
              <a:t>May be a nested property, an array element or an indexer</a:t>
            </a:r>
          </a:p>
          <a:p>
            <a:r>
              <a:rPr lang="en-US" dirty="0"/>
              <a:t>Target</a:t>
            </a:r>
          </a:p>
          <a:p>
            <a:pPr lvl="1"/>
            <a:r>
              <a:rPr lang="en-US" dirty="0"/>
              <a:t>The target object to modify</a:t>
            </a:r>
          </a:p>
          <a:p>
            <a:pPr lvl="1"/>
            <a:r>
              <a:rPr lang="en-US" dirty="0"/>
              <a:t>Must be a dependency property </a:t>
            </a:r>
          </a:p>
          <a:p>
            <a:r>
              <a:rPr lang="en-US" dirty="0"/>
              <a:t>Binding Mode</a:t>
            </a:r>
          </a:p>
          <a:p>
            <a:pPr lvl="1"/>
            <a:r>
              <a:rPr lang="en-US" dirty="0"/>
              <a:t>Typically one way or two way (target update source)</a:t>
            </a:r>
          </a:p>
          <a:p>
            <a:endParaRPr lang="he-IL" dirty="0"/>
          </a:p>
        </p:txBody>
      </p:sp>
    </p:spTree>
    <p:extLst>
      <p:ext uri="{BB962C8B-B14F-4D97-AF65-F5344CB8AC3E}">
        <p14:creationId xmlns:p14="http://schemas.microsoft.com/office/powerpoint/2010/main" val="135142261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Data Binding</a:t>
            </a:r>
            <a:endParaRPr lang="he-IL" dirty="0"/>
          </a:p>
        </p:txBody>
      </p:sp>
      <p:sp>
        <p:nvSpPr>
          <p:cNvPr id="3" name="Content Placeholder 2"/>
          <p:cNvSpPr>
            <a:spLocks noGrp="1"/>
          </p:cNvSpPr>
          <p:nvPr>
            <p:ph idx="1"/>
          </p:nvPr>
        </p:nvSpPr>
        <p:spPr/>
        <p:txBody>
          <a:bodyPr/>
          <a:lstStyle/>
          <a:p>
            <a:r>
              <a:rPr lang="en-US" dirty="0"/>
              <a:t>Typically done in XAML using the </a:t>
            </a:r>
            <a:r>
              <a:rPr lang="en-US" dirty="0">
                <a:latin typeface="Consolas" panose="020B0609020204030204" pitchFamily="49" charset="0"/>
                <a:cs typeface="Consolas" panose="020B0609020204030204" pitchFamily="49" charset="0"/>
              </a:rPr>
              <a:t>{Binding} </a:t>
            </a:r>
            <a:r>
              <a:rPr lang="en-US" dirty="0"/>
              <a:t>markup extension</a:t>
            </a:r>
          </a:p>
          <a:p>
            <a:pPr lvl="1"/>
            <a:r>
              <a:rPr lang="en-US" dirty="0"/>
              <a:t>The Binding class is the workhorse behind the scenes</a:t>
            </a:r>
          </a:p>
          <a:p>
            <a:pPr lvl="1"/>
            <a:r>
              <a:rPr lang="en-US" dirty="0"/>
              <a:t>Set on the target property</a:t>
            </a:r>
          </a:p>
          <a:p>
            <a:r>
              <a:rPr lang="en-US" dirty="0"/>
              <a:t>Can be done programmatically in code</a:t>
            </a:r>
          </a:p>
          <a:p>
            <a:pPr lvl="1"/>
            <a:r>
              <a:rPr lang="en-US" dirty="0"/>
              <a:t>Common scenario is when building custom controls</a:t>
            </a:r>
          </a:p>
          <a:p>
            <a:endParaRPr lang="en-US" dirty="0"/>
          </a:p>
          <a:p>
            <a:endParaRPr lang="he-IL" dirty="0"/>
          </a:p>
        </p:txBody>
      </p:sp>
    </p:spTree>
    <p:extLst>
      <p:ext uri="{BB962C8B-B14F-4D97-AF65-F5344CB8AC3E}">
        <p14:creationId xmlns:p14="http://schemas.microsoft.com/office/powerpoint/2010/main" val="3872588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Agenda</a:t>
            </a:r>
            <a:endParaRPr lang="he-IL" dirty="0"/>
          </a:p>
        </p:txBody>
      </p:sp>
      <p:sp>
        <p:nvSpPr>
          <p:cNvPr id="3" name="Content Placeholder 2"/>
          <p:cNvSpPr>
            <a:spLocks noGrp="1"/>
          </p:cNvSpPr>
          <p:nvPr>
            <p:ph idx="1"/>
          </p:nvPr>
        </p:nvSpPr>
        <p:spPr/>
        <p:txBody>
          <a:bodyPr>
            <a:normAutofit/>
          </a:bodyPr>
          <a:lstStyle/>
          <a:p>
            <a:pPr lvl="0" algn="l" rtl="0" fontAlgn="ctr"/>
            <a:r>
              <a:rPr lang="en-US" sz="3200" dirty="0"/>
              <a:t>About</a:t>
            </a:r>
          </a:p>
          <a:p>
            <a:pPr algn="l" rtl="0"/>
            <a:r>
              <a:rPr lang="en-US" dirty="0"/>
              <a:t>Cloud Concepts &amp; Benefit </a:t>
            </a:r>
          </a:p>
          <a:p>
            <a:pPr algn="l" rtl="0"/>
            <a:r>
              <a:rPr lang="en-US" dirty="0"/>
              <a:t>Azure Infrastructure and Services </a:t>
            </a:r>
          </a:p>
          <a:p>
            <a:pPr algn="l" rtl="0"/>
            <a:r>
              <a:rPr lang="en-US" dirty="0"/>
              <a:t>Azure App Service </a:t>
            </a:r>
          </a:p>
          <a:p>
            <a:pPr lvl="1" algn="l" rtl="0"/>
            <a:r>
              <a:rPr lang="en-US" sz="2000" dirty="0"/>
              <a:t>Mobile Services &amp; Mobile Apps</a:t>
            </a:r>
          </a:p>
          <a:p>
            <a:pPr algn="l" rtl="0"/>
            <a:r>
              <a:rPr lang="en-US" dirty="0"/>
              <a:t>Universal Windows Platform</a:t>
            </a:r>
          </a:p>
          <a:p>
            <a:pPr algn="l" rtl="0"/>
            <a:r>
              <a:rPr lang="en-US" dirty="0"/>
              <a:t>App development</a:t>
            </a:r>
          </a:p>
          <a:p>
            <a:pPr lvl="1" algn="l" rtl="0"/>
            <a:r>
              <a:rPr lang="en-US" sz="2000" dirty="0"/>
              <a:t>Introduction to XAML </a:t>
            </a:r>
          </a:p>
          <a:p>
            <a:pPr lvl="1" algn="l" rtl="0"/>
            <a:r>
              <a:rPr lang="en-US" sz="2000" dirty="0"/>
              <a:t>Application Lifecycle </a:t>
            </a:r>
          </a:p>
          <a:p>
            <a:pPr lvl="1" algn="l" rtl="0"/>
            <a:r>
              <a:rPr lang="en-US" sz="2000" dirty="0"/>
              <a:t>Advanced features</a:t>
            </a:r>
          </a:p>
          <a:p>
            <a:pPr algn="l" rtl="0" fontAlgn="ctr"/>
            <a:r>
              <a:rPr lang="en-US" dirty="0"/>
              <a:t>Summary</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6461" t="11209" r="-10237" b="-21020"/>
          <a:stretch/>
        </p:blipFill>
        <p:spPr>
          <a:xfrm>
            <a:off x="6735537" y="966942"/>
            <a:ext cx="4967741" cy="4807039"/>
          </a:xfrm>
          <a:prstGeom prst="rect">
            <a:avLst/>
          </a:prstGeom>
          <a:ln>
            <a:noFill/>
          </a:ln>
          <a:effectLst>
            <a:softEdge rad="112500"/>
          </a:effectLst>
        </p:spPr>
      </p:pic>
    </p:spTree>
    <p:extLst>
      <p:ext uri="{BB962C8B-B14F-4D97-AF65-F5344CB8AC3E}">
        <p14:creationId xmlns:p14="http://schemas.microsoft.com/office/powerpoint/2010/main" val="283549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a:t>
            </a:r>
            <a:endParaRPr lang="he-IL" dirty="0"/>
          </a:p>
        </p:txBody>
      </p:sp>
      <p:sp>
        <p:nvSpPr>
          <p:cNvPr id="5" name="Slide Number Placeholder 4"/>
          <p:cNvSpPr>
            <a:spLocks noGrp="1"/>
          </p:cNvSpPr>
          <p:nvPr>
            <p:ph type="sldNum" sz="quarter" idx="12"/>
          </p:nvPr>
        </p:nvSpPr>
        <p:spPr/>
        <p:txBody>
          <a:bodyPr/>
          <a:lstStyle/>
          <a:p>
            <a:fld id="{AA986F54-24DE-4AB4-95BF-72E7F2EFFBC6}" type="slidenum">
              <a:rPr lang="en-US" smtClean="0"/>
              <a:t>20</a:t>
            </a:fld>
            <a:endParaRPr lang="en-US"/>
          </a:p>
        </p:txBody>
      </p:sp>
      <p:sp>
        <p:nvSpPr>
          <p:cNvPr id="6" name="Title 1"/>
          <p:cNvSpPr>
            <a:spLocks noGrp="1"/>
          </p:cNvSpPr>
          <p:nvPr>
            <p:ph idx="1"/>
          </p:nvPr>
        </p:nvSpPr>
        <p:spPr/>
        <p:txBody>
          <a:bodyPr>
            <a:normAutofit fontScale="97500"/>
          </a:bodyPr>
          <a:lstStyle/>
          <a:p>
            <a:r>
              <a:rPr lang="en-US" dirty="0"/>
              <a:t>Decomposition</a:t>
            </a:r>
          </a:p>
        </p:txBody>
      </p:sp>
      <p:grpSp>
        <p:nvGrpSpPr>
          <p:cNvPr id="7" name="Group 6"/>
          <p:cNvGrpSpPr/>
          <p:nvPr/>
        </p:nvGrpSpPr>
        <p:grpSpPr>
          <a:xfrm>
            <a:off x="2578587" y="1662821"/>
            <a:ext cx="7101744" cy="4367882"/>
            <a:chOff x="2483768" y="1851670"/>
            <a:chExt cx="3942913" cy="2394266"/>
          </a:xfrm>
        </p:grpSpPr>
        <p:sp>
          <p:nvSpPr>
            <p:cNvPr id="8" name="Oval 7"/>
            <p:cNvSpPr/>
            <p:nvPr/>
          </p:nvSpPr>
          <p:spPr>
            <a:xfrm>
              <a:off x="4984151" y="1851670"/>
              <a:ext cx="577012" cy="552523"/>
            </a:xfrm>
            <a:prstGeom prst="ellipse">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p:cNvSpPr/>
            <p:nvPr/>
          </p:nvSpPr>
          <p:spPr>
            <a:xfrm>
              <a:off x="5849669" y="3140890"/>
              <a:ext cx="577012" cy="552523"/>
            </a:xfrm>
            <a:prstGeom prst="ellipse">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3637791" y="3693413"/>
              <a:ext cx="577012" cy="552523"/>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1" name="Oval 10"/>
            <p:cNvSpPr/>
            <p:nvPr/>
          </p:nvSpPr>
          <p:spPr>
            <a:xfrm>
              <a:off x="3541623" y="1851670"/>
              <a:ext cx="577012" cy="552523"/>
            </a:xfrm>
            <a:prstGeom prst="ellipse">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p:cNvSpPr/>
            <p:nvPr/>
          </p:nvSpPr>
          <p:spPr>
            <a:xfrm>
              <a:off x="2483768" y="2956716"/>
              <a:ext cx="577012" cy="552523"/>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3" name="Straight Connector 12"/>
            <p:cNvCxnSpPr/>
            <p:nvPr/>
          </p:nvCxnSpPr>
          <p:spPr>
            <a:xfrm>
              <a:off x="4118633" y="2127932"/>
              <a:ext cx="865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2882482" y="2213075"/>
              <a:ext cx="633437" cy="85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1"/>
              <a:endCxn id="8" idx="5"/>
            </p:cNvCxnSpPr>
            <p:nvPr/>
          </p:nvCxnSpPr>
          <p:spPr>
            <a:xfrm rot="16200000" flipV="1">
              <a:off x="5256151" y="2543787"/>
              <a:ext cx="898528" cy="457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a:endCxn id="8" idx="3"/>
            </p:cNvCxnSpPr>
            <p:nvPr/>
          </p:nvCxnSpPr>
          <p:spPr>
            <a:xfrm rot="5400000" flipH="1" flipV="1">
              <a:off x="3873951" y="2579627"/>
              <a:ext cx="1451051" cy="93835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039224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Direction</a:t>
            </a:r>
            <a:endParaRPr lang="he-IL" dirty="0"/>
          </a:p>
        </p:txBody>
      </p:sp>
      <p:sp>
        <p:nvSpPr>
          <p:cNvPr id="3" name="Content Placeholder 2"/>
          <p:cNvSpPr>
            <a:spLocks noGrp="1"/>
          </p:cNvSpPr>
          <p:nvPr>
            <p:ph idx="1"/>
          </p:nvPr>
        </p:nvSpPr>
        <p:spPr/>
        <p:txBody>
          <a:bodyPr/>
          <a:lstStyle/>
          <a:p>
            <a:r>
              <a:rPr lang="en-US" dirty="0"/>
              <a:t>The </a:t>
            </a:r>
            <a:r>
              <a:rPr lang="en-US" b="1" dirty="0">
                <a:solidFill>
                  <a:srgbClr val="FF0000"/>
                </a:solidFill>
                <a:latin typeface="Consolas" pitchFamily="49" charset="0"/>
                <a:cs typeface="Consolas" pitchFamily="49" charset="0"/>
              </a:rPr>
              <a:t>Binding</a:t>
            </a:r>
            <a:r>
              <a:rPr lang="en-US" dirty="0"/>
              <a:t> object allows specifying how the target / source properties are updated</a:t>
            </a:r>
          </a:p>
          <a:p>
            <a:r>
              <a:rPr lang="en-US" b="1" dirty="0">
                <a:solidFill>
                  <a:schemeClr val="accent2">
                    <a:lumMod val="50000"/>
                  </a:schemeClr>
                </a:solidFill>
                <a:latin typeface="Consolas" pitchFamily="49" charset="0"/>
                <a:cs typeface="Consolas" pitchFamily="49" charset="0"/>
              </a:rPr>
              <a:t>Mode</a:t>
            </a:r>
            <a:r>
              <a:rPr lang="en-US" dirty="0"/>
              <a:t> property (of type </a:t>
            </a:r>
            <a:r>
              <a:rPr lang="en-US" dirty="0" err="1"/>
              <a:t>enum</a:t>
            </a:r>
            <a:r>
              <a:rPr lang="en-US" dirty="0"/>
              <a:t> </a:t>
            </a:r>
            <a:r>
              <a:rPr lang="en-US" b="1" dirty="0" err="1">
                <a:solidFill>
                  <a:srgbClr val="7030A0"/>
                </a:solidFill>
                <a:latin typeface="Consolas" pitchFamily="49" charset="0"/>
                <a:cs typeface="Consolas" pitchFamily="49" charset="0"/>
              </a:rPr>
              <a:t>BindingMode</a:t>
            </a:r>
            <a:r>
              <a:rPr lang="en-US" dirty="0"/>
              <a:t>)</a:t>
            </a:r>
          </a:p>
          <a:p>
            <a:endParaRPr lang="he-IL" dirty="0"/>
          </a:p>
        </p:txBody>
      </p:sp>
      <p:graphicFrame>
        <p:nvGraphicFramePr>
          <p:cNvPr id="4" name="Table 3"/>
          <p:cNvGraphicFramePr>
            <a:graphicFrameLocks noGrp="1"/>
          </p:cNvGraphicFramePr>
          <p:nvPr>
            <p:extLst>
              <p:ext uri="{D42A27DB-BD31-4B8C-83A1-F6EECF244321}">
                <p14:modId xmlns:p14="http://schemas.microsoft.com/office/powerpoint/2010/main" val="2323400373"/>
              </p:ext>
            </p:extLst>
          </p:nvPr>
        </p:nvGraphicFramePr>
        <p:xfrm>
          <a:off x="1376363" y="2764155"/>
          <a:ext cx="7924800" cy="3093720"/>
        </p:xfrm>
        <a:graphic>
          <a:graphicData uri="http://schemas.openxmlformats.org/drawingml/2006/table">
            <a:tbl>
              <a:tblPr firstRow="1" bandRow="1">
                <a:tableStyleId>{EB344D84-9AFB-497E-A393-DC336BA19D2E}</a:tableStyleId>
              </a:tblPr>
              <a:tblGrid>
                <a:gridCol w="2060448">
                  <a:extLst>
                    <a:ext uri="{9D8B030D-6E8A-4147-A177-3AD203B41FA5}">
                      <a16:colId xmlns:a16="http://schemas.microsoft.com/office/drawing/2014/main" val="20000"/>
                    </a:ext>
                  </a:extLst>
                </a:gridCol>
                <a:gridCol w="5864352">
                  <a:extLst>
                    <a:ext uri="{9D8B030D-6E8A-4147-A177-3AD203B41FA5}">
                      <a16:colId xmlns:a16="http://schemas.microsoft.com/office/drawing/2014/main" val="20001"/>
                    </a:ext>
                  </a:extLst>
                </a:gridCol>
              </a:tblGrid>
              <a:tr h="370840">
                <a:tc>
                  <a:txBody>
                    <a:bodyPr/>
                    <a:lstStyle/>
                    <a:p>
                      <a:pPr algn="l" rtl="0"/>
                      <a:r>
                        <a:rPr lang="en-US" sz="1600" dirty="0" smtClean="0"/>
                        <a:t>Binding</a:t>
                      </a:r>
                      <a:r>
                        <a:rPr lang="en-US" sz="1600" baseline="0" dirty="0" smtClean="0"/>
                        <a:t> </a:t>
                      </a:r>
                      <a:r>
                        <a:rPr lang="en-US" sz="1600" dirty="0" smtClean="0"/>
                        <a:t>Mode</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600" dirty="0" smtClean="0"/>
                        <a:t>Meaning</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err="1" smtClean="0">
                          <a:solidFill>
                            <a:srgbClr val="0070C0"/>
                          </a:solidFill>
                          <a:latin typeface="Consolas" pitchFamily="49" charset="0"/>
                          <a:cs typeface="Consolas" pitchFamily="49" charset="0"/>
                        </a:rPr>
                        <a:t>OneWay</a:t>
                      </a:r>
                      <a:endParaRPr lang="en-US" sz="1600" dirty="0" smtClean="0">
                        <a:solidFill>
                          <a:srgbClr val="0070C0"/>
                        </a:solidFill>
                        <a:latin typeface="Consolas" pitchFamily="49" charset="0"/>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The target property is updated by source property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l" rtl="0"/>
                      <a:r>
                        <a:rPr lang="en-US" sz="1600" dirty="0" err="1" smtClean="0">
                          <a:solidFill>
                            <a:srgbClr val="0070C0"/>
                          </a:solidFill>
                          <a:latin typeface="Consolas" pitchFamily="49" charset="0"/>
                          <a:cs typeface="Consolas" pitchFamily="49" charset="0"/>
                        </a:rPr>
                        <a:t>TwoWay</a:t>
                      </a:r>
                      <a:endParaRPr lang="en-GB" sz="1600" dirty="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err="1" smtClean="0"/>
                        <a:t>OneWay</a:t>
                      </a:r>
                      <a:r>
                        <a:rPr lang="en-US" sz="1600" dirty="0" smtClean="0"/>
                        <a:t> + the source property is updated by changes of the target 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err="1" smtClean="0">
                          <a:solidFill>
                            <a:srgbClr val="0070C0"/>
                          </a:solidFill>
                          <a:latin typeface="Consolas" pitchFamily="49" charset="0"/>
                          <a:cs typeface="Consolas" pitchFamily="49" charset="0"/>
                        </a:rPr>
                        <a:t>OneWayToSource</a:t>
                      </a:r>
                      <a:endParaRPr lang="en-US" sz="1600" dirty="0" smtClean="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Similar to </a:t>
                      </a:r>
                      <a:r>
                        <a:rPr lang="en-US" sz="1600" dirty="0" err="1" smtClean="0"/>
                        <a:t>OneWay</a:t>
                      </a:r>
                      <a:r>
                        <a:rPr lang="en-US" sz="1600" dirty="0" smtClean="0"/>
                        <a:t>, but from target to source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For source properties that are not dependency properties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l" rtl="0"/>
                      <a:r>
                        <a:rPr lang="en-US" sz="1600" dirty="0" err="1" smtClean="0">
                          <a:solidFill>
                            <a:srgbClr val="0070C0"/>
                          </a:solidFill>
                          <a:latin typeface="Consolas" pitchFamily="49" charset="0"/>
                          <a:cs typeface="Consolas" pitchFamily="49" charset="0"/>
                        </a:rPr>
                        <a:t>OneTime</a:t>
                      </a:r>
                      <a:endParaRPr lang="en-GB" sz="1600" dirty="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Target is updated by the source the first time they are bound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l" rtl="0"/>
                      <a:r>
                        <a:rPr lang="en-US" sz="1600" dirty="0" smtClean="0">
                          <a:solidFill>
                            <a:srgbClr val="0070C0"/>
                          </a:solidFill>
                          <a:latin typeface="Consolas" pitchFamily="49" charset="0"/>
                          <a:cs typeface="Consolas" pitchFamily="49" charset="0"/>
                        </a:rPr>
                        <a:t>Default</a:t>
                      </a:r>
                      <a:endParaRPr lang="en-GB" sz="1600" dirty="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Depends on the target property.</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err="1" smtClean="0"/>
                        <a:t>TwoWay</a:t>
                      </a:r>
                      <a:r>
                        <a:rPr lang="en-US" sz="1600" dirty="0" smtClean="0"/>
                        <a:t> for user settable properties, </a:t>
                      </a:r>
                      <a:r>
                        <a:rPr lang="en-US" sz="1600" dirty="0" err="1" smtClean="0"/>
                        <a:t>OneWay</a:t>
                      </a:r>
                      <a:r>
                        <a:rPr lang="en-US" sz="1600" dirty="0" smtClean="0"/>
                        <a:t> for everything else.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This is the default</a:t>
                      </a:r>
                      <a:r>
                        <a:rPr lang="en-GB" sz="1600" baseline="0" dirty="0" smtClean="0"/>
                        <a:t> value</a:t>
                      </a:r>
                      <a:endParaRPr lang="en-GB"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097050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r>
              <a:rPr lang="en-US" dirty="0"/>
              <a:t>Updates from the source property to the target property happen immediately</a:t>
            </a:r>
          </a:p>
          <a:p>
            <a:r>
              <a:rPr lang="en-US" dirty="0"/>
              <a:t>In a </a:t>
            </a:r>
            <a:r>
              <a:rPr lang="en-US" b="1" dirty="0" err="1">
                <a:solidFill>
                  <a:srgbClr val="0070C0"/>
                </a:solidFill>
                <a:latin typeface="Consolas" pitchFamily="49" charset="0"/>
                <a:cs typeface="Consolas" pitchFamily="49" charset="0"/>
              </a:rPr>
              <a:t>TwoWay</a:t>
            </a:r>
            <a:r>
              <a:rPr lang="en-US" dirty="0"/>
              <a:t> or </a:t>
            </a:r>
            <a:r>
              <a:rPr lang="en-US" b="1" dirty="0" err="1">
                <a:solidFill>
                  <a:srgbClr val="0070C0"/>
                </a:solidFill>
                <a:latin typeface="Consolas" pitchFamily="49" charset="0"/>
                <a:cs typeface="Consolas" pitchFamily="49" charset="0"/>
              </a:rPr>
              <a:t>OneWayToSource</a:t>
            </a:r>
            <a:r>
              <a:rPr lang="en-US" dirty="0"/>
              <a:t> bindings, the source is updated by the target based on the </a:t>
            </a:r>
            <a:r>
              <a:rPr lang="en-US" b="1" dirty="0" err="1">
                <a:solidFill>
                  <a:schemeClr val="accent2">
                    <a:lumMod val="50000"/>
                  </a:schemeClr>
                </a:solidFill>
                <a:latin typeface="Consolas" pitchFamily="49" charset="0"/>
                <a:cs typeface="Consolas" pitchFamily="49" charset="0"/>
              </a:rPr>
              <a:t>UpdateSourceTrigger</a:t>
            </a:r>
            <a:r>
              <a:rPr lang="en-US" dirty="0"/>
              <a:t> property</a:t>
            </a:r>
          </a:p>
          <a:p>
            <a:endParaRPr lang="en-GB" dirty="0"/>
          </a:p>
          <a:p>
            <a:endParaRPr lang="he-IL" dirty="0"/>
          </a:p>
        </p:txBody>
      </p:sp>
      <p:graphicFrame>
        <p:nvGraphicFramePr>
          <p:cNvPr id="4" name="Table 3"/>
          <p:cNvGraphicFramePr>
            <a:graphicFrameLocks noGrp="1"/>
          </p:cNvGraphicFramePr>
          <p:nvPr>
            <p:extLst>
              <p:ext uri="{D42A27DB-BD31-4B8C-83A1-F6EECF244321}">
                <p14:modId xmlns:p14="http://schemas.microsoft.com/office/powerpoint/2010/main" val="217570355"/>
              </p:ext>
            </p:extLst>
          </p:nvPr>
        </p:nvGraphicFramePr>
        <p:xfrm>
          <a:off x="1476375" y="3208496"/>
          <a:ext cx="8534400" cy="2270760"/>
        </p:xfrm>
        <a:graphic>
          <a:graphicData uri="http://schemas.openxmlformats.org/drawingml/2006/table">
            <a:tbl>
              <a:tblPr firstRow="1" bandRow="1">
                <a:tableStyleId>{EB344D84-9AFB-497E-A393-DC336BA19D2E}</a:tableStyleId>
              </a:tblPr>
              <a:tblGrid>
                <a:gridCol w="2370667">
                  <a:extLst>
                    <a:ext uri="{9D8B030D-6E8A-4147-A177-3AD203B41FA5}">
                      <a16:colId xmlns:a16="http://schemas.microsoft.com/office/drawing/2014/main" val="20000"/>
                    </a:ext>
                  </a:extLst>
                </a:gridCol>
                <a:gridCol w="6163733">
                  <a:extLst>
                    <a:ext uri="{9D8B030D-6E8A-4147-A177-3AD203B41FA5}">
                      <a16:colId xmlns:a16="http://schemas.microsoft.com/office/drawing/2014/main" val="20001"/>
                    </a:ext>
                  </a:extLst>
                </a:gridCol>
              </a:tblGrid>
              <a:tr h="370840">
                <a:tc>
                  <a:txBody>
                    <a:bodyPr/>
                    <a:lstStyle/>
                    <a:p>
                      <a:pPr algn="l" rtl="0"/>
                      <a:r>
                        <a:rPr lang="en-US" sz="1600" dirty="0" err="1" smtClean="0"/>
                        <a:t>UpdateSourceTrigger</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600" dirty="0" smtClean="0"/>
                        <a:t>Meaning</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l" rtl="0"/>
                      <a:r>
                        <a:rPr lang="en-US" sz="1600" dirty="0" err="1" smtClean="0">
                          <a:solidFill>
                            <a:srgbClr val="0070C0"/>
                          </a:solidFill>
                          <a:latin typeface="Consolas" pitchFamily="49" charset="0"/>
                          <a:cs typeface="Consolas" pitchFamily="49" charset="0"/>
                        </a:rPr>
                        <a:t>PropertyChanged</a:t>
                      </a:r>
                      <a:endParaRPr lang="en-GB" sz="1600" dirty="0">
                        <a:solidFill>
                          <a:srgbClr val="0070C0"/>
                        </a:solidFill>
                        <a:latin typeface="Consolas" pitchFamily="49" charset="0"/>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600" dirty="0" smtClean="0"/>
                        <a:t>The source is updated whenever the target changes</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l" rtl="0"/>
                      <a:r>
                        <a:rPr lang="en-US" sz="1600" dirty="0" err="1" smtClean="0">
                          <a:solidFill>
                            <a:srgbClr val="0070C0"/>
                          </a:solidFill>
                          <a:latin typeface="Consolas" pitchFamily="49" charset="0"/>
                          <a:cs typeface="Consolas" pitchFamily="49" charset="0"/>
                        </a:rPr>
                        <a:t>LostFocus</a:t>
                      </a:r>
                      <a:endParaRPr lang="en-GB" sz="1600" dirty="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600" dirty="0" smtClean="0"/>
                        <a:t>The source is updated when the target property’s element loses focus</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l" rtl="0"/>
                      <a:r>
                        <a:rPr lang="en-US" sz="1600" dirty="0" smtClean="0">
                          <a:solidFill>
                            <a:srgbClr val="0070C0"/>
                          </a:solidFill>
                          <a:latin typeface="Consolas" pitchFamily="49" charset="0"/>
                          <a:cs typeface="Consolas" pitchFamily="49" charset="0"/>
                        </a:rPr>
                        <a:t>Explicit</a:t>
                      </a:r>
                      <a:endParaRPr lang="en-GB" sz="1600" dirty="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600" dirty="0" smtClean="0"/>
                        <a:t>The source is updated only when the method </a:t>
                      </a:r>
                      <a:r>
                        <a:rPr lang="en-US" sz="1600" dirty="0" err="1" smtClean="0">
                          <a:solidFill>
                            <a:srgbClr val="0070C0"/>
                          </a:solidFill>
                        </a:rPr>
                        <a:t>BindingExpression.UpdateSource</a:t>
                      </a:r>
                      <a:r>
                        <a:rPr lang="en-US" sz="1600" baseline="0" dirty="0" smtClean="0"/>
                        <a:t> is called</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l" rtl="0"/>
                      <a:r>
                        <a:rPr lang="en-US" sz="1600" dirty="0" smtClean="0">
                          <a:solidFill>
                            <a:srgbClr val="0070C0"/>
                          </a:solidFill>
                          <a:latin typeface="Consolas" pitchFamily="49" charset="0"/>
                          <a:cs typeface="Consolas" pitchFamily="49" charset="0"/>
                        </a:rPr>
                        <a:t>Default</a:t>
                      </a:r>
                      <a:endParaRPr lang="en-GB" sz="1600" dirty="0">
                        <a:solidFill>
                          <a:srgbClr val="0070C0"/>
                        </a:solidFill>
                        <a:latin typeface="Consolas" pitchFamily="49" charset="0"/>
                        <a:ea typeface="+mn-ea"/>
                        <a:cs typeface="Consolas"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600" dirty="0" smtClean="0"/>
                        <a:t>Depends on</a:t>
                      </a:r>
                      <a:r>
                        <a:rPr lang="en-US" sz="1600" baseline="0" dirty="0" smtClean="0"/>
                        <a:t> the target property (</a:t>
                      </a:r>
                      <a:r>
                        <a:rPr lang="en-US" sz="1600" dirty="0" err="1" smtClean="0">
                          <a:solidFill>
                            <a:srgbClr val="002060"/>
                          </a:solidFill>
                        </a:rPr>
                        <a:t>FrameworkPropertyMetadata.DefaultUpdateSourceTrigger</a:t>
                      </a:r>
                      <a:r>
                        <a:rPr lang="en-US" sz="1600" baseline="0" dirty="0" smtClean="0"/>
                        <a:t> property)</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613462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to Objects</a:t>
            </a:r>
            <a:endParaRPr lang="he-IL" dirty="0"/>
          </a:p>
        </p:txBody>
      </p:sp>
      <p:sp>
        <p:nvSpPr>
          <p:cNvPr id="3" name="Content Placeholder 2"/>
          <p:cNvSpPr>
            <a:spLocks noGrp="1"/>
          </p:cNvSpPr>
          <p:nvPr>
            <p:ph idx="1"/>
          </p:nvPr>
        </p:nvSpPr>
        <p:spPr/>
        <p:txBody>
          <a:bodyPr/>
          <a:lstStyle/>
          <a:p>
            <a:r>
              <a:rPr lang="en-US" b="1" dirty="0" smtClean="0">
                <a:solidFill>
                  <a:schemeClr val="accent2">
                    <a:lumMod val="50000"/>
                  </a:schemeClr>
                </a:solidFill>
                <a:latin typeface="Consolas" pitchFamily="49" charset="0"/>
                <a:cs typeface="Consolas" pitchFamily="49" charset="0"/>
              </a:rPr>
              <a:t>Source</a:t>
            </a:r>
            <a:endParaRPr lang="en-US" b="1" dirty="0">
              <a:solidFill>
                <a:schemeClr val="accent2">
                  <a:lumMod val="50000"/>
                </a:schemeClr>
              </a:solidFill>
              <a:latin typeface="Consolas" pitchFamily="49" charset="0"/>
              <a:cs typeface="Consolas" pitchFamily="49" charset="0"/>
            </a:endParaRPr>
          </a:p>
          <a:p>
            <a:pPr lvl="1"/>
            <a:r>
              <a:rPr lang="en-US" dirty="0"/>
              <a:t>Reference to the source object</a:t>
            </a:r>
          </a:p>
          <a:p>
            <a:r>
              <a:rPr lang="en-US" b="1" dirty="0" err="1">
                <a:solidFill>
                  <a:schemeClr val="accent2">
                    <a:lumMod val="50000"/>
                  </a:schemeClr>
                </a:solidFill>
                <a:latin typeface="Consolas" pitchFamily="49" charset="0"/>
                <a:cs typeface="Consolas" pitchFamily="49" charset="0"/>
              </a:rPr>
              <a:t>RelativeSource</a:t>
            </a:r>
            <a:endParaRPr lang="en-US" b="1" dirty="0">
              <a:solidFill>
                <a:schemeClr val="accent2">
                  <a:lumMod val="50000"/>
                </a:schemeClr>
              </a:solidFill>
              <a:latin typeface="Consolas" pitchFamily="49" charset="0"/>
              <a:cs typeface="Consolas" pitchFamily="49" charset="0"/>
            </a:endParaRPr>
          </a:p>
          <a:p>
            <a:pPr lvl="1"/>
            <a:r>
              <a:rPr lang="en-US" dirty="0"/>
              <a:t>Sets the source based on the “location” of the target in the layout tree</a:t>
            </a:r>
          </a:p>
          <a:p>
            <a:pPr lvl="1"/>
            <a:r>
              <a:rPr lang="en-US" dirty="0"/>
              <a:t>Useful in data and control templates</a:t>
            </a:r>
          </a:p>
          <a:p>
            <a:r>
              <a:rPr lang="en-US" b="1" dirty="0" err="1">
                <a:solidFill>
                  <a:schemeClr val="accent2">
                    <a:lumMod val="50000"/>
                  </a:schemeClr>
                </a:solidFill>
                <a:latin typeface="Consolas" pitchFamily="49" charset="0"/>
                <a:cs typeface="Consolas" pitchFamily="49" charset="0"/>
              </a:rPr>
              <a:t>DataContext</a:t>
            </a:r>
            <a:endParaRPr lang="en-US" b="1" dirty="0">
              <a:solidFill>
                <a:schemeClr val="accent2">
                  <a:lumMod val="50000"/>
                </a:schemeClr>
              </a:solidFill>
              <a:latin typeface="Consolas" pitchFamily="49" charset="0"/>
              <a:cs typeface="Consolas" pitchFamily="49" charset="0"/>
            </a:endParaRPr>
          </a:p>
          <a:p>
            <a:pPr lvl="1"/>
            <a:r>
              <a:rPr lang="en-US" dirty="0"/>
              <a:t>Used by default if </a:t>
            </a:r>
            <a:r>
              <a:rPr lang="en-US" b="1" dirty="0">
                <a:latin typeface="Consolas" pitchFamily="49" charset="0"/>
                <a:cs typeface="Consolas" pitchFamily="49" charset="0"/>
              </a:rPr>
              <a:t>Source</a:t>
            </a:r>
            <a:r>
              <a:rPr lang="en-US" dirty="0"/>
              <a:t> or </a:t>
            </a:r>
            <a:r>
              <a:rPr lang="en-US" b="1" dirty="0" err="1">
                <a:latin typeface="Consolas" pitchFamily="49" charset="0"/>
                <a:cs typeface="Consolas" pitchFamily="49" charset="0"/>
              </a:rPr>
              <a:t>RelativeSource</a:t>
            </a:r>
            <a:r>
              <a:rPr lang="en-US" dirty="0"/>
              <a:t> is not specified</a:t>
            </a:r>
          </a:p>
          <a:p>
            <a:pPr lvl="1"/>
            <a:r>
              <a:rPr lang="en-US" dirty="0"/>
              <a:t>Searches up the element tree if not found on target </a:t>
            </a:r>
            <a:r>
              <a:rPr lang="en-US" dirty="0" smtClean="0"/>
              <a:t>element</a:t>
            </a:r>
            <a:endParaRPr lang="en-GB" dirty="0"/>
          </a:p>
          <a:p>
            <a:endParaRPr lang="he-IL" dirty="0"/>
          </a:p>
        </p:txBody>
      </p:sp>
    </p:spTree>
    <p:extLst>
      <p:ext uri="{BB962C8B-B14F-4D97-AF65-F5344CB8AC3E}">
        <p14:creationId xmlns:p14="http://schemas.microsoft.com/office/powerpoint/2010/main" val="240142910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a:t>
            </a:r>
            <a:endParaRPr lang="he-IL" dirty="0"/>
          </a:p>
        </p:txBody>
      </p:sp>
      <p:sp>
        <p:nvSpPr>
          <p:cNvPr id="3" name="Content Placeholder 2"/>
          <p:cNvSpPr>
            <a:spLocks noGrp="1"/>
          </p:cNvSpPr>
          <p:nvPr>
            <p:ph idx="1"/>
          </p:nvPr>
        </p:nvSpPr>
        <p:spPr/>
        <p:txBody>
          <a:bodyPr/>
          <a:lstStyle/>
          <a:p>
            <a:r>
              <a:rPr lang="en-US" dirty="0"/>
              <a:t>An object must notify when one of its properties changes</a:t>
            </a:r>
          </a:p>
          <a:p>
            <a:pPr lvl="1"/>
            <a:r>
              <a:rPr lang="en-US" dirty="0"/>
              <a:t>By defining the property as a dependency property</a:t>
            </a:r>
          </a:p>
          <a:p>
            <a:pPr lvl="1"/>
            <a:r>
              <a:rPr lang="en-US" dirty="0"/>
              <a:t>Or by implementing the </a:t>
            </a:r>
            <a:r>
              <a:rPr lang="en-US" b="1" dirty="0" err="1">
                <a:solidFill>
                  <a:srgbClr val="C00000"/>
                </a:solidFill>
                <a:latin typeface="Consolas" pitchFamily="49" charset="0"/>
                <a:cs typeface="Consolas" pitchFamily="49" charset="0"/>
              </a:rPr>
              <a:t>INotifyPropertyChanged</a:t>
            </a:r>
            <a:r>
              <a:rPr lang="en-US" dirty="0"/>
              <a:t> interface</a:t>
            </a:r>
          </a:p>
          <a:p>
            <a:pPr lvl="2"/>
            <a:r>
              <a:rPr lang="en-US" dirty="0"/>
              <a:t>Raise the </a:t>
            </a:r>
            <a:r>
              <a:rPr lang="en-US" b="1" dirty="0" err="1">
                <a:solidFill>
                  <a:srgbClr val="00B050"/>
                </a:solidFill>
                <a:latin typeface="Consolas" panose="020B0609020204030204" pitchFamily="49" charset="0"/>
                <a:cs typeface="Consolas" panose="020B0609020204030204" pitchFamily="49" charset="0"/>
              </a:rPr>
              <a:t>PropertyChanged</a:t>
            </a:r>
            <a:r>
              <a:rPr lang="en-US" dirty="0"/>
              <a:t> event</a:t>
            </a:r>
          </a:p>
          <a:p>
            <a:pPr lvl="2"/>
            <a:endParaRPr lang="en-US" dirty="0"/>
          </a:p>
          <a:p>
            <a:endParaRPr lang="he-IL" dirty="0"/>
          </a:p>
        </p:txBody>
      </p:sp>
    </p:spTree>
    <p:extLst>
      <p:ext uri="{BB962C8B-B14F-4D97-AF65-F5344CB8AC3E}">
        <p14:creationId xmlns:p14="http://schemas.microsoft.com/office/powerpoint/2010/main" val="79317881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latin typeface="Consolas" pitchFamily="49" charset="0"/>
              </a:rPr>
              <a:t>DataContext</a:t>
            </a:r>
            <a:endParaRPr lang="he-IL" dirty="0"/>
          </a:p>
        </p:txBody>
      </p:sp>
      <p:sp>
        <p:nvSpPr>
          <p:cNvPr id="3" name="Content Placeholder 2"/>
          <p:cNvSpPr>
            <a:spLocks noGrp="1"/>
          </p:cNvSpPr>
          <p:nvPr>
            <p:ph idx="1"/>
          </p:nvPr>
        </p:nvSpPr>
        <p:spPr/>
        <p:txBody>
          <a:bodyPr/>
          <a:lstStyle/>
          <a:p>
            <a:r>
              <a:rPr lang="en-US" dirty="0"/>
              <a:t>Sometimes many elements bind to the same object</a:t>
            </a:r>
          </a:p>
          <a:p>
            <a:pPr lvl="1"/>
            <a:r>
              <a:rPr lang="en-US" dirty="0"/>
              <a:t>Perhaps with different properties</a:t>
            </a:r>
          </a:p>
          <a:p>
            <a:r>
              <a:rPr lang="en-US" dirty="0"/>
              <a:t>The object may be specified as the </a:t>
            </a:r>
            <a:r>
              <a:rPr lang="en-US" b="1" dirty="0" err="1">
                <a:solidFill>
                  <a:schemeClr val="accent2">
                    <a:lumMod val="50000"/>
                  </a:schemeClr>
                </a:solidFill>
                <a:latin typeface="Consolas" pitchFamily="49" charset="0"/>
              </a:rPr>
              <a:t>DataContext</a:t>
            </a:r>
            <a:r>
              <a:rPr lang="en-US" dirty="0"/>
              <a:t> property on any common parent element</a:t>
            </a:r>
          </a:p>
          <a:p>
            <a:r>
              <a:rPr lang="en-US" dirty="0"/>
              <a:t>Whenever the </a:t>
            </a:r>
            <a:r>
              <a:rPr lang="en-US" b="1" dirty="0">
                <a:latin typeface="Consolas" pitchFamily="49" charset="0"/>
              </a:rPr>
              <a:t>Source</a:t>
            </a:r>
            <a:r>
              <a:rPr lang="en-US" dirty="0"/>
              <a:t> or </a:t>
            </a:r>
            <a:r>
              <a:rPr lang="en-US" b="1" dirty="0" err="1">
                <a:latin typeface="Consolas" pitchFamily="49" charset="0"/>
              </a:rPr>
              <a:t>RelativeSource</a:t>
            </a:r>
            <a:r>
              <a:rPr lang="en-US" dirty="0"/>
              <a:t> properties are not specified in the </a:t>
            </a:r>
            <a:r>
              <a:rPr lang="en-US" b="1" dirty="0">
                <a:latin typeface="Consolas" pitchFamily="49" charset="0"/>
                <a:cs typeface="Consolas" pitchFamily="49" charset="0"/>
              </a:rPr>
              <a:t>Binding</a:t>
            </a:r>
            <a:r>
              <a:rPr lang="en-US" dirty="0"/>
              <a:t>, a data context object is searched up the element hierarchy</a:t>
            </a:r>
          </a:p>
          <a:p>
            <a:pPr lvl="1"/>
            <a:r>
              <a:rPr lang="en-US" dirty="0"/>
              <a:t>If found, becomes the binding source object</a:t>
            </a:r>
          </a:p>
          <a:p>
            <a:r>
              <a:rPr lang="en-US" dirty="0"/>
              <a:t>Can be used programmatically without the need to create the source object in XAML</a:t>
            </a:r>
          </a:p>
          <a:p>
            <a:endParaRPr lang="he-IL" dirty="0"/>
          </a:p>
        </p:txBody>
      </p:sp>
    </p:spTree>
    <p:extLst>
      <p:ext uri="{BB962C8B-B14F-4D97-AF65-F5344CB8AC3E}">
        <p14:creationId xmlns:p14="http://schemas.microsoft.com/office/powerpoint/2010/main" val="17488819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Templates</a:t>
            </a:r>
            <a:endParaRPr lang="he-IL" dirty="0"/>
          </a:p>
        </p:txBody>
      </p:sp>
      <p:sp>
        <p:nvSpPr>
          <p:cNvPr id="3" name="Content Placeholder 2"/>
          <p:cNvSpPr>
            <a:spLocks noGrp="1"/>
          </p:cNvSpPr>
          <p:nvPr>
            <p:ph idx="1"/>
          </p:nvPr>
        </p:nvSpPr>
        <p:spPr/>
        <p:txBody>
          <a:bodyPr/>
          <a:lstStyle/>
          <a:p>
            <a:r>
              <a:rPr lang="en-US" dirty="0"/>
              <a:t>A data template is a piece of UI that describes how to display a source object</a:t>
            </a:r>
          </a:p>
          <a:p>
            <a:r>
              <a:rPr lang="en-US" dirty="0"/>
              <a:t>Various elements have properties of type </a:t>
            </a:r>
            <a:r>
              <a:rPr lang="en-US" b="1" dirty="0" err="1">
                <a:solidFill>
                  <a:srgbClr val="FF0000"/>
                </a:solidFill>
                <a:latin typeface="Consolas" pitchFamily="49" charset="0"/>
              </a:rPr>
              <a:t>DataTemplate</a:t>
            </a:r>
            <a:r>
              <a:rPr lang="en-US" dirty="0"/>
              <a:t> just for this</a:t>
            </a:r>
          </a:p>
          <a:p>
            <a:pPr lvl="1"/>
            <a:r>
              <a:rPr lang="en-US" b="1" dirty="0" err="1">
                <a:latin typeface="Consolas" pitchFamily="49" charset="0"/>
              </a:rPr>
              <a:t>ContentControl</a:t>
            </a:r>
            <a:r>
              <a:rPr lang="en-US" dirty="0"/>
              <a:t> has a </a:t>
            </a:r>
            <a:r>
              <a:rPr lang="en-US" b="1" dirty="0" err="1">
                <a:solidFill>
                  <a:schemeClr val="accent2">
                    <a:lumMod val="50000"/>
                  </a:schemeClr>
                </a:solidFill>
                <a:latin typeface="Consolas" pitchFamily="49" charset="0"/>
              </a:rPr>
              <a:t>ContentTemplate</a:t>
            </a:r>
            <a:r>
              <a:rPr lang="en-US" dirty="0"/>
              <a:t> property</a:t>
            </a:r>
          </a:p>
          <a:p>
            <a:pPr lvl="1"/>
            <a:r>
              <a:rPr lang="en-US" b="1" dirty="0" err="1">
                <a:latin typeface="Consolas" pitchFamily="49" charset="0"/>
              </a:rPr>
              <a:t>ItemsControl</a:t>
            </a:r>
            <a:r>
              <a:rPr lang="en-US" dirty="0"/>
              <a:t> has a </a:t>
            </a:r>
            <a:r>
              <a:rPr lang="en-US" b="1" dirty="0" err="1">
                <a:solidFill>
                  <a:schemeClr val="accent2">
                    <a:lumMod val="50000"/>
                  </a:schemeClr>
                </a:solidFill>
                <a:latin typeface="Consolas" pitchFamily="49" charset="0"/>
              </a:rPr>
              <a:t>ItemTemplate</a:t>
            </a:r>
            <a:r>
              <a:rPr lang="en-US" dirty="0"/>
              <a:t> property</a:t>
            </a:r>
          </a:p>
          <a:p>
            <a:pPr lvl="1"/>
            <a:r>
              <a:rPr lang="en-US" b="1" dirty="0" err="1">
                <a:latin typeface="Consolas" pitchFamily="49" charset="0"/>
              </a:rPr>
              <a:t>HeaderedContentControl</a:t>
            </a:r>
            <a:r>
              <a:rPr lang="en-US" dirty="0"/>
              <a:t> and </a:t>
            </a:r>
            <a:r>
              <a:rPr lang="en-US" b="1" dirty="0" err="1">
                <a:latin typeface="Consolas" pitchFamily="49" charset="0"/>
              </a:rPr>
              <a:t>HeaderedItemsControl</a:t>
            </a:r>
            <a:r>
              <a:rPr lang="en-US" dirty="0"/>
              <a:t> have a </a:t>
            </a:r>
            <a:r>
              <a:rPr lang="en-US" b="1" dirty="0" err="1">
                <a:solidFill>
                  <a:schemeClr val="accent2">
                    <a:lumMod val="50000"/>
                  </a:schemeClr>
                </a:solidFill>
                <a:latin typeface="Consolas" pitchFamily="49" charset="0"/>
              </a:rPr>
              <a:t>HeaderTemplate</a:t>
            </a:r>
            <a:r>
              <a:rPr lang="en-US" dirty="0"/>
              <a:t> property</a:t>
            </a:r>
          </a:p>
          <a:p>
            <a:r>
              <a:rPr lang="en-US" dirty="0"/>
              <a:t>With data binding, the source object is automatically set to the current object that is being rendered</a:t>
            </a:r>
          </a:p>
          <a:p>
            <a:endParaRPr lang="he-IL" dirty="0"/>
          </a:p>
        </p:txBody>
      </p:sp>
    </p:spTree>
    <p:extLst>
      <p:ext uri="{BB962C8B-B14F-4D97-AF65-F5344CB8AC3E}">
        <p14:creationId xmlns:p14="http://schemas.microsoft.com/office/powerpoint/2010/main" val="374433288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Converters</a:t>
            </a:r>
            <a:endParaRPr lang="he-IL" dirty="0"/>
          </a:p>
        </p:txBody>
      </p:sp>
      <p:sp>
        <p:nvSpPr>
          <p:cNvPr id="3" name="Content Placeholder 2"/>
          <p:cNvSpPr>
            <a:spLocks noGrp="1"/>
          </p:cNvSpPr>
          <p:nvPr>
            <p:ph idx="1"/>
          </p:nvPr>
        </p:nvSpPr>
        <p:spPr/>
        <p:txBody>
          <a:bodyPr/>
          <a:lstStyle/>
          <a:p>
            <a:r>
              <a:rPr lang="en-US" dirty="0"/>
              <a:t>A value converter can completely alter the way the source is interpreted into the target</a:t>
            </a:r>
          </a:p>
          <a:p>
            <a:r>
              <a:rPr lang="en-US" dirty="0"/>
              <a:t>Often used to match source and target that are of incompatible types</a:t>
            </a:r>
          </a:p>
          <a:p>
            <a:pPr lvl="1"/>
            <a:r>
              <a:rPr lang="en-US" dirty="0">
                <a:latin typeface="Segoe Condensed"/>
              </a:rPr>
              <a:t>E.g. show a red background when the price of a book is greater than 50</a:t>
            </a:r>
          </a:p>
          <a:p>
            <a:r>
              <a:rPr lang="en-US" dirty="0"/>
              <a:t>A value converter implements the </a:t>
            </a:r>
            <a:r>
              <a:rPr lang="en-US" b="1" dirty="0" err="1">
                <a:solidFill>
                  <a:srgbClr val="C00000"/>
                </a:solidFill>
                <a:latin typeface="Consolas" panose="020B0609020204030204" pitchFamily="49" charset="0"/>
                <a:cs typeface="Consolas" panose="020B0609020204030204" pitchFamily="49" charset="0"/>
              </a:rPr>
              <a:t>IValueConverter</a:t>
            </a:r>
            <a:r>
              <a:rPr lang="en-US" dirty="0"/>
              <a:t> interface</a:t>
            </a:r>
          </a:p>
          <a:p>
            <a:r>
              <a:rPr lang="en-US" dirty="0"/>
              <a:t>Create an instance of the converter as a resource and use in a binding expression</a:t>
            </a:r>
          </a:p>
          <a:p>
            <a:endParaRPr lang="he-IL" dirty="0"/>
          </a:p>
        </p:txBody>
      </p:sp>
      <p:sp>
        <p:nvSpPr>
          <p:cNvPr id="4" name="Rectangle 3"/>
          <p:cNvSpPr/>
          <p:nvPr/>
        </p:nvSpPr>
        <p:spPr>
          <a:xfrm>
            <a:off x="1537447" y="5072908"/>
            <a:ext cx="10220325" cy="1323439"/>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sz="1600" dirty="0">
                <a:solidFill>
                  <a:srgbClr val="0000FF"/>
                </a:solidFill>
                <a:latin typeface="Consolas" pitchFamily="49" charset="0"/>
                <a:cs typeface="Consolas" pitchFamily="49" charset="0"/>
              </a:rPr>
              <a:t>public</a:t>
            </a:r>
            <a:r>
              <a:rPr lang="en-US" sz="1600" dirty="0">
                <a:latin typeface="Consolas" pitchFamily="49" charset="0"/>
                <a:cs typeface="Consolas" pitchFamily="49" charset="0"/>
              </a:rPr>
              <a:t> </a:t>
            </a:r>
            <a:r>
              <a:rPr lang="en-US" sz="1600" dirty="0">
                <a:solidFill>
                  <a:srgbClr val="0000FF"/>
                </a:solidFill>
                <a:latin typeface="Consolas" pitchFamily="49" charset="0"/>
                <a:cs typeface="Consolas" pitchFamily="49" charset="0"/>
              </a:rPr>
              <a:t>interface</a:t>
            </a:r>
            <a:r>
              <a:rPr lang="en-US" sz="1600" dirty="0">
                <a:latin typeface="Consolas" pitchFamily="49" charset="0"/>
                <a:cs typeface="Consolas" pitchFamily="49" charset="0"/>
              </a:rPr>
              <a:t> </a:t>
            </a:r>
            <a:r>
              <a:rPr lang="en-US" sz="1600" b="1" dirty="0" err="1">
                <a:solidFill>
                  <a:srgbClr val="000080"/>
                </a:solidFill>
                <a:latin typeface="Consolas" pitchFamily="49" charset="0"/>
                <a:cs typeface="Consolas" pitchFamily="49" charset="0"/>
              </a:rPr>
              <a:t>IValueConverter</a:t>
            </a:r>
            <a:r>
              <a:rPr lang="en-US" sz="1600" dirty="0">
                <a:latin typeface="Consolas" pitchFamily="49" charset="0"/>
                <a:cs typeface="Consolas" pitchFamily="49" charset="0"/>
              </a:rPr>
              <a:t> {</a:t>
            </a:r>
            <a:br>
              <a:rPr lang="en-US" sz="1600" dirty="0">
                <a:latin typeface="Consolas" pitchFamily="49" charset="0"/>
                <a:cs typeface="Consolas" pitchFamily="49" charset="0"/>
              </a:rPr>
            </a:br>
            <a:r>
              <a:rPr lang="en-US" sz="1600" dirty="0">
                <a:latin typeface="Consolas" pitchFamily="49" charset="0"/>
                <a:cs typeface="Consolas" pitchFamily="49" charset="0"/>
              </a:rPr>
              <a:t>  </a:t>
            </a:r>
            <a:r>
              <a:rPr lang="en-US" sz="1600" dirty="0">
                <a:solidFill>
                  <a:srgbClr val="0000FF"/>
                </a:solidFill>
                <a:latin typeface="Consolas" pitchFamily="49" charset="0"/>
                <a:cs typeface="Consolas" pitchFamily="49" charset="0"/>
              </a:rPr>
              <a:t>object</a:t>
            </a:r>
            <a:r>
              <a:rPr lang="en-US" sz="1600" dirty="0">
                <a:latin typeface="Consolas" pitchFamily="49" charset="0"/>
                <a:cs typeface="Consolas" pitchFamily="49" charset="0"/>
              </a:rPr>
              <a:t> Convert(</a:t>
            </a:r>
            <a:r>
              <a:rPr lang="en-US" sz="1600" dirty="0">
                <a:solidFill>
                  <a:srgbClr val="0000FF"/>
                </a:solidFill>
                <a:latin typeface="Consolas" pitchFamily="49" charset="0"/>
                <a:cs typeface="Consolas" pitchFamily="49" charset="0"/>
              </a:rPr>
              <a:t>object</a:t>
            </a:r>
            <a:r>
              <a:rPr lang="en-US" sz="1600" dirty="0">
                <a:latin typeface="Consolas" pitchFamily="49" charset="0"/>
                <a:cs typeface="Consolas" pitchFamily="49" charset="0"/>
              </a:rPr>
              <a:t> value, </a:t>
            </a:r>
            <a:r>
              <a:rPr lang="en-US" sz="1600" b="1" dirty="0">
                <a:solidFill>
                  <a:srgbClr val="0000FF"/>
                </a:solidFill>
                <a:latin typeface="Consolas" pitchFamily="49" charset="0"/>
                <a:cs typeface="Consolas" pitchFamily="49" charset="0"/>
              </a:rPr>
              <a:t>Type</a:t>
            </a:r>
            <a:r>
              <a:rPr lang="en-US" sz="1600" dirty="0">
                <a:latin typeface="Consolas" pitchFamily="49" charset="0"/>
                <a:cs typeface="Consolas" pitchFamily="49" charset="0"/>
              </a:rPr>
              <a:t> </a:t>
            </a:r>
            <a:r>
              <a:rPr lang="en-US" sz="1600" dirty="0" err="1">
                <a:latin typeface="Consolas" pitchFamily="49" charset="0"/>
                <a:cs typeface="Consolas" pitchFamily="49" charset="0"/>
              </a:rPr>
              <a:t>targetType</a:t>
            </a:r>
            <a:r>
              <a:rPr lang="en-US" sz="1600" dirty="0">
                <a:latin typeface="Consolas" pitchFamily="49" charset="0"/>
                <a:cs typeface="Consolas" pitchFamily="49" charset="0"/>
              </a:rPr>
              <a:t>, </a:t>
            </a:r>
            <a:r>
              <a:rPr lang="en-US" sz="1600" dirty="0">
                <a:solidFill>
                  <a:srgbClr val="0000FF"/>
                </a:solidFill>
                <a:latin typeface="Consolas" pitchFamily="49" charset="0"/>
                <a:cs typeface="Consolas" pitchFamily="49" charset="0"/>
              </a:rPr>
              <a:t>object</a:t>
            </a:r>
            <a:r>
              <a:rPr lang="en-US" sz="1600" dirty="0">
                <a:latin typeface="Consolas" pitchFamily="49" charset="0"/>
                <a:cs typeface="Consolas" pitchFamily="49" charset="0"/>
              </a:rPr>
              <a:t> parameter, </a:t>
            </a:r>
            <a:r>
              <a:rPr lang="en-US" sz="1600" b="1" dirty="0" err="1">
                <a:solidFill>
                  <a:srgbClr val="0000FF"/>
                </a:solidFill>
                <a:latin typeface="Consolas" pitchFamily="49" charset="0"/>
                <a:cs typeface="Consolas" pitchFamily="49" charset="0"/>
              </a:rPr>
              <a:t>CultureInfo</a:t>
            </a:r>
            <a:r>
              <a:rPr lang="en-US" sz="1600" dirty="0">
                <a:latin typeface="Consolas" pitchFamily="49" charset="0"/>
                <a:cs typeface="Consolas" pitchFamily="49" charset="0"/>
              </a:rPr>
              <a:t> culture);</a:t>
            </a:r>
            <a:br>
              <a:rPr lang="en-US" sz="1600" dirty="0">
                <a:latin typeface="Consolas" pitchFamily="49" charset="0"/>
                <a:cs typeface="Consolas" pitchFamily="49" charset="0"/>
              </a:rPr>
            </a:br>
            <a:r>
              <a:rPr lang="en-US" sz="1600" dirty="0">
                <a:latin typeface="Consolas" pitchFamily="49" charset="0"/>
                <a:cs typeface="Consolas" pitchFamily="49" charset="0"/>
              </a:rPr>
              <a:t>  </a:t>
            </a:r>
            <a:r>
              <a:rPr lang="en-US" sz="1600" dirty="0">
                <a:solidFill>
                  <a:srgbClr val="0000FF"/>
                </a:solidFill>
                <a:latin typeface="Consolas" pitchFamily="49" charset="0"/>
                <a:cs typeface="Consolas" pitchFamily="49" charset="0"/>
              </a:rPr>
              <a:t>object</a:t>
            </a:r>
            <a:r>
              <a:rPr lang="en-US" sz="1600" dirty="0">
                <a:latin typeface="Consolas" pitchFamily="49" charset="0"/>
                <a:cs typeface="Consolas" pitchFamily="49" charset="0"/>
              </a:rPr>
              <a:t> </a:t>
            </a:r>
            <a:r>
              <a:rPr lang="en-US" sz="1600" dirty="0" err="1">
                <a:latin typeface="Consolas" pitchFamily="49" charset="0"/>
                <a:cs typeface="Consolas" pitchFamily="49" charset="0"/>
              </a:rPr>
              <a:t>ConvertBack</a:t>
            </a:r>
            <a:r>
              <a:rPr lang="en-US" sz="1600" dirty="0">
                <a:latin typeface="Consolas" pitchFamily="49" charset="0"/>
                <a:cs typeface="Consolas" pitchFamily="49" charset="0"/>
              </a:rPr>
              <a:t>(</a:t>
            </a:r>
            <a:r>
              <a:rPr lang="en-US" sz="1600" dirty="0">
                <a:solidFill>
                  <a:srgbClr val="0000FF"/>
                </a:solidFill>
                <a:latin typeface="Consolas" pitchFamily="49" charset="0"/>
                <a:cs typeface="Consolas" pitchFamily="49" charset="0"/>
              </a:rPr>
              <a:t>object</a:t>
            </a:r>
            <a:r>
              <a:rPr lang="en-US" sz="1600" dirty="0">
                <a:latin typeface="Consolas" pitchFamily="49" charset="0"/>
                <a:cs typeface="Consolas" pitchFamily="49" charset="0"/>
              </a:rPr>
              <a:t> value, </a:t>
            </a:r>
            <a:r>
              <a:rPr lang="en-US" sz="1600" b="1" dirty="0">
                <a:solidFill>
                  <a:srgbClr val="0000FF"/>
                </a:solidFill>
                <a:latin typeface="Consolas" pitchFamily="49" charset="0"/>
                <a:cs typeface="Consolas" pitchFamily="49" charset="0"/>
              </a:rPr>
              <a:t>Type</a:t>
            </a:r>
            <a:r>
              <a:rPr lang="en-US" sz="1600" dirty="0">
                <a:latin typeface="Consolas" pitchFamily="49" charset="0"/>
                <a:cs typeface="Consolas" pitchFamily="49" charset="0"/>
              </a:rPr>
              <a:t> </a:t>
            </a:r>
            <a:r>
              <a:rPr lang="en-US" sz="1600" dirty="0" err="1">
                <a:latin typeface="Consolas" pitchFamily="49" charset="0"/>
                <a:cs typeface="Consolas" pitchFamily="49" charset="0"/>
              </a:rPr>
              <a:t>targetType</a:t>
            </a:r>
            <a:r>
              <a:rPr lang="en-US" sz="1600" dirty="0">
                <a:latin typeface="Consolas" pitchFamily="49" charset="0"/>
                <a:cs typeface="Consolas" pitchFamily="49" charset="0"/>
              </a:rPr>
              <a:t>, </a:t>
            </a:r>
            <a:r>
              <a:rPr lang="en-US" sz="1600" dirty="0">
                <a:solidFill>
                  <a:srgbClr val="0000FF"/>
                </a:solidFill>
                <a:latin typeface="Consolas" pitchFamily="49" charset="0"/>
                <a:cs typeface="Consolas" pitchFamily="49" charset="0"/>
              </a:rPr>
              <a:t>object</a:t>
            </a:r>
            <a:r>
              <a:rPr lang="en-US" sz="1600" dirty="0">
                <a:latin typeface="Consolas" pitchFamily="49" charset="0"/>
                <a:cs typeface="Consolas" pitchFamily="49" charset="0"/>
              </a:rPr>
              <a:t> parameter, </a:t>
            </a:r>
          </a:p>
          <a:p>
            <a:r>
              <a:rPr lang="en-US" sz="1600" b="1" dirty="0">
                <a:solidFill>
                  <a:srgbClr val="0000FF"/>
                </a:solidFill>
                <a:latin typeface="Consolas" pitchFamily="49" charset="0"/>
                <a:cs typeface="Consolas" pitchFamily="49" charset="0"/>
              </a:rPr>
              <a:t>	</a:t>
            </a:r>
            <a:r>
              <a:rPr lang="en-US" sz="1600" b="1" dirty="0" err="1">
                <a:solidFill>
                  <a:srgbClr val="0000FF"/>
                </a:solidFill>
                <a:latin typeface="Consolas" pitchFamily="49" charset="0"/>
                <a:cs typeface="Consolas" pitchFamily="49" charset="0"/>
              </a:rPr>
              <a:t>CultureInfo</a:t>
            </a:r>
            <a:r>
              <a:rPr lang="en-US" sz="1600" dirty="0">
                <a:latin typeface="Consolas" pitchFamily="49" charset="0"/>
                <a:cs typeface="Consolas" pitchFamily="49" charset="0"/>
              </a:rPr>
              <a:t> culture);</a:t>
            </a:r>
            <a:br>
              <a:rPr lang="en-US" sz="1600" dirty="0">
                <a:latin typeface="Consolas" pitchFamily="49" charset="0"/>
                <a:cs typeface="Consolas" pitchFamily="49" charset="0"/>
              </a:rPr>
            </a:b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186154899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Converter Parameters</a:t>
            </a:r>
            <a:endParaRPr lang="he-IL" dirty="0"/>
          </a:p>
        </p:txBody>
      </p:sp>
      <p:sp>
        <p:nvSpPr>
          <p:cNvPr id="3" name="Content Placeholder 2"/>
          <p:cNvSpPr>
            <a:spLocks noGrp="1"/>
          </p:cNvSpPr>
          <p:nvPr>
            <p:ph idx="1"/>
          </p:nvPr>
        </p:nvSpPr>
        <p:spPr/>
        <p:txBody>
          <a:bodyPr/>
          <a:lstStyle/>
          <a:p>
            <a:r>
              <a:rPr lang="en-US" dirty="0"/>
              <a:t>The “parameter” object is null by default</a:t>
            </a:r>
          </a:p>
          <a:p>
            <a:pPr lvl="1"/>
            <a:r>
              <a:rPr lang="en-US" dirty="0"/>
              <a:t>Can be set using the </a:t>
            </a:r>
            <a:r>
              <a:rPr lang="en-US" b="1" dirty="0" err="1">
                <a:solidFill>
                  <a:schemeClr val="accent2">
                    <a:lumMod val="50000"/>
                  </a:schemeClr>
                </a:solidFill>
                <a:latin typeface="Consolas" pitchFamily="49" charset="0"/>
              </a:rPr>
              <a:t>ConverterParameter</a:t>
            </a:r>
            <a:r>
              <a:rPr lang="en-US" dirty="0"/>
              <a:t> property of the Binding object</a:t>
            </a:r>
          </a:p>
          <a:p>
            <a:pPr lvl="1"/>
            <a:r>
              <a:rPr lang="en-US" dirty="0"/>
              <a:t>Not “</a:t>
            </a:r>
            <a:r>
              <a:rPr lang="en-US" dirty="0" err="1"/>
              <a:t>bindable</a:t>
            </a:r>
            <a:r>
              <a:rPr lang="en-US" dirty="0"/>
              <a:t>” in itself!</a:t>
            </a:r>
          </a:p>
          <a:p>
            <a:r>
              <a:rPr lang="en-US" dirty="0"/>
              <a:t>The culture info supplied is by default set to “</a:t>
            </a:r>
            <a:r>
              <a:rPr lang="en-US" dirty="0" err="1"/>
              <a:t>en</a:t>
            </a:r>
            <a:r>
              <a:rPr lang="en-US" dirty="0"/>
              <a:t>-US”</a:t>
            </a:r>
          </a:p>
          <a:p>
            <a:pPr lvl="1"/>
            <a:r>
              <a:rPr lang="en-US" dirty="0"/>
              <a:t>A type converter exists that can be used via the </a:t>
            </a:r>
            <a:r>
              <a:rPr lang="en-US" b="1" dirty="0" err="1">
                <a:solidFill>
                  <a:schemeClr val="accent2">
                    <a:lumMod val="50000"/>
                  </a:schemeClr>
                </a:solidFill>
                <a:latin typeface="Consolas" pitchFamily="49" charset="0"/>
              </a:rPr>
              <a:t>ConverterCulture</a:t>
            </a:r>
            <a:r>
              <a:rPr lang="en-US" dirty="0"/>
              <a:t> property of the Binding object (e.g. “</a:t>
            </a:r>
            <a:r>
              <a:rPr lang="en-US" dirty="0" err="1"/>
              <a:t>fr</a:t>
            </a:r>
            <a:r>
              <a:rPr lang="en-US" dirty="0"/>
              <a:t>-CA”, “he-IL”)</a:t>
            </a:r>
          </a:p>
          <a:p>
            <a:r>
              <a:rPr lang="en-US" dirty="0"/>
              <a:t>The return value can be </a:t>
            </a:r>
            <a:r>
              <a:rPr lang="en-US" b="1" dirty="0" err="1">
                <a:solidFill>
                  <a:srgbClr val="FF0000"/>
                </a:solidFill>
                <a:latin typeface="Consolas" pitchFamily="49" charset="0"/>
              </a:rPr>
              <a:t>Binding.DoNothing</a:t>
            </a:r>
            <a:r>
              <a:rPr lang="en-US" dirty="0"/>
              <a:t>, which cancels the binding operation</a:t>
            </a:r>
          </a:p>
          <a:p>
            <a:endParaRPr lang="he-IL" dirty="0"/>
          </a:p>
        </p:txBody>
      </p:sp>
    </p:spTree>
    <p:extLst>
      <p:ext uri="{BB962C8B-B14F-4D97-AF65-F5344CB8AC3E}">
        <p14:creationId xmlns:p14="http://schemas.microsoft.com/office/powerpoint/2010/main" val="183926996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 Selectors</a:t>
            </a:r>
            <a:endParaRPr lang="he-IL" dirty="0"/>
          </a:p>
        </p:txBody>
      </p:sp>
      <p:sp>
        <p:nvSpPr>
          <p:cNvPr id="3" name="Content Placeholder 2"/>
          <p:cNvSpPr>
            <a:spLocks noGrp="1"/>
          </p:cNvSpPr>
          <p:nvPr>
            <p:ph idx="1"/>
          </p:nvPr>
        </p:nvSpPr>
        <p:spPr/>
        <p:txBody>
          <a:bodyPr/>
          <a:lstStyle/>
          <a:p>
            <a:r>
              <a:rPr lang="en-US" dirty="0"/>
              <a:t>A way to replace a data template completely</a:t>
            </a:r>
          </a:p>
          <a:p>
            <a:pPr lvl="1"/>
            <a:r>
              <a:rPr lang="en-US" dirty="0"/>
              <a:t>Cannot be done in XAML alone</a:t>
            </a:r>
          </a:p>
          <a:p>
            <a:r>
              <a:rPr lang="en-US" dirty="0"/>
              <a:t>Derive a class from </a:t>
            </a:r>
            <a:r>
              <a:rPr lang="en-US" b="1" i="1" dirty="0" err="1">
                <a:solidFill>
                  <a:srgbClr val="FF0000"/>
                </a:solidFill>
                <a:latin typeface="Consolas" pitchFamily="49" charset="0"/>
                <a:cs typeface="Consolas" pitchFamily="49" charset="0"/>
              </a:rPr>
              <a:t>DataTemplateSelector</a:t>
            </a:r>
            <a:endParaRPr lang="en-US" b="1" i="1" dirty="0">
              <a:solidFill>
                <a:srgbClr val="FF0000"/>
              </a:solidFill>
              <a:latin typeface="Consolas" pitchFamily="49" charset="0"/>
              <a:cs typeface="Consolas" pitchFamily="49" charset="0"/>
            </a:endParaRPr>
          </a:p>
          <a:p>
            <a:r>
              <a:rPr lang="en-US" dirty="0"/>
              <a:t>Override the </a:t>
            </a:r>
            <a:r>
              <a:rPr lang="en-US" b="1" dirty="0" err="1">
                <a:solidFill>
                  <a:srgbClr val="7030A0"/>
                </a:solidFill>
                <a:latin typeface="Consolas" pitchFamily="49" charset="0"/>
                <a:cs typeface="Consolas" pitchFamily="49" charset="0"/>
              </a:rPr>
              <a:t>SelectTemplate</a:t>
            </a:r>
            <a:r>
              <a:rPr lang="en-US" dirty="0"/>
              <a:t> method</a:t>
            </a:r>
          </a:p>
          <a:p>
            <a:r>
              <a:rPr lang="en-US" dirty="0"/>
              <a:t>Set the </a:t>
            </a:r>
            <a:r>
              <a:rPr lang="en-US" b="1" dirty="0" err="1">
                <a:solidFill>
                  <a:schemeClr val="accent2">
                    <a:lumMod val="50000"/>
                  </a:schemeClr>
                </a:solidFill>
                <a:latin typeface="Consolas" pitchFamily="49" charset="0"/>
                <a:cs typeface="Consolas" pitchFamily="49" charset="0"/>
              </a:rPr>
              <a:t>ItemTemplateSelector</a:t>
            </a:r>
            <a:r>
              <a:rPr lang="en-US" dirty="0"/>
              <a:t> property on the </a:t>
            </a:r>
            <a:r>
              <a:rPr lang="en-US" dirty="0" err="1">
                <a:latin typeface="Consolas" pitchFamily="49" charset="0"/>
                <a:cs typeface="Consolas" pitchFamily="49" charset="0"/>
              </a:rPr>
              <a:t>ItemsControl</a:t>
            </a:r>
            <a:r>
              <a:rPr lang="en-US" dirty="0">
                <a:latin typeface="Consolas" pitchFamily="49" charset="0"/>
                <a:cs typeface="Consolas" pitchFamily="49" charset="0"/>
              </a:rPr>
              <a:t> </a:t>
            </a:r>
            <a:r>
              <a:rPr lang="en-US" dirty="0"/>
              <a:t>element to an instance of the custom template selector</a:t>
            </a:r>
            <a:endParaRPr lang="en-GB" dirty="0"/>
          </a:p>
          <a:p>
            <a:endParaRPr lang="he-IL" dirty="0"/>
          </a:p>
        </p:txBody>
      </p:sp>
    </p:spTree>
    <p:extLst>
      <p:ext uri="{BB962C8B-B14F-4D97-AF65-F5344CB8AC3E}">
        <p14:creationId xmlns:p14="http://schemas.microsoft.com/office/powerpoint/2010/main" val="373959908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 Selector Example</a:t>
            </a:r>
            <a:endParaRPr lang="he-IL" dirty="0"/>
          </a:p>
        </p:txBody>
      </p:sp>
      <p:sp>
        <p:nvSpPr>
          <p:cNvPr id="3" name="Content Placeholder 2"/>
          <p:cNvSpPr>
            <a:spLocks noGrp="1"/>
          </p:cNvSpPr>
          <p:nvPr>
            <p:ph idx="1"/>
          </p:nvPr>
        </p:nvSpPr>
        <p:spPr/>
        <p:txBody>
          <a:bodyPr/>
          <a:lstStyle/>
          <a:p>
            <a:endParaRPr lang="he-IL"/>
          </a:p>
        </p:txBody>
      </p:sp>
      <p:sp>
        <p:nvSpPr>
          <p:cNvPr id="4" name="Rounded Rectangle 3"/>
          <p:cNvSpPr/>
          <p:nvPr/>
        </p:nvSpPr>
        <p:spPr bwMode="auto">
          <a:xfrm>
            <a:off x="973932" y="1166970"/>
            <a:ext cx="8686800" cy="2164735"/>
          </a:xfrm>
          <a:prstGeom prst="roundRect">
            <a:avLst>
              <a:gd name="adj" fmla="val 3738"/>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Window.Resources</a:t>
            </a:r>
            <a:r>
              <a:rPr lang="en-US" sz="1200" dirty="0">
                <a:solidFill>
                  <a:srgbClr val="0000FF"/>
                </a:solidFill>
                <a:latin typeface="Consolas" pitchFamily="49" charset="0"/>
                <a:cs typeface="Consolas" pitchFamily="49" charset="0"/>
              </a:rPr>
              <a:t>&gt;</a:t>
            </a:r>
          </a:p>
          <a:p>
            <a:r>
              <a:rPr lang="en-GB" sz="1200" dirty="0">
                <a:solidFill>
                  <a:srgbClr val="A31515"/>
                </a:solidFill>
                <a:latin typeface="Consolas" pitchFamily="49" charset="0"/>
                <a:cs typeface="Consolas" pitchFamily="49" charset="0"/>
              </a:rPr>
              <a:t>  </a:t>
            </a:r>
            <a:r>
              <a:rPr lang="en-GB" sz="1200" dirty="0">
                <a:solidFill>
                  <a:srgbClr val="0000FF"/>
                </a:solidFill>
                <a:latin typeface="Consolas" pitchFamily="49" charset="0"/>
                <a:cs typeface="Consolas" pitchFamily="49" charset="0"/>
              </a:rPr>
              <a:t>&lt;</a:t>
            </a:r>
            <a:r>
              <a:rPr lang="en-GB" sz="1200" dirty="0" err="1">
                <a:solidFill>
                  <a:srgbClr val="A31515"/>
                </a:solidFill>
                <a:latin typeface="Consolas" pitchFamily="49" charset="0"/>
                <a:cs typeface="Consolas" pitchFamily="49" charset="0"/>
              </a:rPr>
              <a:t>local</a:t>
            </a:r>
            <a:r>
              <a:rPr lang="en-GB" sz="1200" dirty="0" err="1">
                <a:solidFill>
                  <a:srgbClr val="0000FF"/>
                </a:solidFill>
                <a:latin typeface="Consolas" pitchFamily="49" charset="0"/>
                <a:cs typeface="Consolas" pitchFamily="49" charset="0"/>
              </a:rPr>
              <a:t>:</a:t>
            </a:r>
            <a:r>
              <a:rPr lang="en-GB" sz="1200" dirty="0" err="1">
                <a:solidFill>
                  <a:srgbClr val="A31515"/>
                </a:solidFill>
                <a:latin typeface="Consolas" pitchFamily="49" charset="0"/>
                <a:cs typeface="Consolas" pitchFamily="49" charset="0"/>
              </a:rPr>
              <a:t>AlternateTemplateSelector</a:t>
            </a:r>
            <a:r>
              <a:rPr lang="en-GB" sz="1200" dirty="0">
                <a:solidFill>
                  <a:srgbClr val="FF0000"/>
                </a:solidFill>
                <a:latin typeface="Consolas" pitchFamily="49" charset="0"/>
                <a:cs typeface="Consolas" pitchFamily="49" charset="0"/>
              </a:rPr>
              <a:t> x</a:t>
            </a:r>
            <a:r>
              <a:rPr lang="en-GB" sz="1200" dirty="0">
                <a:solidFill>
                  <a:srgbClr val="0000FF"/>
                </a:solidFill>
                <a:latin typeface="Consolas" pitchFamily="49" charset="0"/>
                <a:cs typeface="Consolas" pitchFamily="49" charset="0"/>
              </a:rPr>
              <a:t>:</a:t>
            </a:r>
            <a:r>
              <a:rPr lang="en-GB" sz="1200" dirty="0">
                <a:solidFill>
                  <a:srgbClr val="FF0000"/>
                </a:solidFill>
                <a:latin typeface="Consolas" pitchFamily="49" charset="0"/>
                <a:cs typeface="Consolas" pitchFamily="49" charset="0"/>
              </a:rPr>
              <a:t>Key</a:t>
            </a:r>
            <a:r>
              <a:rPr lang="en-GB" sz="1200" dirty="0">
                <a:solidFill>
                  <a:srgbClr val="0000FF"/>
                </a:solidFill>
                <a:latin typeface="Consolas" pitchFamily="49" charset="0"/>
                <a:cs typeface="Consolas" pitchFamily="49" charset="0"/>
              </a:rPr>
              <a:t>="tmpselect"</a:t>
            </a:r>
            <a:r>
              <a:rPr lang="en-GB" sz="1200" dirty="0">
                <a:solidFill>
                  <a:srgbClr val="FF0000"/>
                </a:solidFill>
                <a:latin typeface="Consolas" pitchFamily="49" charset="0"/>
                <a:cs typeface="Consolas" pitchFamily="49" charset="0"/>
              </a:rPr>
              <a:t> </a:t>
            </a:r>
            <a:r>
              <a:rPr lang="en-GB" sz="1200" dirty="0" err="1">
                <a:solidFill>
                  <a:srgbClr val="FF0000"/>
                </a:solidFill>
                <a:latin typeface="Consolas" pitchFamily="49" charset="0"/>
                <a:cs typeface="Consolas" pitchFamily="49" charset="0"/>
              </a:rPr>
              <a:t>EvenTemplate</a:t>
            </a:r>
            <a:r>
              <a:rPr lang="en-GB" sz="1200" dirty="0">
                <a:solidFill>
                  <a:srgbClr val="0000FF"/>
                </a:solidFill>
                <a:latin typeface="Consolas" pitchFamily="49" charset="0"/>
                <a:cs typeface="Consolas" pitchFamily="49" charset="0"/>
              </a:rPr>
              <a:t>="tmp1"</a:t>
            </a:r>
            <a:r>
              <a:rPr lang="en-GB" sz="1200" dirty="0">
                <a:solidFill>
                  <a:srgbClr val="FF0000"/>
                </a:solidFill>
                <a:latin typeface="Consolas" pitchFamily="49" charset="0"/>
                <a:cs typeface="Consolas" pitchFamily="49" charset="0"/>
              </a:rPr>
              <a:t> </a:t>
            </a:r>
            <a:r>
              <a:rPr lang="en-GB" sz="1200" dirty="0" err="1">
                <a:solidFill>
                  <a:srgbClr val="FF0000"/>
                </a:solidFill>
                <a:latin typeface="Consolas" pitchFamily="49" charset="0"/>
                <a:cs typeface="Consolas" pitchFamily="49" charset="0"/>
              </a:rPr>
              <a:t>OddTemplate</a:t>
            </a:r>
            <a:r>
              <a:rPr lang="en-GB" sz="1200" dirty="0">
                <a:solidFill>
                  <a:srgbClr val="0000FF"/>
                </a:solidFill>
                <a:latin typeface="Consolas" pitchFamily="49" charset="0"/>
                <a:cs typeface="Consolas" pitchFamily="49" charset="0"/>
              </a:rPr>
              <a:t>="tmp2" /&gt;</a:t>
            </a:r>
          </a:p>
          <a:p>
            <a:r>
              <a:rPr lang="en-US" sz="1200" dirty="0">
                <a:solidFill>
                  <a:srgbClr val="A31515"/>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DataTemplate</a:t>
            </a:r>
            <a:r>
              <a:rPr lang="en-US" sz="1200" dirty="0">
                <a:solidFill>
                  <a:srgbClr val="FF0000"/>
                </a:solidFill>
                <a:latin typeface="Consolas" pitchFamily="49" charset="0"/>
                <a:cs typeface="Consolas" pitchFamily="49" charset="0"/>
              </a:rPr>
              <a:t> x</a:t>
            </a:r>
            <a:r>
              <a:rPr lang="en-US" sz="1200" dirty="0">
                <a:solidFill>
                  <a:srgbClr val="0000FF"/>
                </a:solidFill>
                <a:latin typeface="Consolas" pitchFamily="49" charset="0"/>
                <a:cs typeface="Consolas" pitchFamily="49" charset="0"/>
              </a:rPr>
              <a:t>:</a:t>
            </a:r>
            <a:r>
              <a:rPr lang="en-US" sz="1200" dirty="0">
                <a:solidFill>
                  <a:srgbClr val="FF0000"/>
                </a:solidFill>
                <a:latin typeface="Consolas" pitchFamily="49" charset="0"/>
                <a:cs typeface="Consolas" pitchFamily="49" charset="0"/>
              </a:rPr>
              <a:t>Key</a:t>
            </a:r>
            <a:r>
              <a:rPr lang="en-US" sz="1200" dirty="0">
                <a:solidFill>
                  <a:srgbClr val="0000FF"/>
                </a:solidFill>
                <a:latin typeface="Consolas" pitchFamily="49" charset="0"/>
                <a:cs typeface="Consolas" pitchFamily="49" charset="0"/>
              </a:rPr>
              <a:t>="tmp1"&gt;</a:t>
            </a:r>
          </a:p>
          <a:p>
            <a:r>
              <a:rPr lang="en-GB" sz="1200" dirty="0">
                <a:solidFill>
                  <a:srgbClr val="A31515"/>
                </a:solidFill>
                <a:latin typeface="Consolas" pitchFamily="49" charset="0"/>
                <a:cs typeface="Consolas" pitchFamily="49" charset="0"/>
              </a:rPr>
              <a:t>    </a:t>
            </a:r>
            <a:r>
              <a:rPr lang="en-GB" sz="1200" dirty="0">
                <a:solidFill>
                  <a:srgbClr val="0000FF"/>
                </a:solidFill>
                <a:latin typeface="Consolas" pitchFamily="49" charset="0"/>
                <a:cs typeface="Consolas" pitchFamily="49" charset="0"/>
              </a:rPr>
              <a:t>&lt;</a:t>
            </a:r>
            <a:r>
              <a:rPr lang="en-GB" sz="1200" dirty="0" err="1">
                <a:solidFill>
                  <a:srgbClr val="A31515"/>
                </a:solidFill>
                <a:latin typeface="Consolas" pitchFamily="49" charset="0"/>
                <a:cs typeface="Consolas" pitchFamily="49" charset="0"/>
              </a:rPr>
              <a:t>TextBlock</a:t>
            </a:r>
            <a:r>
              <a:rPr lang="en-GB" sz="1200" dirty="0">
                <a:solidFill>
                  <a:srgbClr val="FF0000"/>
                </a:solidFill>
                <a:latin typeface="Consolas" pitchFamily="49" charset="0"/>
                <a:cs typeface="Consolas" pitchFamily="49" charset="0"/>
              </a:rPr>
              <a:t> Margin</a:t>
            </a:r>
            <a:r>
              <a:rPr lang="en-GB" sz="1200" dirty="0">
                <a:solidFill>
                  <a:srgbClr val="0000FF"/>
                </a:solidFill>
                <a:latin typeface="Consolas" pitchFamily="49" charset="0"/>
                <a:cs typeface="Consolas" pitchFamily="49" charset="0"/>
              </a:rPr>
              <a:t>="2"</a:t>
            </a:r>
            <a:r>
              <a:rPr lang="en-GB" sz="1200" dirty="0">
                <a:solidFill>
                  <a:srgbClr val="FF0000"/>
                </a:solidFill>
                <a:latin typeface="Consolas" pitchFamily="49" charset="0"/>
                <a:cs typeface="Consolas" pitchFamily="49" charset="0"/>
              </a:rPr>
              <a:t> Background</a:t>
            </a:r>
            <a:r>
              <a:rPr lang="en-GB" sz="1200" dirty="0">
                <a:solidFill>
                  <a:srgbClr val="0000FF"/>
                </a:solidFill>
                <a:latin typeface="Consolas" pitchFamily="49" charset="0"/>
                <a:cs typeface="Consolas" pitchFamily="49" charset="0"/>
              </a:rPr>
              <a:t>="Red"</a:t>
            </a:r>
            <a:r>
              <a:rPr lang="en-GB" sz="1200" dirty="0">
                <a:solidFill>
                  <a:srgbClr val="FF0000"/>
                </a:solidFill>
                <a:latin typeface="Consolas" pitchFamily="49" charset="0"/>
                <a:cs typeface="Consolas" pitchFamily="49" charset="0"/>
              </a:rPr>
              <a:t> Foreground</a:t>
            </a:r>
            <a:r>
              <a:rPr lang="en-GB" sz="1200" dirty="0">
                <a:solidFill>
                  <a:srgbClr val="0000FF"/>
                </a:solidFill>
                <a:latin typeface="Consolas" pitchFamily="49" charset="0"/>
                <a:cs typeface="Consolas" pitchFamily="49" charset="0"/>
              </a:rPr>
              <a:t>="White"</a:t>
            </a:r>
            <a:r>
              <a:rPr lang="en-GB" sz="1200" dirty="0">
                <a:solidFill>
                  <a:srgbClr val="FF0000"/>
                </a:solidFill>
                <a:latin typeface="Consolas" pitchFamily="49" charset="0"/>
                <a:cs typeface="Consolas" pitchFamily="49" charset="0"/>
              </a:rPr>
              <a:t> </a:t>
            </a:r>
            <a:r>
              <a:rPr lang="en-GB" sz="1200" dirty="0" err="1">
                <a:solidFill>
                  <a:srgbClr val="FF0000"/>
                </a:solidFill>
                <a:latin typeface="Consolas" pitchFamily="49" charset="0"/>
                <a:cs typeface="Consolas" pitchFamily="49" charset="0"/>
              </a:rPr>
              <a:t>FontSize</a:t>
            </a:r>
            <a:r>
              <a:rPr lang="en-GB" sz="1200" dirty="0">
                <a:solidFill>
                  <a:srgbClr val="0000FF"/>
                </a:solidFill>
                <a:latin typeface="Consolas" pitchFamily="49" charset="0"/>
                <a:cs typeface="Consolas" pitchFamily="49" charset="0"/>
              </a:rPr>
              <a:t>="20"</a:t>
            </a:r>
            <a:r>
              <a:rPr lang="en-GB" sz="1200" dirty="0">
                <a:solidFill>
                  <a:srgbClr val="FF0000"/>
                </a:solidFill>
                <a:latin typeface="Consolas" pitchFamily="49" charset="0"/>
                <a:cs typeface="Consolas" pitchFamily="49" charset="0"/>
              </a:rPr>
              <a:t> Text</a:t>
            </a:r>
            <a:r>
              <a:rPr lang="en-GB" sz="1200" dirty="0">
                <a:solidFill>
                  <a:srgbClr val="0000FF"/>
                </a:solidFill>
                <a:latin typeface="Consolas" pitchFamily="49" charset="0"/>
                <a:cs typeface="Consolas" pitchFamily="49" charset="0"/>
              </a:rPr>
              <a:t>="{</a:t>
            </a:r>
            <a:r>
              <a:rPr lang="en-GB" sz="1200" dirty="0">
                <a:solidFill>
                  <a:srgbClr val="A31515"/>
                </a:solidFill>
                <a:latin typeface="Consolas" pitchFamily="49" charset="0"/>
                <a:cs typeface="Consolas" pitchFamily="49" charset="0"/>
              </a:rPr>
              <a:t>Binding</a:t>
            </a:r>
            <a:r>
              <a:rPr lang="en-GB" sz="1200" dirty="0">
                <a:solidFill>
                  <a:srgbClr val="0000FF"/>
                </a:solidFill>
                <a:latin typeface="Consolas" pitchFamily="49" charset="0"/>
                <a:cs typeface="Consolas" pitchFamily="49" charset="0"/>
              </a:rPr>
              <a:t>}"/&gt;</a:t>
            </a:r>
          </a:p>
          <a:p>
            <a:r>
              <a:rPr lang="en-US" sz="1200" dirty="0">
                <a:solidFill>
                  <a:srgbClr val="A31515"/>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DataTemplate</a:t>
            </a:r>
            <a:r>
              <a:rPr lang="en-US" sz="1200" dirty="0">
                <a:solidFill>
                  <a:srgbClr val="0000FF"/>
                </a:solidFill>
                <a:latin typeface="Consolas" pitchFamily="49" charset="0"/>
                <a:cs typeface="Consolas" pitchFamily="49" charset="0"/>
              </a:rPr>
              <a:t>&gt;</a:t>
            </a:r>
          </a:p>
          <a:p>
            <a:r>
              <a:rPr lang="en-US" sz="1200" dirty="0">
                <a:solidFill>
                  <a:srgbClr val="A31515"/>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DataTemplate</a:t>
            </a:r>
            <a:r>
              <a:rPr lang="en-US" sz="1200" dirty="0">
                <a:solidFill>
                  <a:srgbClr val="FF0000"/>
                </a:solidFill>
                <a:latin typeface="Consolas" pitchFamily="49" charset="0"/>
                <a:cs typeface="Consolas" pitchFamily="49" charset="0"/>
              </a:rPr>
              <a:t> x</a:t>
            </a:r>
            <a:r>
              <a:rPr lang="en-US" sz="1200" dirty="0">
                <a:solidFill>
                  <a:srgbClr val="0000FF"/>
                </a:solidFill>
                <a:latin typeface="Consolas" pitchFamily="49" charset="0"/>
                <a:cs typeface="Consolas" pitchFamily="49" charset="0"/>
              </a:rPr>
              <a:t>:</a:t>
            </a:r>
            <a:r>
              <a:rPr lang="en-US" sz="1200" dirty="0">
                <a:solidFill>
                  <a:srgbClr val="FF0000"/>
                </a:solidFill>
                <a:latin typeface="Consolas" pitchFamily="49" charset="0"/>
                <a:cs typeface="Consolas" pitchFamily="49" charset="0"/>
              </a:rPr>
              <a:t>Key</a:t>
            </a:r>
            <a:r>
              <a:rPr lang="en-US" sz="1200" dirty="0">
                <a:solidFill>
                  <a:srgbClr val="0000FF"/>
                </a:solidFill>
                <a:latin typeface="Consolas" pitchFamily="49" charset="0"/>
                <a:cs typeface="Consolas" pitchFamily="49" charset="0"/>
              </a:rPr>
              <a:t>="tmp2"&gt;</a:t>
            </a:r>
          </a:p>
          <a:p>
            <a:r>
              <a:rPr lang="en-GB" sz="1200" dirty="0">
                <a:solidFill>
                  <a:srgbClr val="A31515"/>
                </a:solidFill>
                <a:latin typeface="Consolas" pitchFamily="49" charset="0"/>
                <a:cs typeface="Consolas" pitchFamily="49" charset="0"/>
              </a:rPr>
              <a:t>    </a:t>
            </a:r>
            <a:r>
              <a:rPr lang="en-GB" sz="1200" dirty="0">
                <a:solidFill>
                  <a:srgbClr val="0000FF"/>
                </a:solidFill>
                <a:latin typeface="Consolas" pitchFamily="49" charset="0"/>
                <a:cs typeface="Consolas" pitchFamily="49" charset="0"/>
              </a:rPr>
              <a:t>&lt;</a:t>
            </a:r>
            <a:r>
              <a:rPr lang="en-GB" sz="1200" dirty="0" err="1">
                <a:solidFill>
                  <a:srgbClr val="A31515"/>
                </a:solidFill>
                <a:latin typeface="Consolas" pitchFamily="49" charset="0"/>
                <a:cs typeface="Consolas" pitchFamily="49" charset="0"/>
              </a:rPr>
              <a:t>TextBlock</a:t>
            </a:r>
            <a:r>
              <a:rPr lang="en-GB" sz="1200" dirty="0">
                <a:solidFill>
                  <a:srgbClr val="FF0000"/>
                </a:solidFill>
                <a:latin typeface="Consolas" pitchFamily="49" charset="0"/>
                <a:cs typeface="Consolas" pitchFamily="49" charset="0"/>
              </a:rPr>
              <a:t> Margin</a:t>
            </a:r>
            <a:r>
              <a:rPr lang="en-GB" sz="1200" dirty="0">
                <a:solidFill>
                  <a:srgbClr val="0000FF"/>
                </a:solidFill>
                <a:latin typeface="Consolas" pitchFamily="49" charset="0"/>
                <a:cs typeface="Consolas" pitchFamily="49" charset="0"/>
              </a:rPr>
              <a:t>="2"</a:t>
            </a:r>
            <a:r>
              <a:rPr lang="en-GB" sz="1200" dirty="0">
                <a:solidFill>
                  <a:srgbClr val="FF0000"/>
                </a:solidFill>
                <a:latin typeface="Consolas" pitchFamily="49" charset="0"/>
                <a:cs typeface="Consolas" pitchFamily="49" charset="0"/>
              </a:rPr>
              <a:t> Background</a:t>
            </a:r>
            <a:r>
              <a:rPr lang="en-GB" sz="1200" dirty="0">
                <a:solidFill>
                  <a:srgbClr val="0000FF"/>
                </a:solidFill>
                <a:latin typeface="Consolas" pitchFamily="49" charset="0"/>
                <a:cs typeface="Consolas" pitchFamily="49" charset="0"/>
              </a:rPr>
              <a:t>="Yellow"</a:t>
            </a:r>
            <a:r>
              <a:rPr lang="en-GB" sz="1200" dirty="0">
                <a:solidFill>
                  <a:srgbClr val="FF0000"/>
                </a:solidFill>
                <a:latin typeface="Consolas" pitchFamily="49" charset="0"/>
                <a:cs typeface="Consolas" pitchFamily="49" charset="0"/>
              </a:rPr>
              <a:t> Foreground</a:t>
            </a:r>
            <a:r>
              <a:rPr lang="en-GB" sz="1200" dirty="0">
                <a:solidFill>
                  <a:srgbClr val="0000FF"/>
                </a:solidFill>
                <a:latin typeface="Consolas" pitchFamily="49" charset="0"/>
                <a:cs typeface="Consolas" pitchFamily="49" charset="0"/>
              </a:rPr>
              <a:t>="</a:t>
            </a:r>
            <a:r>
              <a:rPr lang="en-GB" sz="1200" dirty="0" err="1">
                <a:solidFill>
                  <a:srgbClr val="0000FF"/>
                </a:solidFill>
                <a:latin typeface="Consolas" pitchFamily="49" charset="0"/>
                <a:cs typeface="Consolas" pitchFamily="49" charset="0"/>
              </a:rPr>
              <a:t>DarkBlue</a:t>
            </a:r>
            <a:r>
              <a:rPr lang="en-GB" sz="1200" dirty="0">
                <a:solidFill>
                  <a:srgbClr val="0000FF"/>
                </a:solidFill>
                <a:latin typeface="Consolas" pitchFamily="49" charset="0"/>
                <a:cs typeface="Consolas" pitchFamily="49" charset="0"/>
              </a:rPr>
              <a:t>"</a:t>
            </a:r>
            <a:r>
              <a:rPr lang="en-GB" sz="1200" dirty="0">
                <a:solidFill>
                  <a:srgbClr val="FF0000"/>
                </a:solidFill>
                <a:latin typeface="Consolas" pitchFamily="49" charset="0"/>
                <a:cs typeface="Consolas" pitchFamily="49" charset="0"/>
              </a:rPr>
              <a:t> </a:t>
            </a:r>
            <a:r>
              <a:rPr lang="en-GB" sz="1200" dirty="0" err="1">
                <a:solidFill>
                  <a:srgbClr val="FF0000"/>
                </a:solidFill>
                <a:latin typeface="Consolas" pitchFamily="49" charset="0"/>
                <a:cs typeface="Consolas" pitchFamily="49" charset="0"/>
              </a:rPr>
              <a:t>FontSize</a:t>
            </a:r>
            <a:r>
              <a:rPr lang="en-GB" sz="1200" dirty="0">
                <a:solidFill>
                  <a:srgbClr val="0000FF"/>
                </a:solidFill>
                <a:latin typeface="Consolas" pitchFamily="49" charset="0"/>
                <a:cs typeface="Consolas" pitchFamily="49" charset="0"/>
              </a:rPr>
              <a:t>="15" </a:t>
            </a:r>
            <a:r>
              <a:rPr lang="en-GB" sz="1200" dirty="0">
                <a:solidFill>
                  <a:srgbClr val="FF0000"/>
                </a:solidFill>
                <a:latin typeface="Consolas" pitchFamily="49" charset="0"/>
                <a:cs typeface="Consolas" pitchFamily="49" charset="0"/>
              </a:rPr>
              <a:t>Text</a:t>
            </a:r>
            <a:r>
              <a:rPr lang="en-GB" sz="1200" dirty="0">
                <a:solidFill>
                  <a:srgbClr val="0000FF"/>
                </a:solidFill>
                <a:latin typeface="Consolas" pitchFamily="49" charset="0"/>
                <a:cs typeface="Consolas" pitchFamily="49" charset="0"/>
              </a:rPr>
              <a:t>="{</a:t>
            </a:r>
            <a:r>
              <a:rPr lang="en-GB" sz="1200" dirty="0">
                <a:solidFill>
                  <a:srgbClr val="A31515"/>
                </a:solidFill>
                <a:latin typeface="Consolas" pitchFamily="49" charset="0"/>
                <a:cs typeface="Consolas" pitchFamily="49" charset="0"/>
              </a:rPr>
              <a:t>Binding</a:t>
            </a:r>
            <a:r>
              <a:rPr lang="en-GB" sz="1200" dirty="0">
                <a:solidFill>
                  <a:srgbClr val="0000FF"/>
                </a:solidFill>
                <a:latin typeface="Consolas" pitchFamily="49" charset="0"/>
                <a:cs typeface="Consolas" pitchFamily="49" charset="0"/>
              </a:rPr>
              <a:t>}"/&gt;</a:t>
            </a:r>
          </a:p>
          <a:p>
            <a:r>
              <a:rPr lang="en-US" sz="1200" dirty="0">
                <a:solidFill>
                  <a:srgbClr val="A31515"/>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DataTemplate</a:t>
            </a:r>
            <a:r>
              <a:rPr lang="en-US" sz="1200" dirty="0">
                <a:solidFill>
                  <a:srgbClr val="0000FF"/>
                </a:solidFill>
                <a:latin typeface="Consolas" pitchFamily="49" charset="0"/>
                <a:cs typeface="Consolas" pitchFamily="49" charset="0"/>
              </a:rPr>
              <a:t>&gt;</a:t>
            </a:r>
          </a:p>
          <a:p>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Window.Resources</a:t>
            </a:r>
            <a:r>
              <a:rPr lang="en-US" sz="1200" dirty="0">
                <a:solidFill>
                  <a:srgbClr val="0000FF"/>
                </a:solidFill>
                <a:latin typeface="Consolas" pitchFamily="49" charset="0"/>
                <a:cs typeface="Consolas" pitchFamily="49" charset="0"/>
              </a:rPr>
              <a:t>&gt;</a:t>
            </a:r>
          </a:p>
          <a:p>
            <a:r>
              <a:rPr lang="en-US" sz="1200" dirty="0">
                <a:solidFill>
                  <a:srgbClr val="0000FF"/>
                </a:solidFill>
                <a:latin typeface="Consolas" pitchFamily="49" charset="0"/>
                <a:cs typeface="Consolas" pitchFamily="49" charset="0"/>
              </a:rPr>
              <a:t>&lt;</a:t>
            </a:r>
            <a:r>
              <a:rPr lang="en-US" sz="1200" dirty="0" err="1">
                <a:solidFill>
                  <a:srgbClr val="A31515"/>
                </a:solidFill>
                <a:latin typeface="Consolas" pitchFamily="49" charset="0"/>
                <a:cs typeface="Consolas" pitchFamily="49" charset="0"/>
              </a:rPr>
              <a:t>ListBox</a:t>
            </a:r>
            <a:r>
              <a:rPr lang="en-US" sz="1200" dirty="0">
                <a:solidFill>
                  <a:srgbClr val="FF0000"/>
                </a:solidFill>
                <a:latin typeface="Consolas" pitchFamily="49" charset="0"/>
                <a:cs typeface="Consolas" pitchFamily="49" charset="0"/>
              </a:rPr>
              <a:t> Name</a:t>
            </a:r>
            <a:r>
              <a:rPr lang="en-US" sz="1200" dirty="0">
                <a:solidFill>
                  <a:srgbClr val="0000FF"/>
                </a:solidFill>
                <a:latin typeface="Consolas" pitchFamily="49" charset="0"/>
                <a:cs typeface="Consolas" pitchFamily="49" charset="0"/>
              </a:rPr>
              <a:t>="list"</a:t>
            </a:r>
            <a:r>
              <a:rPr lang="en-US" sz="1200" dirty="0">
                <a:solidFill>
                  <a:srgbClr val="FF0000"/>
                </a:solidFill>
                <a:latin typeface="Consolas" pitchFamily="49" charset="0"/>
                <a:cs typeface="Consolas" pitchFamily="49" charset="0"/>
              </a:rPr>
              <a:t> </a:t>
            </a:r>
            <a:r>
              <a:rPr lang="en-US" sz="1200" b="1" dirty="0" err="1">
                <a:solidFill>
                  <a:srgbClr val="FF0000"/>
                </a:solidFill>
                <a:latin typeface="Consolas" pitchFamily="49" charset="0"/>
                <a:cs typeface="Consolas" pitchFamily="49" charset="0"/>
              </a:rPr>
              <a:t>ItemTemplateSelector</a:t>
            </a:r>
            <a:r>
              <a:rPr lang="en-US" sz="1200" b="1" dirty="0">
                <a:solidFill>
                  <a:srgbClr val="0000FF"/>
                </a:solidFill>
                <a:latin typeface="Consolas" pitchFamily="49" charset="0"/>
                <a:cs typeface="Consolas" pitchFamily="49" charset="0"/>
              </a:rPr>
              <a:t>="{</a:t>
            </a:r>
            <a:r>
              <a:rPr lang="en-US" sz="1200" b="1" dirty="0" err="1">
                <a:solidFill>
                  <a:srgbClr val="A31515"/>
                </a:solidFill>
                <a:latin typeface="Consolas" pitchFamily="49" charset="0"/>
                <a:cs typeface="Consolas" pitchFamily="49" charset="0"/>
              </a:rPr>
              <a:t>StaticResource</a:t>
            </a:r>
            <a:r>
              <a:rPr lang="en-US" sz="1200" b="1" dirty="0">
                <a:solidFill>
                  <a:srgbClr val="FF0000"/>
                </a:solidFill>
                <a:latin typeface="Consolas" pitchFamily="49" charset="0"/>
                <a:cs typeface="Consolas" pitchFamily="49" charset="0"/>
              </a:rPr>
              <a:t> </a:t>
            </a:r>
            <a:r>
              <a:rPr lang="en-US" sz="1200" b="1" dirty="0" err="1">
                <a:solidFill>
                  <a:srgbClr val="FF0000"/>
                </a:solidFill>
                <a:latin typeface="Consolas" pitchFamily="49" charset="0"/>
                <a:cs typeface="Consolas" pitchFamily="49" charset="0"/>
              </a:rPr>
              <a:t>tmpselect</a:t>
            </a:r>
            <a:r>
              <a:rPr lang="en-US" sz="1200" b="1" dirty="0">
                <a:solidFill>
                  <a:srgbClr val="0000FF"/>
                </a:solidFill>
                <a:latin typeface="Consolas" pitchFamily="49" charset="0"/>
                <a:cs typeface="Consolas" pitchFamily="49" charset="0"/>
              </a:rPr>
              <a:t>}"</a:t>
            </a:r>
          </a:p>
          <a:p>
            <a:r>
              <a:rPr lang="en-US" sz="1200" dirty="0">
                <a:solidFill>
                  <a:srgbClr val="FF0000"/>
                </a:solidFill>
                <a:latin typeface="Consolas" pitchFamily="49" charset="0"/>
                <a:cs typeface="Consolas" pitchFamily="49" charset="0"/>
              </a:rPr>
              <a:t>         </a:t>
            </a:r>
            <a:r>
              <a:rPr lang="en-US" sz="1200" dirty="0" err="1">
                <a:solidFill>
                  <a:srgbClr val="FF0000"/>
                </a:solidFill>
                <a:latin typeface="Consolas" pitchFamily="49" charset="0"/>
                <a:cs typeface="Consolas" pitchFamily="49" charset="0"/>
              </a:rPr>
              <a:t>HorizontalContentAlignment</a:t>
            </a:r>
            <a:r>
              <a:rPr lang="en-US" sz="1200" dirty="0">
                <a:solidFill>
                  <a:srgbClr val="0000FF"/>
                </a:solidFill>
                <a:latin typeface="Consolas" pitchFamily="49" charset="0"/>
                <a:cs typeface="Consolas" pitchFamily="49" charset="0"/>
              </a:rPr>
              <a:t>="Stretch"/&gt;</a:t>
            </a:r>
          </a:p>
        </p:txBody>
      </p:sp>
      <p:sp>
        <p:nvSpPr>
          <p:cNvPr id="5" name="Rounded Rectangle 4"/>
          <p:cNvSpPr/>
          <p:nvPr/>
        </p:nvSpPr>
        <p:spPr bwMode="auto">
          <a:xfrm>
            <a:off x="973932" y="3462177"/>
            <a:ext cx="8686800" cy="1788259"/>
          </a:xfrm>
          <a:prstGeom prst="roundRect">
            <a:avLst>
              <a:gd name="adj" fmla="val 3738"/>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GB" sz="1200" dirty="0">
                <a:solidFill>
                  <a:srgbClr val="0000FF"/>
                </a:solidFill>
                <a:latin typeface="Consolas"/>
              </a:rPr>
              <a:t>public</a:t>
            </a:r>
            <a:r>
              <a:rPr lang="en-GB" sz="1200" dirty="0">
                <a:solidFill>
                  <a:srgbClr val="000000"/>
                </a:solidFill>
                <a:latin typeface="Consolas"/>
              </a:rPr>
              <a:t> </a:t>
            </a:r>
            <a:r>
              <a:rPr lang="en-GB" sz="1200" dirty="0">
                <a:solidFill>
                  <a:srgbClr val="0000FF"/>
                </a:solidFill>
                <a:latin typeface="Consolas"/>
              </a:rPr>
              <a:t>class</a:t>
            </a:r>
            <a:r>
              <a:rPr lang="en-GB" sz="1200" dirty="0">
                <a:solidFill>
                  <a:srgbClr val="000000"/>
                </a:solidFill>
                <a:latin typeface="Consolas"/>
              </a:rPr>
              <a:t> </a:t>
            </a:r>
            <a:r>
              <a:rPr lang="en-GB" sz="1200" b="1" dirty="0" err="1">
                <a:solidFill>
                  <a:srgbClr val="0000FF"/>
                </a:solidFill>
                <a:latin typeface="Consolas"/>
              </a:rPr>
              <a:t>AlternateTemplateSelector</a:t>
            </a:r>
            <a:r>
              <a:rPr lang="en-GB" sz="1200" dirty="0">
                <a:solidFill>
                  <a:srgbClr val="000000"/>
                </a:solidFill>
                <a:latin typeface="Consolas"/>
              </a:rPr>
              <a:t> : </a:t>
            </a:r>
            <a:r>
              <a:rPr lang="en-GB" sz="1200" b="1" dirty="0" err="1">
                <a:solidFill>
                  <a:srgbClr val="0000FF"/>
                </a:solidFill>
                <a:latin typeface="Consolas"/>
              </a:rPr>
              <a:t>DataTemplateSelector</a:t>
            </a:r>
            <a:r>
              <a:rPr lang="en-GB" sz="1200" dirty="0">
                <a:solidFill>
                  <a:srgbClr val="000000"/>
                </a:solidFill>
                <a:latin typeface="Consolas"/>
              </a:rPr>
              <a:t> {</a:t>
            </a:r>
          </a:p>
          <a:p>
            <a:r>
              <a:rPr lang="en-GB" sz="1200" dirty="0">
                <a:solidFill>
                  <a:srgbClr val="000000"/>
                </a:solidFill>
                <a:latin typeface="Consolas"/>
              </a:rPr>
              <a:t>   </a:t>
            </a:r>
            <a:r>
              <a:rPr lang="en-GB" sz="1200" dirty="0">
                <a:solidFill>
                  <a:srgbClr val="0000FF"/>
                </a:solidFill>
                <a:latin typeface="Consolas"/>
              </a:rPr>
              <a:t>public</a:t>
            </a:r>
            <a:r>
              <a:rPr lang="en-GB" sz="1200" dirty="0">
                <a:solidFill>
                  <a:srgbClr val="000000"/>
                </a:solidFill>
                <a:latin typeface="Consolas"/>
              </a:rPr>
              <a:t> </a:t>
            </a:r>
            <a:r>
              <a:rPr lang="en-GB" sz="1200" dirty="0">
                <a:solidFill>
                  <a:srgbClr val="0000FF"/>
                </a:solidFill>
                <a:latin typeface="Consolas"/>
              </a:rPr>
              <a:t>string</a:t>
            </a:r>
            <a:r>
              <a:rPr lang="en-GB" sz="1200" dirty="0">
                <a:solidFill>
                  <a:srgbClr val="000000"/>
                </a:solidFill>
                <a:latin typeface="Consolas"/>
              </a:rPr>
              <a:t> </a:t>
            </a:r>
            <a:r>
              <a:rPr lang="en-GB" sz="1200" dirty="0" err="1">
                <a:solidFill>
                  <a:srgbClr val="020002"/>
                </a:solidFill>
                <a:latin typeface="Consolas"/>
              </a:rPr>
              <a:t>OddTemplate</a:t>
            </a:r>
            <a:r>
              <a:rPr lang="en-GB" sz="1200" dirty="0">
                <a:solidFill>
                  <a:srgbClr val="000000"/>
                </a:solidFill>
                <a:latin typeface="Consolas"/>
              </a:rPr>
              <a:t> { </a:t>
            </a:r>
            <a:r>
              <a:rPr lang="en-GB" sz="1200" dirty="0">
                <a:solidFill>
                  <a:srgbClr val="0000FF"/>
                </a:solidFill>
                <a:latin typeface="Consolas"/>
              </a:rPr>
              <a:t>get</a:t>
            </a:r>
            <a:r>
              <a:rPr lang="en-GB" sz="1200" dirty="0">
                <a:solidFill>
                  <a:srgbClr val="000000"/>
                </a:solidFill>
                <a:latin typeface="Consolas"/>
              </a:rPr>
              <a:t>; </a:t>
            </a:r>
            <a:r>
              <a:rPr lang="en-GB" sz="1200" dirty="0">
                <a:solidFill>
                  <a:srgbClr val="0000FF"/>
                </a:solidFill>
                <a:latin typeface="Consolas"/>
              </a:rPr>
              <a:t>set</a:t>
            </a:r>
            <a:r>
              <a:rPr lang="en-GB" sz="1200" dirty="0">
                <a:solidFill>
                  <a:srgbClr val="000000"/>
                </a:solidFill>
                <a:latin typeface="Consolas"/>
              </a:rPr>
              <a:t>; }</a:t>
            </a:r>
          </a:p>
          <a:p>
            <a:r>
              <a:rPr lang="en-GB" sz="1200" dirty="0">
                <a:solidFill>
                  <a:srgbClr val="000000"/>
                </a:solidFill>
                <a:latin typeface="Consolas"/>
              </a:rPr>
              <a:t>   </a:t>
            </a:r>
            <a:r>
              <a:rPr lang="en-GB" sz="1200" dirty="0">
                <a:solidFill>
                  <a:srgbClr val="0000FF"/>
                </a:solidFill>
                <a:latin typeface="Consolas"/>
              </a:rPr>
              <a:t>public</a:t>
            </a:r>
            <a:r>
              <a:rPr lang="en-GB" sz="1200" dirty="0">
                <a:solidFill>
                  <a:srgbClr val="000000"/>
                </a:solidFill>
                <a:latin typeface="Consolas"/>
              </a:rPr>
              <a:t> </a:t>
            </a:r>
            <a:r>
              <a:rPr lang="en-GB" sz="1200" dirty="0">
                <a:solidFill>
                  <a:srgbClr val="0000FF"/>
                </a:solidFill>
                <a:latin typeface="Consolas"/>
              </a:rPr>
              <a:t>string</a:t>
            </a:r>
            <a:r>
              <a:rPr lang="en-GB" sz="1200" dirty="0">
                <a:solidFill>
                  <a:srgbClr val="000000"/>
                </a:solidFill>
                <a:latin typeface="Consolas"/>
              </a:rPr>
              <a:t> </a:t>
            </a:r>
            <a:r>
              <a:rPr lang="en-GB" sz="1200" dirty="0" err="1">
                <a:solidFill>
                  <a:srgbClr val="020002"/>
                </a:solidFill>
                <a:latin typeface="Consolas"/>
              </a:rPr>
              <a:t>EvenTemplate</a:t>
            </a:r>
            <a:r>
              <a:rPr lang="en-GB" sz="1200" dirty="0">
                <a:solidFill>
                  <a:srgbClr val="000000"/>
                </a:solidFill>
                <a:latin typeface="Consolas"/>
              </a:rPr>
              <a:t> { </a:t>
            </a:r>
            <a:r>
              <a:rPr lang="en-GB" sz="1200" dirty="0">
                <a:solidFill>
                  <a:srgbClr val="0000FF"/>
                </a:solidFill>
                <a:latin typeface="Consolas"/>
              </a:rPr>
              <a:t>get</a:t>
            </a:r>
            <a:r>
              <a:rPr lang="en-GB" sz="1200" dirty="0">
                <a:solidFill>
                  <a:srgbClr val="000000"/>
                </a:solidFill>
                <a:latin typeface="Consolas"/>
              </a:rPr>
              <a:t>; </a:t>
            </a:r>
            <a:r>
              <a:rPr lang="en-GB" sz="1200" dirty="0">
                <a:solidFill>
                  <a:srgbClr val="0000FF"/>
                </a:solidFill>
                <a:latin typeface="Consolas"/>
              </a:rPr>
              <a:t>set</a:t>
            </a:r>
            <a:r>
              <a:rPr lang="en-GB" sz="1200" dirty="0">
                <a:solidFill>
                  <a:srgbClr val="000000"/>
                </a:solidFill>
                <a:latin typeface="Consolas"/>
              </a:rPr>
              <a:t>; }</a:t>
            </a:r>
          </a:p>
          <a:p>
            <a:r>
              <a:rPr lang="en-GB" sz="1200" dirty="0">
                <a:solidFill>
                  <a:srgbClr val="000000"/>
                </a:solidFill>
                <a:latin typeface="Consolas"/>
              </a:rPr>
              <a:t> </a:t>
            </a:r>
          </a:p>
          <a:p>
            <a:r>
              <a:rPr lang="en-GB" sz="1200" dirty="0">
                <a:solidFill>
                  <a:srgbClr val="000000"/>
                </a:solidFill>
                <a:latin typeface="Consolas"/>
              </a:rPr>
              <a:t>   </a:t>
            </a:r>
            <a:r>
              <a:rPr lang="en-GB" sz="1200" dirty="0">
                <a:solidFill>
                  <a:srgbClr val="0000FF"/>
                </a:solidFill>
                <a:latin typeface="Consolas"/>
              </a:rPr>
              <a:t>public</a:t>
            </a:r>
            <a:r>
              <a:rPr lang="en-GB" sz="1200" dirty="0">
                <a:solidFill>
                  <a:srgbClr val="000000"/>
                </a:solidFill>
                <a:latin typeface="Consolas"/>
              </a:rPr>
              <a:t> </a:t>
            </a:r>
            <a:r>
              <a:rPr lang="en-GB" sz="1200" dirty="0">
                <a:solidFill>
                  <a:srgbClr val="0000FF"/>
                </a:solidFill>
                <a:latin typeface="Consolas"/>
              </a:rPr>
              <a:t>override</a:t>
            </a:r>
            <a:r>
              <a:rPr lang="en-GB" sz="1200" dirty="0">
                <a:solidFill>
                  <a:srgbClr val="000000"/>
                </a:solidFill>
                <a:latin typeface="Consolas"/>
              </a:rPr>
              <a:t> </a:t>
            </a:r>
            <a:r>
              <a:rPr lang="en-GB" sz="1200" b="1" dirty="0" err="1">
                <a:solidFill>
                  <a:srgbClr val="0000FF"/>
                </a:solidFill>
                <a:latin typeface="Consolas"/>
              </a:rPr>
              <a:t>DataTemplate</a:t>
            </a:r>
            <a:r>
              <a:rPr lang="en-GB" sz="1200" dirty="0">
                <a:solidFill>
                  <a:srgbClr val="000000"/>
                </a:solidFill>
                <a:latin typeface="Consolas"/>
              </a:rPr>
              <a:t> </a:t>
            </a:r>
            <a:r>
              <a:rPr lang="en-GB" sz="1200" dirty="0" err="1">
                <a:solidFill>
                  <a:srgbClr val="020002"/>
                </a:solidFill>
                <a:latin typeface="Consolas"/>
              </a:rPr>
              <a:t>SelectTemplate</a:t>
            </a:r>
            <a:r>
              <a:rPr lang="en-GB" sz="1200" dirty="0">
                <a:solidFill>
                  <a:srgbClr val="000000"/>
                </a:solidFill>
                <a:latin typeface="Consolas"/>
              </a:rPr>
              <a:t>(</a:t>
            </a:r>
            <a:r>
              <a:rPr lang="en-GB" sz="1200" dirty="0">
                <a:solidFill>
                  <a:srgbClr val="0000FF"/>
                </a:solidFill>
                <a:latin typeface="Consolas"/>
              </a:rPr>
              <a:t>object</a:t>
            </a:r>
            <a:r>
              <a:rPr lang="en-GB" sz="1200" dirty="0">
                <a:solidFill>
                  <a:srgbClr val="000000"/>
                </a:solidFill>
                <a:latin typeface="Consolas"/>
              </a:rPr>
              <a:t> </a:t>
            </a:r>
            <a:r>
              <a:rPr lang="en-GB" sz="1200" dirty="0">
                <a:solidFill>
                  <a:srgbClr val="020002"/>
                </a:solidFill>
                <a:latin typeface="Consolas"/>
              </a:rPr>
              <a:t>item</a:t>
            </a:r>
            <a:r>
              <a:rPr lang="en-GB" sz="1200" dirty="0">
                <a:solidFill>
                  <a:srgbClr val="000000"/>
                </a:solidFill>
                <a:latin typeface="Consolas"/>
              </a:rPr>
              <a:t>, </a:t>
            </a:r>
            <a:r>
              <a:rPr lang="en-GB" sz="1200" b="1" dirty="0" err="1">
                <a:solidFill>
                  <a:srgbClr val="0000FF"/>
                </a:solidFill>
                <a:latin typeface="Consolas"/>
              </a:rPr>
              <a:t>DependencyObject</a:t>
            </a:r>
            <a:r>
              <a:rPr lang="en-GB" sz="1200" dirty="0">
                <a:solidFill>
                  <a:srgbClr val="000000"/>
                </a:solidFill>
                <a:latin typeface="Consolas"/>
              </a:rPr>
              <a:t> </a:t>
            </a:r>
            <a:r>
              <a:rPr lang="en-GB" sz="1200" dirty="0">
                <a:solidFill>
                  <a:srgbClr val="020002"/>
                </a:solidFill>
                <a:latin typeface="Consolas"/>
              </a:rPr>
              <a:t>container</a:t>
            </a:r>
            <a:r>
              <a:rPr lang="en-GB" sz="1200" dirty="0">
                <a:solidFill>
                  <a:srgbClr val="000000"/>
                </a:solidFill>
                <a:latin typeface="Consolas"/>
              </a:rPr>
              <a:t>) {</a:t>
            </a:r>
          </a:p>
          <a:p>
            <a:r>
              <a:rPr lang="en-GB" sz="1200" dirty="0">
                <a:solidFill>
                  <a:srgbClr val="000000"/>
                </a:solidFill>
                <a:latin typeface="Consolas"/>
              </a:rPr>
              <a:t>      </a:t>
            </a:r>
            <a:r>
              <a:rPr lang="en-GB" sz="1200" dirty="0">
                <a:solidFill>
                  <a:srgbClr val="0000FF"/>
                </a:solidFill>
                <a:latin typeface="Consolas"/>
              </a:rPr>
              <a:t>return</a:t>
            </a:r>
            <a:r>
              <a:rPr lang="en-GB" sz="1200" dirty="0">
                <a:solidFill>
                  <a:srgbClr val="000000"/>
                </a:solidFill>
                <a:latin typeface="Consolas"/>
              </a:rPr>
              <a:t> (</a:t>
            </a:r>
            <a:r>
              <a:rPr lang="en-GB" sz="1200" b="1" dirty="0" err="1">
                <a:solidFill>
                  <a:srgbClr val="0000FF"/>
                </a:solidFill>
                <a:latin typeface="Consolas"/>
              </a:rPr>
              <a:t>DataTemplate</a:t>
            </a:r>
            <a:r>
              <a:rPr lang="en-GB" sz="1200" dirty="0">
                <a:solidFill>
                  <a:srgbClr val="000000"/>
                </a:solidFill>
                <a:latin typeface="Consolas"/>
              </a:rPr>
              <a:t>)((</a:t>
            </a:r>
            <a:r>
              <a:rPr lang="en-GB" sz="1200" b="1" dirty="0" err="1">
                <a:solidFill>
                  <a:srgbClr val="0000FF"/>
                </a:solidFill>
                <a:latin typeface="Consolas"/>
              </a:rPr>
              <a:t>FrameworkElement</a:t>
            </a:r>
            <a:r>
              <a:rPr lang="en-GB" sz="1200" dirty="0">
                <a:solidFill>
                  <a:srgbClr val="000000"/>
                </a:solidFill>
                <a:latin typeface="Consolas"/>
              </a:rPr>
              <a:t>)</a:t>
            </a:r>
            <a:r>
              <a:rPr lang="en-GB" sz="1200" dirty="0">
                <a:solidFill>
                  <a:srgbClr val="020002"/>
                </a:solidFill>
                <a:latin typeface="Consolas"/>
              </a:rPr>
              <a:t>container</a:t>
            </a:r>
            <a:r>
              <a:rPr lang="en-GB" sz="1200" dirty="0">
                <a:solidFill>
                  <a:srgbClr val="000000"/>
                </a:solidFill>
                <a:latin typeface="Consolas"/>
              </a:rPr>
              <a:t>).</a:t>
            </a:r>
            <a:r>
              <a:rPr lang="en-GB" sz="1200" dirty="0" err="1">
                <a:solidFill>
                  <a:srgbClr val="020002"/>
                </a:solidFill>
                <a:latin typeface="Consolas"/>
              </a:rPr>
              <a:t>FindResource</a:t>
            </a:r>
            <a:r>
              <a:rPr lang="en-GB" sz="1200" dirty="0">
                <a:solidFill>
                  <a:srgbClr val="000000"/>
                </a:solidFill>
                <a:latin typeface="Consolas"/>
              </a:rPr>
              <a:t>(</a:t>
            </a:r>
          </a:p>
          <a:p>
            <a:r>
              <a:rPr lang="en-GB" sz="1200" dirty="0">
                <a:solidFill>
                  <a:srgbClr val="000000"/>
                </a:solidFill>
                <a:latin typeface="Consolas"/>
              </a:rPr>
              <a:t>	  (</a:t>
            </a:r>
            <a:r>
              <a:rPr lang="en-GB" sz="1200" dirty="0" err="1">
                <a:solidFill>
                  <a:srgbClr val="0000FF"/>
                </a:solidFill>
                <a:latin typeface="Consolas"/>
              </a:rPr>
              <a:t>int</a:t>
            </a:r>
            <a:r>
              <a:rPr lang="en-GB" sz="1200" dirty="0">
                <a:solidFill>
                  <a:srgbClr val="000000"/>
                </a:solidFill>
                <a:latin typeface="Consolas"/>
              </a:rPr>
              <a:t>)</a:t>
            </a:r>
            <a:r>
              <a:rPr lang="en-GB" sz="1200" dirty="0">
                <a:solidFill>
                  <a:srgbClr val="020002"/>
                </a:solidFill>
                <a:latin typeface="Consolas"/>
              </a:rPr>
              <a:t>item</a:t>
            </a:r>
            <a:r>
              <a:rPr lang="en-GB" sz="1200" dirty="0">
                <a:solidFill>
                  <a:srgbClr val="000000"/>
                </a:solidFill>
                <a:latin typeface="Consolas"/>
              </a:rPr>
              <a:t> % 2 == 0 ? </a:t>
            </a:r>
            <a:r>
              <a:rPr lang="en-GB" sz="1200" dirty="0" err="1">
                <a:solidFill>
                  <a:srgbClr val="020002"/>
                </a:solidFill>
                <a:latin typeface="Consolas"/>
              </a:rPr>
              <a:t>EvenTemplate</a:t>
            </a:r>
            <a:r>
              <a:rPr lang="en-GB" sz="1200" dirty="0">
                <a:solidFill>
                  <a:srgbClr val="000000"/>
                </a:solidFill>
                <a:latin typeface="Consolas"/>
              </a:rPr>
              <a:t> : </a:t>
            </a:r>
            <a:r>
              <a:rPr lang="en-GB" sz="1200" dirty="0" err="1">
                <a:solidFill>
                  <a:srgbClr val="020002"/>
                </a:solidFill>
                <a:latin typeface="Consolas"/>
              </a:rPr>
              <a:t>OddTemplate</a:t>
            </a:r>
            <a:r>
              <a:rPr lang="en-GB" sz="1200" dirty="0">
                <a:solidFill>
                  <a:srgbClr val="000000"/>
                </a:solidFill>
                <a:latin typeface="Consolas"/>
              </a:rPr>
              <a:t>);</a:t>
            </a:r>
          </a:p>
          <a:p>
            <a:r>
              <a:rPr lang="en-GB" sz="1200" dirty="0">
                <a:solidFill>
                  <a:srgbClr val="000000"/>
                </a:solidFill>
                <a:latin typeface="Consolas"/>
              </a:rPr>
              <a:t>   }</a:t>
            </a:r>
          </a:p>
          <a:p>
            <a:r>
              <a:rPr lang="en-GB" sz="1200" dirty="0">
                <a:solidFill>
                  <a:srgbClr val="000000"/>
                </a:solidFill>
                <a:latin typeface="Consolas"/>
              </a:rPr>
              <a:t>}</a:t>
            </a:r>
          </a:p>
        </p:txBody>
      </p:sp>
      <p:sp>
        <p:nvSpPr>
          <p:cNvPr id="6" name="Rounded Rectangle 5"/>
          <p:cNvSpPr/>
          <p:nvPr/>
        </p:nvSpPr>
        <p:spPr bwMode="auto">
          <a:xfrm>
            <a:off x="973932" y="5397547"/>
            <a:ext cx="6184106" cy="1035308"/>
          </a:xfrm>
          <a:prstGeom prst="roundRect">
            <a:avLst>
              <a:gd name="adj" fmla="val 3738"/>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GB" sz="1200" dirty="0" err="1">
                <a:solidFill>
                  <a:srgbClr val="0000FF"/>
                </a:solidFill>
                <a:latin typeface="Consolas"/>
              </a:rPr>
              <a:t>var</a:t>
            </a:r>
            <a:r>
              <a:rPr lang="en-GB" sz="1200" dirty="0">
                <a:solidFill>
                  <a:srgbClr val="000000"/>
                </a:solidFill>
                <a:latin typeface="Consolas"/>
              </a:rPr>
              <a:t> </a:t>
            </a:r>
            <a:r>
              <a:rPr lang="en-GB" sz="1200" dirty="0">
                <a:solidFill>
                  <a:srgbClr val="020002"/>
                </a:solidFill>
                <a:latin typeface="Consolas"/>
              </a:rPr>
              <a:t>data</a:t>
            </a:r>
            <a:r>
              <a:rPr lang="en-GB" sz="1200" dirty="0">
                <a:solidFill>
                  <a:srgbClr val="000000"/>
                </a:solidFill>
                <a:latin typeface="Consolas"/>
              </a:rPr>
              <a:t> = </a:t>
            </a:r>
            <a:r>
              <a:rPr lang="en-GB" sz="1200" dirty="0">
                <a:solidFill>
                  <a:srgbClr val="0000FF"/>
                </a:solidFill>
                <a:latin typeface="Consolas"/>
              </a:rPr>
              <a:t>new</a:t>
            </a:r>
            <a:r>
              <a:rPr lang="en-GB" sz="1200" dirty="0">
                <a:solidFill>
                  <a:srgbClr val="000000"/>
                </a:solidFill>
                <a:latin typeface="Consolas"/>
              </a:rPr>
              <a:t> </a:t>
            </a:r>
            <a:r>
              <a:rPr lang="en-GB" sz="1200" b="1" dirty="0">
                <a:solidFill>
                  <a:srgbClr val="0000FF"/>
                </a:solidFill>
                <a:latin typeface="Consolas"/>
              </a:rPr>
              <a:t>List</a:t>
            </a:r>
            <a:r>
              <a:rPr lang="en-GB" sz="1200" dirty="0">
                <a:solidFill>
                  <a:srgbClr val="000000"/>
                </a:solidFill>
                <a:latin typeface="Consolas"/>
              </a:rPr>
              <a:t>&lt;</a:t>
            </a:r>
            <a:r>
              <a:rPr lang="en-GB" sz="1200" dirty="0" err="1">
                <a:solidFill>
                  <a:srgbClr val="0000FF"/>
                </a:solidFill>
                <a:latin typeface="Consolas"/>
              </a:rPr>
              <a:t>int</a:t>
            </a:r>
            <a:r>
              <a:rPr lang="en-GB" sz="1200" dirty="0">
                <a:solidFill>
                  <a:srgbClr val="000000"/>
                </a:solidFill>
                <a:latin typeface="Consolas"/>
              </a:rPr>
              <a:t>&gt;();</a:t>
            </a:r>
          </a:p>
          <a:p>
            <a:r>
              <a:rPr lang="en-GB" sz="1200" b="1" dirty="0">
                <a:solidFill>
                  <a:srgbClr val="0000FF"/>
                </a:solidFill>
                <a:latin typeface="Consolas"/>
              </a:rPr>
              <a:t>Random</a:t>
            </a:r>
            <a:r>
              <a:rPr lang="en-GB" sz="1200" dirty="0">
                <a:solidFill>
                  <a:srgbClr val="000000"/>
                </a:solidFill>
                <a:latin typeface="Consolas"/>
              </a:rPr>
              <a:t> </a:t>
            </a:r>
            <a:r>
              <a:rPr lang="en-GB" sz="1200" dirty="0">
                <a:solidFill>
                  <a:srgbClr val="020002"/>
                </a:solidFill>
                <a:latin typeface="Consolas"/>
              </a:rPr>
              <a:t>r</a:t>
            </a:r>
            <a:r>
              <a:rPr lang="en-GB" sz="1200" dirty="0">
                <a:solidFill>
                  <a:srgbClr val="000000"/>
                </a:solidFill>
                <a:latin typeface="Consolas"/>
              </a:rPr>
              <a:t> = </a:t>
            </a:r>
            <a:r>
              <a:rPr lang="en-GB" sz="1200" dirty="0">
                <a:solidFill>
                  <a:srgbClr val="0000FF"/>
                </a:solidFill>
                <a:latin typeface="Consolas"/>
              </a:rPr>
              <a:t>new</a:t>
            </a:r>
            <a:r>
              <a:rPr lang="en-GB" sz="1200" dirty="0">
                <a:solidFill>
                  <a:srgbClr val="000000"/>
                </a:solidFill>
                <a:latin typeface="Consolas"/>
              </a:rPr>
              <a:t> </a:t>
            </a:r>
            <a:r>
              <a:rPr lang="en-GB" sz="1200" b="1" dirty="0">
                <a:solidFill>
                  <a:srgbClr val="0000FF"/>
                </a:solidFill>
                <a:latin typeface="Consolas"/>
              </a:rPr>
              <a:t>Random</a:t>
            </a:r>
            <a:r>
              <a:rPr lang="en-GB" sz="1200" dirty="0">
                <a:solidFill>
                  <a:srgbClr val="000000"/>
                </a:solidFill>
                <a:latin typeface="Consolas"/>
              </a:rPr>
              <a:t>();</a:t>
            </a:r>
          </a:p>
          <a:p>
            <a:r>
              <a:rPr lang="en-GB" sz="1200" dirty="0">
                <a:solidFill>
                  <a:srgbClr val="0000FF"/>
                </a:solidFill>
                <a:latin typeface="Consolas"/>
              </a:rPr>
              <a:t>for</a:t>
            </a:r>
            <a:r>
              <a:rPr lang="en-GB" sz="1200" dirty="0">
                <a:solidFill>
                  <a:srgbClr val="000000"/>
                </a:solidFill>
                <a:latin typeface="Consolas"/>
              </a:rPr>
              <a:t>(</a:t>
            </a:r>
            <a:r>
              <a:rPr lang="en-GB" sz="1200" dirty="0" err="1">
                <a:solidFill>
                  <a:srgbClr val="0000FF"/>
                </a:solidFill>
                <a:latin typeface="Consolas"/>
              </a:rPr>
              <a:t>int</a:t>
            </a:r>
            <a:r>
              <a:rPr lang="en-GB" sz="1200" dirty="0">
                <a:solidFill>
                  <a:srgbClr val="000000"/>
                </a:solidFill>
                <a:latin typeface="Consolas"/>
              </a:rPr>
              <a:t> </a:t>
            </a:r>
            <a:r>
              <a:rPr lang="en-GB" sz="1200" dirty="0">
                <a:solidFill>
                  <a:srgbClr val="020002"/>
                </a:solidFill>
                <a:latin typeface="Consolas"/>
              </a:rPr>
              <a:t>i</a:t>
            </a:r>
            <a:r>
              <a:rPr lang="en-GB" sz="1200" dirty="0">
                <a:solidFill>
                  <a:srgbClr val="000000"/>
                </a:solidFill>
                <a:latin typeface="Consolas"/>
              </a:rPr>
              <a:t> = 1; </a:t>
            </a:r>
            <a:r>
              <a:rPr lang="en-GB" sz="1200" dirty="0">
                <a:solidFill>
                  <a:srgbClr val="020002"/>
                </a:solidFill>
                <a:latin typeface="Consolas"/>
              </a:rPr>
              <a:t>i</a:t>
            </a:r>
            <a:r>
              <a:rPr lang="en-GB" sz="1200" dirty="0">
                <a:solidFill>
                  <a:srgbClr val="000000"/>
                </a:solidFill>
                <a:latin typeface="Consolas"/>
              </a:rPr>
              <a:t> &lt; 100; </a:t>
            </a:r>
            <a:r>
              <a:rPr lang="en-GB" sz="1200" dirty="0">
                <a:solidFill>
                  <a:srgbClr val="020002"/>
                </a:solidFill>
                <a:latin typeface="Consolas"/>
              </a:rPr>
              <a:t>i</a:t>
            </a:r>
            <a:r>
              <a:rPr lang="en-GB" sz="1200" dirty="0">
                <a:solidFill>
                  <a:srgbClr val="000000"/>
                </a:solidFill>
                <a:latin typeface="Consolas"/>
              </a:rPr>
              <a:t>++)</a:t>
            </a:r>
          </a:p>
          <a:p>
            <a:r>
              <a:rPr lang="en-GB" sz="1200" dirty="0">
                <a:solidFill>
                  <a:srgbClr val="000000"/>
                </a:solidFill>
                <a:latin typeface="Consolas"/>
              </a:rPr>
              <a:t>   </a:t>
            </a:r>
            <a:r>
              <a:rPr lang="en-GB" sz="1200" dirty="0" err="1">
                <a:solidFill>
                  <a:srgbClr val="020002"/>
                </a:solidFill>
                <a:latin typeface="Consolas"/>
              </a:rPr>
              <a:t>data</a:t>
            </a:r>
            <a:r>
              <a:rPr lang="en-GB" sz="1200" dirty="0" err="1">
                <a:solidFill>
                  <a:srgbClr val="000000"/>
                </a:solidFill>
                <a:latin typeface="Consolas"/>
              </a:rPr>
              <a:t>.</a:t>
            </a:r>
            <a:r>
              <a:rPr lang="en-GB" sz="1200" dirty="0" err="1">
                <a:solidFill>
                  <a:srgbClr val="020002"/>
                </a:solidFill>
                <a:latin typeface="Consolas"/>
              </a:rPr>
              <a:t>Add</a:t>
            </a:r>
            <a:r>
              <a:rPr lang="en-GB" sz="1200" dirty="0">
                <a:solidFill>
                  <a:srgbClr val="000000"/>
                </a:solidFill>
                <a:latin typeface="Consolas"/>
              </a:rPr>
              <a:t>(</a:t>
            </a:r>
            <a:r>
              <a:rPr lang="en-GB" sz="1200" dirty="0" err="1">
                <a:solidFill>
                  <a:srgbClr val="020002"/>
                </a:solidFill>
                <a:latin typeface="Consolas"/>
              </a:rPr>
              <a:t>r</a:t>
            </a:r>
            <a:r>
              <a:rPr lang="en-GB" sz="1200" dirty="0" err="1">
                <a:solidFill>
                  <a:srgbClr val="000000"/>
                </a:solidFill>
                <a:latin typeface="Consolas"/>
              </a:rPr>
              <a:t>.</a:t>
            </a:r>
            <a:r>
              <a:rPr lang="en-GB" sz="1200" dirty="0" err="1">
                <a:solidFill>
                  <a:srgbClr val="020002"/>
                </a:solidFill>
                <a:latin typeface="Consolas"/>
              </a:rPr>
              <a:t>Next</a:t>
            </a:r>
            <a:r>
              <a:rPr lang="en-GB" sz="1200" dirty="0">
                <a:solidFill>
                  <a:srgbClr val="000000"/>
                </a:solidFill>
                <a:latin typeface="Consolas"/>
              </a:rPr>
              <a:t>(1, 100));</a:t>
            </a:r>
          </a:p>
          <a:p>
            <a:r>
              <a:rPr lang="en-GB" sz="1200" dirty="0" err="1">
                <a:solidFill>
                  <a:srgbClr val="020002"/>
                </a:solidFill>
                <a:latin typeface="Consolas"/>
              </a:rPr>
              <a:t>list</a:t>
            </a:r>
            <a:r>
              <a:rPr lang="en-GB" sz="1200" dirty="0" err="1">
                <a:solidFill>
                  <a:srgbClr val="000000"/>
                </a:solidFill>
                <a:latin typeface="Consolas"/>
              </a:rPr>
              <a:t>.</a:t>
            </a:r>
            <a:r>
              <a:rPr lang="en-GB" sz="1200" dirty="0" err="1">
                <a:solidFill>
                  <a:srgbClr val="020002"/>
                </a:solidFill>
                <a:latin typeface="Consolas"/>
              </a:rPr>
              <a:t>ItemsSource</a:t>
            </a:r>
            <a:r>
              <a:rPr lang="en-GB" sz="1200" dirty="0">
                <a:solidFill>
                  <a:srgbClr val="000000"/>
                </a:solidFill>
                <a:latin typeface="Consolas"/>
              </a:rPr>
              <a:t> = </a:t>
            </a:r>
            <a:r>
              <a:rPr lang="en-GB" sz="1200" dirty="0">
                <a:solidFill>
                  <a:srgbClr val="020002"/>
                </a:solidFill>
                <a:latin typeface="Consolas"/>
              </a:rPr>
              <a:t>data</a:t>
            </a:r>
            <a:r>
              <a:rPr lang="en-GB" sz="1200" dirty="0">
                <a:solidFill>
                  <a:srgbClr val="000000"/>
                </a:solidFill>
                <a:latin typeface="Consolas"/>
              </a:rPr>
              <a:t>;</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131" y="4895849"/>
            <a:ext cx="24098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646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10972800" cy="792088"/>
          </a:xfrm>
        </p:spPr>
        <p:txBody>
          <a:bodyPr>
            <a:noAutofit/>
          </a:bodyPr>
          <a:lstStyle/>
          <a:p>
            <a:r>
              <a:rPr lang="en-US" sz="4267" dirty="0"/>
              <a:t>The cost of the software development process</a:t>
            </a:r>
          </a:p>
        </p:txBody>
      </p:sp>
      <p:sp>
        <p:nvSpPr>
          <p:cNvPr id="5" name="Slide Number Placeholder 4"/>
          <p:cNvSpPr>
            <a:spLocks noGrp="1"/>
          </p:cNvSpPr>
          <p:nvPr>
            <p:ph type="sldNum" sz="quarter" idx="12"/>
          </p:nvPr>
        </p:nvSpPr>
        <p:spPr>
          <a:xfrm>
            <a:off x="623392" y="6164330"/>
            <a:ext cx="718773" cy="365125"/>
          </a:xfrm>
        </p:spPr>
        <p:txBody>
          <a:bodyPr/>
          <a:lstStyle/>
          <a:p>
            <a:fld id="{AA986F54-24DE-4AB4-95BF-72E7F2EFFBC6}" type="slidenum">
              <a:rPr lang="en-US" smtClean="0"/>
              <a:t>21</a:t>
            </a:fld>
            <a:endParaRPr lang="en-US"/>
          </a:p>
        </p:txBody>
      </p:sp>
      <p:sp>
        <p:nvSpPr>
          <p:cNvPr id="259" name="Rectangle 6"/>
          <p:cNvSpPr>
            <a:spLocks noChangeArrowheads="1"/>
          </p:cNvSpPr>
          <p:nvPr/>
        </p:nvSpPr>
        <p:spPr bwMode="auto">
          <a:xfrm>
            <a:off x="3456376" y="2245207"/>
            <a:ext cx="372533" cy="3145367"/>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60" name="Rectangle 7"/>
          <p:cNvSpPr>
            <a:spLocks noChangeArrowheads="1"/>
          </p:cNvSpPr>
          <p:nvPr/>
        </p:nvSpPr>
        <p:spPr bwMode="auto">
          <a:xfrm>
            <a:off x="3439443" y="2228274"/>
            <a:ext cx="406400" cy="3179233"/>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61" name="Rectangle 8"/>
          <p:cNvSpPr>
            <a:spLocks noChangeArrowheads="1"/>
          </p:cNvSpPr>
          <p:nvPr/>
        </p:nvSpPr>
        <p:spPr bwMode="auto">
          <a:xfrm>
            <a:off x="3456376" y="5445607"/>
            <a:ext cx="372533" cy="165100"/>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62" name="Rectangle 9"/>
          <p:cNvSpPr>
            <a:spLocks noChangeArrowheads="1"/>
          </p:cNvSpPr>
          <p:nvPr/>
        </p:nvSpPr>
        <p:spPr bwMode="auto">
          <a:xfrm>
            <a:off x="3439443" y="5428674"/>
            <a:ext cx="406400" cy="198967"/>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63" name="Rectangle 10"/>
          <p:cNvSpPr>
            <a:spLocks noChangeArrowheads="1"/>
          </p:cNvSpPr>
          <p:nvPr/>
        </p:nvSpPr>
        <p:spPr bwMode="auto">
          <a:xfrm>
            <a:off x="3879710" y="5327074"/>
            <a:ext cx="372533" cy="2836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64" name="Rectangle 11"/>
          <p:cNvSpPr>
            <a:spLocks noChangeArrowheads="1"/>
          </p:cNvSpPr>
          <p:nvPr/>
        </p:nvSpPr>
        <p:spPr bwMode="auto">
          <a:xfrm>
            <a:off x="3862776" y="5310141"/>
            <a:ext cx="406400" cy="3175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65" name="Rectangle 12"/>
          <p:cNvSpPr>
            <a:spLocks noChangeArrowheads="1"/>
          </p:cNvSpPr>
          <p:nvPr/>
        </p:nvSpPr>
        <p:spPr bwMode="auto">
          <a:xfrm>
            <a:off x="3879710" y="2550008"/>
            <a:ext cx="372533" cy="2722033"/>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66" name="Rectangle 13"/>
          <p:cNvSpPr>
            <a:spLocks noChangeArrowheads="1"/>
          </p:cNvSpPr>
          <p:nvPr/>
        </p:nvSpPr>
        <p:spPr bwMode="auto">
          <a:xfrm>
            <a:off x="3862776" y="2533074"/>
            <a:ext cx="406400" cy="27559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67" name="Rectangle 14"/>
          <p:cNvSpPr>
            <a:spLocks noChangeArrowheads="1"/>
          </p:cNvSpPr>
          <p:nvPr/>
        </p:nvSpPr>
        <p:spPr bwMode="auto">
          <a:xfrm>
            <a:off x="4303043" y="5174674"/>
            <a:ext cx="372533" cy="4360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68" name="Rectangle 15"/>
          <p:cNvSpPr>
            <a:spLocks noChangeArrowheads="1"/>
          </p:cNvSpPr>
          <p:nvPr/>
        </p:nvSpPr>
        <p:spPr bwMode="auto">
          <a:xfrm>
            <a:off x="4286109" y="5157741"/>
            <a:ext cx="406400" cy="4699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69" name="Rectangle 16"/>
          <p:cNvSpPr>
            <a:spLocks noChangeArrowheads="1"/>
          </p:cNvSpPr>
          <p:nvPr/>
        </p:nvSpPr>
        <p:spPr bwMode="auto">
          <a:xfrm>
            <a:off x="4303043" y="2806123"/>
            <a:ext cx="372533" cy="2313517"/>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70" name="Rectangle 17"/>
          <p:cNvSpPr>
            <a:spLocks noChangeArrowheads="1"/>
          </p:cNvSpPr>
          <p:nvPr/>
        </p:nvSpPr>
        <p:spPr bwMode="auto">
          <a:xfrm>
            <a:off x="4286109" y="2787074"/>
            <a:ext cx="406400" cy="23495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71" name="Rectangle 18"/>
          <p:cNvSpPr>
            <a:spLocks noChangeArrowheads="1"/>
          </p:cNvSpPr>
          <p:nvPr/>
        </p:nvSpPr>
        <p:spPr bwMode="auto">
          <a:xfrm>
            <a:off x="4726376" y="5022274"/>
            <a:ext cx="355600" cy="5884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72" name="Rectangle 19"/>
          <p:cNvSpPr>
            <a:spLocks noChangeArrowheads="1"/>
          </p:cNvSpPr>
          <p:nvPr/>
        </p:nvSpPr>
        <p:spPr bwMode="auto">
          <a:xfrm>
            <a:off x="4709443" y="5005341"/>
            <a:ext cx="389467" cy="6223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73" name="Rectangle 20"/>
          <p:cNvSpPr>
            <a:spLocks noChangeArrowheads="1"/>
          </p:cNvSpPr>
          <p:nvPr/>
        </p:nvSpPr>
        <p:spPr bwMode="auto">
          <a:xfrm>
            <a:off x="4726376" y="3041074"/>
            <a:ext cx="355600" cy="1926167"/>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74" name="Rectangle 21"/>
          <p:cNvSpPr>
            <a:spLocks noChangeArrowheads="1"/>
          </p:cNvSpPr>
          <p:nvPr/>
        </p:nvSpPr>
        <p:spPr bwMode="auto">
          <a:xfrm>
            <a:off x="4709443" y="3024141"/>
            <a:ext cx="389467" cy="1960033"/>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75" name="Rectangle 22"/>
          <p:cNvSpPr>
            <a:spLocks noChangeArrowheads="1"/>
          </p:cNvSpPr>
          <p:nvPr/>
        </p:nvSpPr>
        <p:spPr bwMode="auto">
          <a:xfrm>
            <a:off x="5132776" y="4869874"/>
            <a:ext cx="372533" cy="7408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76" name="Rectangle 23"/>
          <p:cNvSpPr>
            <a:spLocks noChangeArrowheads="1"/>
          </p:cNvSpPr>
          <p:nvPr/>
        </p:nvSpPr>
        <p:spPr bwMode="auto">
          <a:xfrm>
            <a:off x="5115843" y="4852941"/>
            <a:ext cx="406400" cy="7747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77" name="Rectangle 24"/>
          <p:cNvSpPr>
            <a:spLocks noChangeArrowheads="1"/>
          </p:cNvSpPr>
          <p:nvPr/>
        </p:nvSpPr>
        <p:spPr bwMode="auto">
          <a:xfrm>
            <a:off x="5132776" y="3227341"/>
            <a:ext cx="372533" cy="1587500"/>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78" name="Rectangle 25"/>
          <p:cNvSpPr>
            <a:spLocks noChangeArrowheads="1"/>
          </p:cNvSpPr>
          <p:nvPr/>
        </p:nvSpPr>
        <p:spPr bwMode="auto">
          <a:xfrm>
            <a:off x="5115843" y="3210407"/>
            <a:ext cx="406400" cy="1621367"/>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79" name="Rectangle 26"/>
          <p:cNvSpPr>
            <a:spLocks noChangeArrowheads="1"/>
          </p:cNvSpPr>
          <p:nvPr/>
        </p:nvSpPr>
        <p:spPr bwMode="auto">
          <a:xfrm>
            <a:off x="5556110" y="4683607"/>
            <a:ext cx="372533" cy="927100"/>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80" name="Rectangle 27"/>
          <p:cNvSpPr>
            <a:spLocks noChangeArrowheads="1"/>
          </p:cNvSpPr>
          <p:nvPr/>
        </p:nvSpPr>
        <p:spPr bwMode="auto">
          <a:xfrm>
            <a:off x="5539176" y="4666674"/>
            <a:ext cx="406400" cy="960967"/>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81" name="Rectangle 28"/>
          <p:cNvSpPr>
            <a:spLocks noChangeArrowheads="1"/>
          </p:cNvSpPr>
          <p:nvPr/>
        </p:nvSpPr>
        <p:spPr bwMode="auto">
          <a:xfrm>
            <a:off x="5556110" y="3464408"/>
            <a:ext cx="372533" cy="1147233"/>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82" name="Rectangle 29"/>
          <p:cNvSpPr>
            <a:spLocks noChangeArrowheads="1"/>
          </p:cNvSpPr>
          <p:nvPr/>
        </p:nvSpPr>
        <p:spPr bwMode="auto">
          <a:xfrm>
            <a:off x="5539176" y="3447474"/>
            <a:ext cx="406400" cy="11811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83" name="Rectangle 30"/>
          <p:cNvSpPr>
            <a:spLocks noChangeArrowheads="1"/>
          </p:cNvSpPr>
          <p:nvPr/>
        </p:nvSpPr>
        <p:spPr bwMode="auto">
          <a:xfrm>
            <a:off x="5979443" y="4683607"/>
            <a:ext cx="372533" cy="927100"/>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84" name="Rectangle 31"/>
          <p:cNvSpPr>
            <a:spLocks noChangeArrowheads="1"/>
          </p:cNvSpPr>
          <p:nvPr/>
        </p:nvSpPr>
        <p:spPr bwMode="auto">
          <a:xfrm>
            <a:off x="5962509" y="4666674"/>
            <a:ext cx="406400" cy="960967"/>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85" name="Rectangle 32"/>
          <p:cNvSpPr>
            <a:spLocks noChangeArrowheads="1"/>
          </p:cNvSpPr>
          <p:nvPr/>
        </p:nvSpPr>
        <p:spPr bwMode="auto">
          <a:xfrm>
            <a:off x="5979443" y="3464408"/>
            <a:ext cx="372533" cy="1147233"/>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86" name="Rectangle 33"/>
          <p:cNvSpPr>
            <a:spLocks noChangeArrowheads="1"/>
          </p:cNvSpPr>
          <p:nvPr/>
        </p:nvSpPr>
        <p:spPr bwMode="auto">
          <a:xfrm>
            <a:off x="5962509" y="3447474"/>
            <a:ext cx="406400" cy="11811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87" name="Rectangle 34"/>
          <p:cNvSpPr>
            <a:spLocks noChangeArrowheads="1"/>
          </p:cNvSpPr>
          <p:nvPr/>
        </p:nvSpPr>
        <p:spPr bwMode="auto">
          <a:xfrm>
            <a:off x="6402776" y="4412674"/>
            <a:ext cx="355600" cy="11980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88" name="Rectangle 35"/>
          <p:cNvSpPr>
            <a:spLocks noChangeArrowheads="1"/>
          </p:cNvSpPr>
          <p:nvPr/>
        </p:nvSpPr>
        <p:spPr bwMode="auto">
          <a:xfrm>
            <a:off x="6385843" y="4395741"/>
            <a:ext cx="389467" cy="12319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89" name="Rectangle 36"/>
          <p:cNvSpPr>
            <a:spLocks noChangeArrowheads="1"/>
          </p:cNvSpPr>
          <p:nvPr/>
        </p:nvSpPr>
        <p:spPr bwMode="auto">
          <a:xfrm>
            <a:off x="6402776" y="3227341"/>
            <a:ext cx="355600" cy="1130300"/>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90" name="Rectangle 37"/>
          <p:cNvSpPr>
            <a:spLocks noChangeArrowheads="1"/>
          </p:cNvSpPr>
          <p:nvPr/>
        </p:nvSpPr>
        <p:spPr bwMode="auto">
          <a:xfrm>
            <a:off x="6385843" y="3210407"/>
            <a:ext cx="389467" cy="1164167"/>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91" name="Rectangle 38"/>
          <p:cNvSpPr>
            <a:spLocks noChangeArrowheads="1"/>
          </p:cNvSpPr>
          <p:nvPr/>
        </p:nvSpPr>
        <p:spPr bwMode="auto">
          <a:xfrm>
            <a:off x="6809176" y="4141741"/>
            <a:ext cx="372533" cy="1468967"/>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92" name="Rectangle 39"/>
          <p:cNvSpPr>
            <a:spLocks noChangeArrowheads="1"/>
          </p:cNvSpPr>
          <p:nvPr/>
        </p:nvSpPr>
        <p:spPr bwMode="auto">
          <a:xfrm>
            <a:off x="6792243" y="4124808"/>
            <a:ext cx="406400" cy="1502833"/>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93" name="Rectangle 40"/>
          <p:cNvSpPr>
            <a:spLocks noChangeArrowheads="1"/>
          </p:cNvSpPr>
          <p:nvPr/>
        </p:nvSpPr>
        <p:spPr bwMode="auto">
          <a:xfrm>
            <a:off x="6809176" y="3041074"/>
            <a:ext cx="372533" cy="1079500"/>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94" name="Rectangle 41"/>
          <p:cNvSpPr>
            <a:spLocks noChangeArrowheads="1"/>
          </p:cNvSpPr>
          <p:nvPr/>
        </p:nvSpPr>
        <p:spPr bwMode="auto">
          <a:xfrm>
            <a:off x="6792243" y="3024140"/>
            <a:ext cx="406400" cy="1115483"/>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95" name="Rectangle 42"/>
          <p:cNvSpPr>
            <a:spLocks noChangeArrowheads="1"/>
          </p:cNvSpPr>
          <p:nvPr/>
        </p:nvSpPr>
        <p:spPr bwMode="auto">
          <a:xfrm>
            <a:off x="7232510" y="3955474"/>
            <a:ext cx="372533" cy="16552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96" name="Rectangle 43"/>
          <p:cNvSpPr>
            <a:spLocks noChangeArrowheads="1"/>
          </p:cNvSpPr>
          <p:nvPr/>
        </p:nvSpPr>
        <p:spPr bwMode="auto">
          <a:xfrm>
            <a:off x="7215576" y="3938541"/>
            <a:ext cx="406400" cy="16891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97" name="Rectangle 44"/>
          <p:cNvSpPr>
            <a:spLocks noChangeArrowheads="1"/>
          </p:cNvSpPr>
          <p:nvPr/>
        </p:nvSpPr>
        <p:spPr bwMode="auto">
          <a:xfrm>
            <a:off x="7232510" y="2806123"/>
            <a:ext cx="372533" cy="1094317"/>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298" name="Rectangle 45"/>
          <p:cNvSpPr>
            <a:spLocks noChangeArrowheads="1"/>
          </p:cNvSpPr>
          <p:nvPr/>
        </p:nvSpPr>
        <p:spPr bwMode="auto">
          <a:xfrm>
            <a:off x="7215576" y="2787074"/>
            <a:ext cx="406400" cy="11303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299" name="Rectangle 46"/>
          <p:cNvSpPr>
            <a:spLocks noChangeArrowheads="1"/>
          </p:cNvSpPr>
          <p:nvPr/>
        </p:nvSpPr>
        <p:spPr bwMode="auto">
          <a:xfrm>
            <a:off x="7655843" y="3650674"/>
            <a:ext cx="372533" cy="1960033"/>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300" name="Rectangle 47"/>
          <p:cNvSpPr>
            <a:spLocks noChangeArrowheads="1"/>
          </p:cNvSpPr>
          <p:nvPr/>
        </p:nvSpPr>
        <p:spPr bwMode="auto">
          <a:xfrm>
            <a:off x="7638909" y="3633741"/>
            <a:ext cx="406400" cy="19939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01" name="Rectangle 48"/>
          <p:cNvSpPr>
            <a:spLocks noChangeArrowheads="1"/>
          </p:cNvSpPr>
          <p:nvPr/>
        </p:nvSpPr>
        <p:spPr bwMode="auto">
          <a:xfrm>
            <a:off x="7655843" y="2550008"/>
            <a:ext cx="372533" cy="1045633"/>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302" name="Rectangle 49"/>
          <p:cNvSpPr>
            <a:spLocks noChangeArrowheads="1"/>
          </p:cNvSpPr>
          <p:nvPr/>
        </p:nvSpPr>
        <p:spPr bwMode="auto">
          <a:xfrm>
            <a:off x="7638909" y="2533074"/>
            <a:ext cx="406400" cy="1079500"/>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03" name="Rectangle 50"/>
          <p:cNvSpPr>
            <a:spLocks noChangeArrowheads="1"/>
          </p:cNvSpPr>
          <p:nvPr/>
        </p:nvSpPr>
        <p:spPr bwMode="auto">
          <a:xfrm>
            <a:off x="8079176" y="2245207"/>
            <a:ext cx="355600" cy="808567"/>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304" name="Rectangle 51"/>
          <p:cNvSpPr>
            <a:spLocks noChangeArrowheads="1"/>
          </p:cNvSpPr>
          <p:nvPr/>
        </p:nvSpPr>
        <p:spPr bwMode="auto">
          <a:xfrm>
            <a:off x="8062243" y="2228274"/>
            <a:ext cx="389467" cy="844549"/>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05" name="Rectangle 52"/>
          <p:cNvSpPr>
            <a:spLocks noChangeArrowheads="1"/>
          </p:cNvSpPr>
          <p:nvPr/>
        </p:nvSpPr>
        <p:spPr bwMode="auto">
          <a:xfrm>
            <a:off x="8079176" y="3110923"/>
            <a:ext cx="355600" cy="2499784"/>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a:endParaRPr>
          </a:p>
        </p:txBody>
      </p:sp>
      <p:sp>
        <p:nvSpPr>
          <p:cNvPr id="306" name="Rectangle 53"/>
          <p:cNvSpPr>
            <a:spLocks noChangeArrowheads="1"/>
          </p:cNvSpPr>
          <p:nvPr/>
        </p:nvSpPr>
        <p:spPr bwMode="auto">
          <a:xfrm>
            <a:off x="8062243" y="3091874"/>
            <a:ext cx="389467" cy="2535767"/>
          </a:xfrm>
          <a:prstGeom prst="rect">
            <a:avLst/>
          </a:prstGeom>
          <a:ln w="25400">
            <a:solidFill>
              <a:srgbClr val="000000"/>
            </a:solidFill>
            <a:miter lim="800000"/>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07" name="Rectangle 56"/>
          <p:cNvSpPr>
            <a:spLocks noChangeArrowheads="1"/>
          </p:cNvSpPr>
          <p:nvPr/>
        </p:nvSpPr>
        <p:spPr bwMode="auto">
          <a:xfrm>
            <a:off x="4230473" y="5874406"/>
            <a:ext cx="3555709" cy="624067"/>
          </a:xfrm>
          <a:prstGeom prst="rect">
            <a:avLst/>
          </a:prstGeom>
          <a:extLst/>
        </p:spPr>
        <p:txBody>
          <a:bodyPr wrap="none" lIns="132679" tIns="65176" rIns="132679" bIns="65176">
            <a:spAutoFit/>
          </a:bodyPr>
          <a:lstStyle/>
          <a:p>
            <a:pPr algn="ctr" defTabSz="1339817" fontAlgn="base">
              <a:spcBef>
                <a:spcPct val="0"/>
              </a:spcBef>
              <a:spcAft>
                <a:spcPct val="0"/>
              </a:spcAft>
            </a:pPr>
            <a:r>
              <a:rPr lang="en-US" sz="3200" dirty="0">
                <a:solidFill>
                  <a:srgbClr val="080647">
                    <a:lumMod val="50000"/>
                    <a:lumOff val="50000"/>
                  </a:srgbClr>
                </a:solidFill>
                <a:effectLst>
                  <a:outerShdw blurRad="38100" dist="38100" dir="2700000" algn="tl">
                    <a:srgbClr val="000000">
                      <a:alpha val="43137"/>
                    </a:srgbClr>
                  </a:outerShdw>
                </a:effectLst>
                <a:cs typeface="Calibri" pitchFamily="34" charset="0"/>
              </a:rPr>
              <a:t>number of modules</a:t>
            </a:r>
          </a:p>
        </p:txBody>
      </p:sp>
      <p:grpSp>
        <p:nvGrpSpPr>
          <p:cNvPr id="308" name="Group 57"/>
          <p:cNvGrpSpPr>
            <a:grpSpLocks/>
          </p:cNvGrpSpPr>
          <p:nvPr/>
        </p:nvGrpSpPr>
        <p:grpSpPr bwMode="auto">
          <a:xfrm>
            <a:off x="3439443" y="5545089"/>
            <a:ext cx="6233584" cy="171451"/>
            <a:chOff x="1744" y="2971"/>
            <a:chExt cx="2945" cy="72"/>
          </a:xfrm>
          <a:solidFill>
            <a:srgbClr val="7030A0"/>
          </a:solidFill>
        </p:grpSpPr>
        <p:sp>
          <p:nvSpPr>
            <p:cNvPr id="309" name="Freeform 58"/>
            <p:cNvSpPr>
              <a:spLocks/>
            </p:cNvSpPr>
            <p:nvPr/>
          </p:nvSpPr>
          <p:spPr bwMode="auto">
            <a:xfrm>
              <a:off x="4512" y="2971"/>
              <a:ext cx="177" cy="72"/>
            </a:xfrm>
            <a:custGeom>
              <a:avLst/>
              <a:gdLst/>
              <a:ahLst/>
              <a:cxnLst>
                <a:cxn ang="0">
                  <a:pos x="176" y="39"/>
                </a:cxn>
                <a:cxn ang="0">
                  <a:pos x="0" y="71"/>
                </a:cxn>
                <a:cxn ang="0">
                  <a:pos x="0" y="39"/>
                </a:cxn>
                <a:cxn ang="0">
                  <a:pos x="0" y="0"/>
                </a:cxn>
                <a:cxn ang="0">
                  <a:pos x="176" y="39"/>
                </a:cxn>
              </a:cxnLst>
              <a:rect l="0" t="0" r="r" b="b"/>
              <a:pathLst>
                <a:path w="177" h="72">
                  <a:moveTo>
                    <a:pt x="176" y="39"/>
                  </a:moveTo>
                  <a:lnTo>
                    <a:pt x="0" y="71"/>
                  </a:lnTo>
                  <a:lnTo>
                    <a:pt x="0" y="39"/>
                  </a:lnTo>
                  <a:lnTo>
                    <a:pt x="0" y="0"/>
                  </a:lnTo>
                  <a:lnTo>
                    <a:pt x="176" y="39"/>
                  </a:lnTo>
                </a:path>
              </a:pathLst>
            </a:custGeom>
            <a:grpFill/>
            <a:ln w="25400" cap="rnd" cmpd="sng">
              <a:solidFill>
                <a:srgbClr val="7030A0"/>
              </a:solidFill>
              <a:prstDash val="solid"/>
              <a:round/>
              <a:headEnd type="none" w="med" len="med"/>
              <a:tailEnd type="none" w="med" len="med"/>
            </a:ln>
            <a:extLst/>
          </p:spPr>
          <p:txBody>
            <a:bodyP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10" name="Line 59"/>
            <p:cNvSpPr>
              <a:spLocks noChangeShapeType="1"/>
            </p:cNvSpPr>
            <p:nvPr/>
          </p:nvSpPr>
          <p:spPr bwMode="auto">
            <a:xfrm>
              <a:off x="1744" y="3013"/>
              <a:ext cx="2760" cy="0"/>
            </a:xfrm>
            <a:prstGeom prst="line">
              <a:avLst/>
            </a:prstGeom>
            <a:grpFill/>
            <a:ln w="50800">
              <a:solidFill>
                <a:srgbClr val="7030A0"/>
              </a:solidFill>
              <a:round/>
              <a:headEnd/>
              <a:tailEnd/>
            </a:ln>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grpSp>
      <p:grpSp>
        <p:nvGrpSpPr>
          <p:cNvPr id="311" name="Group 60"/>
          <p:cNvGrpSpPr>
            <a:grpSpLocks/>
          </p:cNvGrpSpPr>
          <p:nvPr/>
        </p:nvGrpSpPr>
        <p:grpSpPr bwMode="auto">
          <a:xfrm>
            <a:off x="3337843" y="1447223"/>
            <a:ext cx="171451" cy="4182533"/>
            <a:chOff x="1696" y="1250"/>
            <a:chExt cx="81" cy="1756"/>
          </a:xfrm>
          <a:solidFill>
            <a:srgbClr val="7030A0"/>
          </a:solidFill>
        </p:grpSpPr>
        <p:sp>
          <p:nvSpPr>
            <p:cNvPr id="312" name="Freeform 61"/>
            <p:cNvSpPr>
              <a:spLocks/>
            </p:cNvSpPr>
            <p:nvPr/>
          </p:nvSpPr>
          <p:spPr bwMode="auto">
            <a:xfrm>
              <a:off x="1696" y="1250"/>
              <a:ext cx="81" cy="157"/>
            </a:xfrm>
            <a:custGeom>
              <a:avLst/>
              <a:gdLst/>
              <a:ahLst/>
              <a:cxnLst>
                <a:cxn ang="0">
                  <a:pos x="44" y="0"/>
                </a:cxn>
                <a:cxn ang="0">
                  <a:pos x="80" y="156"/>
                </a:cxn>
                <a:cxn ang="0">
                  <a:pos x="44" y="156"/>
                </a:cxn>
                <a:cxn ang="0">
                  <a:pos x="0" y="156"/>
                </a:cxn>
                <a:cxn ang="0">
                  <a:pos x="44" y="0"/>
                </a:cxn>
              </a:cxnLst>
              <a:rect l="0" t="0" r="r" b="b"/>
              <a:pathLst>
                <a:path w="81" h="157">
                  <a:moveTo>
                    <a:pt x="44" y="0"/>
                  </a:moveTo>
                  <a:lnTo>
                    <a:pt x="80" y="156"/>
                  </a:lnTo>
                  <a:lnTo>
                    <a:pt x="44" y="156"/>
                  </a:lnTo>
                  <a:lnTo>
                    <a:pt x="0" y="156"/>
                  </a:lnTo>
                  <a:lnTo>
                    <a:pt x="44" y="0"/>
                  </a:lnTo>
                </a:path>
              </a:pathLst>
            </a:custGeom>
            <a:grpFill/>
            <a:ln w="25400" cap="rnd" cmpd="sng">
              <a:solidFill>
                <a:srgbClr val="7030A0"/>
              </a:solidFill>
              <a:prstDash val="solid"/>
              <a:round/>
              <a:headEnd type="none" w="med" len="med"/>
              <a:tailEnd type="none" w="med" len="med"/>
            </a:ln>
            <a:extLst/>
          </p:spPr>
          <p:txBody>
            <a:bodyP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13" name="Line 62"/>
            <p:cNvSpPr>
              <a:spLocks noChangeShapeType="1"/>
            </p:cNvSpPr>
            <p:nvPr/>
          </p:nvSpPr>
          <p:spPr bwMode="auto">
            <a:xfrm flipV="1">
              <a:off x="1744" y="1399"/>
              <a:ext cx="0" cy="1607"/>
            </a:xfrm>
            <a:prstGeom prst="line">
              <a:avLst/>
            </a:prstGeom>
            <a:grpFill/>
            <a:ln w="50800">
              <a:solidFill>
                <a:srgbClr val="7030A0"/>
              </a:solidFill>
              <a:round/>
              <a:headEnd/>
              <a:tailEnd/>
            </a:ln>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grpSp>
      <p:sp>
        <p:nvSpPr>
          <p:cNvPr id="314" name="Rectangle 63"/>
          <p:cNvSpPr>
            <a:spLocks noChangeArrowheads="1"/>
          </p:cNvSpPr>
          <p:nvPr/>
        </p:nvSpPr>
        <p:spPr bwMode="auto">
          <a:xfrm>
            <a:off x="8623447" y="3121449"/>
            <a:ext cx="2162656" cy="1274292"/>
          </a:xfrm>
          <a:prstGeom prst="rect">
            <a:avLst/>
          </a:prstGeom>
          <a:gradFill rotWithShape="1">
            <a:gsLst>
              <a:gs pos="0">
                <a:srgbClr val="0C35BF">
                  <a:shade val="51000"/>
                  <a:satMod val="130000"/>
                </a:srgbClr>
              </a:gs>
              <a:gs pos="80000">
                <a:srgbClr val="0C35BF">
                  <a:shade val="93000"/>
                  <a:satMod val="130000"/>
                </a:srgbClr>
              </a:gs>
              <a:gs pos="100000">
                <a:srgbClr val="0C35BF">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fontAlgn="base">
              <a:spcBef>
                <a:spcPct val="0"/>
              </a:spcBef>
              <a:spcAft>
                <a:spcPct val="0"/>
              </a:spcAft>
            </a:pPr>
            <a:r>
              <a:rPr lang="en-US" sz="2400" kern="0" dirty="0">
                <a:solidFill>
                  <a:schemeClr val="bg1"/>
                </a:solidFill>
                <a:effectLst>
                  <a:outerShdw blurRad="38100" dist="38100" dir="2700000" algn="tl">
                    <a:srgbClr val="000000">
                      <a:alpha val="43137"/>
                    </a:srgbClr>
                  </a:outerShdw>
                </a:effectLst>
                <a:latin typeface="Arial"/>
              </a:rPr>
              <a:t>Module </a:t>
            </a:r>
          </a:p>
          <a:p>
            <a:pPr algn="ctr" fontAlgn="base">
              <a:spcBef>
                <a:spcPct val="0"/>
              </a:spcBef>
              <a:spcAft>
                <a:spcPct val="0"/>
              </a:spcAft>
            </a:pPr>
            <a:r>
              <a:rPr lang="en-US" sz="2400" kern="0" dirty="0">
                <a:solidFill>
                  <a:schemeClr val="bg1"/>
                </a:solidFill>
                <a:effectLst>
                  <a:outerShdw blurRad="38100" dist="38100" dir="2700000" algn="tl">
                    <a:srgbClr val="000000">
                      <a:alpha val="43137"/>
                    </a:srgbClr>
                  </a:outerShdw>
                </a:effectLst>
                <a:latin typeface="Arial"/>
              </a:rPr>
              <a:t>Integration</a:t>
            </a:r>
          </a:p>
          <a:p>
            <a:pPr algn="ctr" fontAlgn="base">
              <a:spcBef>
                <a:spcPct val="0"/>
              </a:spcBef>
              <a:spcAft>
                <a:spcPct val="0"/>
              </a:spcAft>
            </a:pPr>
            <a:r>
              <a:rPr lang="en-US" sz="2400" kern="0" dirty="0">
                <a:solidFill>
                  <a:schemeClr val="bg1"/>
                </a:solidFill>
                <a:effectLst>
                  <a:outerShdw blurRad="38100" dist="38100" dir="2700000" algn="tl">
                    <a:srgbClr val="000000">
                      <a:alpha val="43137"/>
                    </a:srgbClr>
                  </a:outerShdw>
                </a:effectLst>
                <a:latin typeface="Arial"/>
              </a:rPr>
              <a:t> cost</a:t>
            </a:r>
          </a:p>
        </p:txBody>
      </p:sp>
      <p:sp>
        <p:nvSpPr>
          <p:cNvPr id="315" name="Rectangle 64"/>
          <p:cNvSpPr>
            <a:spLocks noChangeArrowheads="1"/>
          </p:cNvSpPr>
          <p:nvPr/>
        </p:nvSpPr>
        <p:spPr bwMode="auto">
          <a:xfrm>
            <a:off x="1096581" y="2227782"/>
            <a:ext cx="2162656" cy="1280657"/>
          </a:xfrm>
          <a:prstGeom prst="rect">
            <a:avLst/>
          </a:prstGeom>
          <a:gradFill rotWithShape="1">
            <a:gsLst>
              <a:gs pos="0">
                <a:srgbClr val="61DCFC">
                  <a:shade val="51000"/>
                  <a:satMod val="130000"/>
                </a:srgbClr>
              </a:gs>
              <a:gs pos="80000">
                <a:srgbClr val="61DCFC">
                  <a:shade val="93000"/>
                  <a:satMod val="130000"/>
                </a:srgbClr>
              </a:gs>
              <a:gs pos="100000">
                <a:srgbClr val="61DCFC">
                  <a:shade val="94000"/>
                  <a:satMod val="135000"/>
                </a:srgbClr>
              </a:gs>
            </a:gsLst>
            <a:lin ang="16200000" scaled="0"/>
          </a:gradFill>
          <a:ln>
            <a:noFill/>
            <a:headEnd/>
            <a:tailEnd/>
          </a:ln>
          <a:effectLst>
            <a:outerShdw blurRad="40000" dist="23000" dir="5400000" rotWithShape="0">
              <a:srgbClr val="000000">
                <a:alpha val="35000"/>
              </a:srgbClr>
            </a:outerShdw>
            <a:softEdge rad="31750"/>
          </a:effectLst>
          <a:scene3d>
            <a:camera prst="orthographicFront">
              <a:rot lat="0" lon="0" rev="0"/>
            </a:camera>
            <a:lightRig rig="threePt" dir="t">
              <a:rot lat="0" lon="0" rev="1200000"/>
            </a:lightRig>
          </a:scene3d>
          <a:sp3d>
            <a:bevelT w="63500" h="25400"/>
          </a:sp3d>
          <a:extLst/>
        </p:spPr>
        <p:txBody>
          <a:bodyPr wrap="none" anchor="ctr"/>
          <a:lstStyle/>
          <a:p>
            <a:pPr algn="ctr" fontAlgn="base">
              <a:spcBef>
                <a:spcPct val="0"/>
              </a:spcBef>
              <a:spcAft>
                <a:spcPct val="0"/>
              </a:spcAft>
            </a:pPr>
            <a:r>
              <a:rPr lang="en-US" sz="2400" kern="0" dirty="0">
                <a:effectLst>
                  <a:outerShdw blurRad="38100" dist="38100" dir="2700000" algn="tl">
                    <a:srgbClr val="000000">
                      <a:alpha val="43137"/>
                    </a:srgbClr>
                  </a:outerShdw>
                </a:effectLst>
                <a:latin typeface="Arial"/>
              </a:rPr>
              <a:t>module </a:t>
            </a:r>
          </a:p>
          <a:p>
            <a:pPr algn="ctr" fontAlgn="base">
              <a:spcBef>
                <a:spcPct val="0"/>
              </a:spcBef>
              <a:spcAft>
                <a:spcPct val="0"/>
              </a:spcAft>
            </a:pPr>
            <a:r>
              <a:rPr lang="en-US" sz="2400" kern="0" dirty="0">
                <a:effectLst>
                  <a:outerShdw blurRad="38100" dist="38100" dir="2700000" algn="tl">
                    <a:srgbClr val="000000">
                      <a:alpha val="43137"/>
                    </a:srgbClr>
                  </a:outerShdw>
                </a:effectLst>
                <a:latin typeface="Arial"/>
              </a:rPr>
              <a:t>development </a:t>
            </a:r>
          </a:p>
          <a:p>
            <a:pPr algn="ctr" fontAlgn="base">
              <a:spcBef>
                <a:spcPct val="0"/>
              </a:spcBef>
              <a:spcAft>
                <a:spcPct val="0"/>
              </a:spcAft>
            </a:pPr>
            <a:r>
              <a:rPr lang="en-US" sz="2400" kern="0" dirty="0">
                <a:effectLst>
                  <a:outerShdw blurRad="38100" dist="38100" dir="2700000" algn="tl">
                    <a:srgbClr val="000000">
                      <a:alpha val="43137"/>
                    </a:srgbClr>
                  </a:outerShdw>
                </a:effectLst>
                <a:latin typeface="Arial"/>
              </a:rPr>
              <a:t>cost</a:t>
            </a:r>
          </a:p>
        </p:txBody>
      </p:sp>
      <p:sp>
        <p:nvSpPr>
          <p:cNvPr id="316" name="Line 65"/>
          <p:cNvSpPr>
            <a:spLocks noChangeShapeType="1"/>
          </p:cNvSpPr>
          <p:nvPr/>
        </p:nvSpPr>
        <p:spPr bwMode="auto">
          <a:xfrm>
            <a:off x="6741443" y="2025074"/>
            <a:ext cx="694267" cy="1147233"/>
          </a:xfrm>
          <a:prstGeom prst="line">
            <a:avLst/>
          </a:prstGeom>
          <a:ln w="25400">
            <a:noFill/>
            <a:round/>
            <a:headEnd/>
            <a:tailEnd/>
          </a:ln>
          <a:effectLst>
            <a:softEdge rad="31750"/>
          </a:effectLst>
          <a:extLst/>
        </p:spPr>
        <p:txBody>
          <a:bodyPr wrap="none" anchor="ctr"/>
          <a:lstStyle/>
          <a:p>
            <a:pPr algn="ctr" fontAlgn="base">
              <a:spcBef>
                <a:spcPct val="0"/>
              </a:spcBef>
              <a:spcAft>
                <a:spcPct val="0"/>
              </a:spcAft>
            </a:pPr>
            <a:endParaRPr lang="he-IL" sz="2400">
              <a:solidFill>
                <a:srgbClr val="080647">
                  <a:lumMod val="50000"/>
                  <a:lumOff val="50000"/>
                </a:srgbClr>
              </a:solidFill>
              <a:effectLst>
                <a:outerShdw blurRad="38100" dist="38100" dir="2700000" algn="tl">
                  <a:srgbClr val="000000">
                    <a:alpha val="43137"/>
                  </a:srgbClr>
                </a:outerShdw>
              </a:effectLst>
              <a:latin typeface="Arial" charset="0"/>
            </a:endParaRPr>
          </a:p>
        </p:txBody>
      </p:sp>
      <p:sp>
        <p:nvSpPr>
          <p:cNvPr id="317" name="Line 66"/>
          <p:cNvSpPr>
            <a:spLocks noChangeShapeType="1"/>
          </p:cNvSpPr>
          <p:nvPr/>
        </p:nvSpPr>
        <p:spPr bwMode="auto">
          <a:xfrm flipH="1">
            <a:off x="7486509" y="3803074"/>
            <a:ext cx="1219200" cy="673100"/>
          </a:xfrm>
          <a:prstGeom prst="line">
            <a:avLst/>
          </a:prstGeom>
          <a:ln w="25400">
            <a:solidFill>
              <a:srgbClr val="000000"/>
            </a:solidFill>
            <a:round/>
            <a:headEnd/>
            <a:tailEnd/>
          </a:ln>
          <a:effectLst>
            <a:outerShdw blurRad="63500" dist="107763" dir="2700000" algn="ctr" rotWithShape="0">
              <a:srgbClr val="080647"/>
            </a:outerShdw>
            <a:softEdge rad="31750"/>
          </a:effectLst>
          <a:extLst/>
        </p:spPr>
        <p:txBody>
          <a:bodyPr wrap="none" anchor="ctr"/>
          <a:lstStyle/>
          <a:p>
            <a:pPr algn="ctr" defTabSz="1219170" fontAlgn="base">
              <a:spcBef>
                <a:spcPct val="0"/>
              </a:spcBef>
              <a:spcAft>
                <a:spcPct val="0"/>
              </a:spcAft>
              <a:defRPr/>
            </a:pPr>
            <a:endParaRPr lang="he-IL" sz="2400" kern="0">
              <a:solidFill>
                <a:srgbClr val="080647">
                  <a:lumMod val="50000"/>
                  <a:lumOff val="50000"/>
                </a:srgbClr>
              </a:solidFill>
              <a:effectLst>
                <a:outerShdw blurRad="38100" dist="38100" dir="2700000" algn="tl">
                  <a:srgbClr val="000000">
                    <a:alpha val="43137"/>
                  </a:srgbClr>
                </a:outerShdw>
              </a:effectLst>
              <a:latin typeface="Arial" charset="0"/>
            </a:endParaRPr>
          </a:p>
        </p:txBody>
      </p:sp>
      <p:grpSp>
        <p:nvGrpSpPr>
          <p:cNvPr id="319" name="Group 318"/>
          <p:cNvGrpSpPr/>
          <p:nvPr/>
        </p:nvGrpSpPr>
        <p:grpSpPr>
          <a:xfrm>
            <a:off x="4184509" y="932723"/>
            <a:ext cx="3589867" cy="4981584"/>
            <a:chOff x="3138382" y="1348996"/>
            <a:chExt cx="2692400" cy="3736188"/>
          </a:xfrm>
        </p:grpSpPr>
        <p:sp>
          <p:nvSpPr>
            <p:cNvPr id="320" name="Rounded Rectangle 319"/>
            <p:cNvSpPr/>
            <p:nvPr/>
          </p:nvSpPr>
          <p:spPr bwMode="auto">
            <a:xfrm>
              <a:off x="4128982" y="3057259"/>
              <a:ext cx="673100" cy="2027925"/>
            </a:xfrm>
            <a:prstGeom prst="roundRect">
              <a:avLst/>
            </a:prstGeom>
            <a:gradFill rotWithShape="1">
              <a:gsLst>
                <a:gs pos="0">
                  <a:srgbClr val="FFF200">
                    <a:alpha val="66000"/>
                  </a:srgbClr>
                </a:gs>
                <a:gs pos="45000">
                  <a:srgbClr val="FF7A00">
                    <a:alpha val="60000"/>
                  </a:srgbClr>
                </a:gs>
                <a:gs pos="70000">
                  <a:srgbClr val="FF0300">
                    <a:alpha val="78000"/>
                  </a:srgbClr>
                </a:gs>
                <a:gs pos="100000">
                  <a:srgbClr val="4D0808">
                    <a:alpha val="76000"/>
                  </a:srgbClr>
                </a:gs>
              </a:gsLst>
              <a:lin ang="16200000" scaled="0"/>
            </a:gradFill>
            <a:ln w="9525" cap="flat" cmpd="sng" algn="ctr">
              <a:noFill/>
              <a:prstDash val="solid"/>
              <a:headEnd type="none" w="med" len="med"/>
              <a:tailEnd type="none" w="med" len="med"/>
            </a:ln>
            <a:effectLst/>
            <a:scene3d>
              <a:camera prst="orthographicFront">
                <a:rot lat="0" lon="0" rev="0"/>
              </a:camera>
              <a:lightRig rig="chilly" dir="t">
                <a:rot lat="0" lon="0" rev="18480000"/>
              </a:lightRig>
            </a:scene3d>
            <a:sp3d prstMaterial="translucentPowder">
              <a:bevelT h="63500"/>
            </a:sp3d>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400" b="1" kern="0">
                <a:ln w="18000">
                  <a:solidFill>
                    <a:srgbClr val="61DCFC">
                      <a:satMod val="140000"/>
                    </a:srgbClr>
                  </a:solidFill>
                  <a:prstDash val="solid"/>
                  <a:miter lim="800000"/>
                </a:ln>
                <a:noFill/>
                <a:effectLst>
                  <a:outerShdw blurRad="25500" dist="23000" dir="7020000" algn="tl">
                    <a:srgbClr val="000000">
                      <a:alpha val="50000"/>
                    </a:srgbClr>
                  </a:outerShdw>
                </a:effectLst>
                <a:latin typeface="Arial" charset="0"/>
              </a:endParaRPr>
            </a:p>
          </p:txBody>
        </p:sp>
        <p:sp>
          <p:nvSpPr>
            <p:cNvPr id="321" name="Rounded Rectangular Callout 320"/>
            <p:cNvSpPr/>
            <p:nvPr/>
          </p:nvSpPr>
          <p:spPr bwMode="auto">
            <a:xfrm>
              <a:off x="3138382" y="1348996"/>
              <a:ext cx="2692400" cy="920459"/>
            </a:xfrm>
            <a:prstGeom prst="wedgeRoundRectCallout">
              <a:avLst>
                <a:gd name="adj1" fmla="val 281"/>
                <a:gd name="adj2" fmla="val 140308"/>
                <a:gd name="adj3" fmla="val 16667"/>
              </a:avLst>
            </a:prstGeom>
            <a:gradFill rotWithShape="1">
              <a:gsLst>
                <a:gs pos="0">
                  <a:srgbClr val="FFF200">
                    <a:alpha val="66000"/>
                  </a:srgbClr>
                </a:gs>
                <a:gs pos="45000">
                  <a:srgbClr val="FF7A00">
                    <a:alpha val="60000"/>
                  </a:srgbClr>
                </a:gs>
                <a:gs pos="70000">
                  <a:srgbClr val="FF0300">
                    <a:alpha val="78000"/>
                  </a:srgbClr>
                </a:gs>
                <a:gs pos="100000">
                  <a:srgbClr val="4D0808">
                    <a:alpha val="76000"/>
                  </a:srgbClr>
                </a:gs>
              </a:gsLst>
              <a:lin ang="16200000" scaled="0"/>
            </a:gradFill>
            <a:ln w="9525" cap="flat" cmpd="sng" algn="ctr">
              <a:noFill/>
              <a:prstDash val="solid"/>
              <a:headEnd type="none" w="med" len="med"/>
              <a:tailEnd type="none" w="med" len="med"/>
            </a:ln>
            <a:effectLst/>
            <a:scene3d>
              <a:camera prst="orthographicFront">
                <a:rot lat="0" lon="0" rev="0"/>
              </a:camera>
              <a:lightRig rig="chilly" dir="t">
                <a:rot lat="0" lon="0" rev="18480000"/>
              </a:lightRig>
            </a:scene3d>
            <a:sp3d prstMaterial="translucentPowder">
              <a:bevelT h="63500"/>
            </a:sp3d>
            <a:extLst/>
          </p:spPr>
          <p:txBody>
            <a:bodyPr vert="horz" wrap="square" lIns="121920" tIns="60960" rIns="121920" bIns="60960" numCol="1" rtlCol="0" anchor="t" anchorCtr="0" compatLnSpc="1">
              <a:prstTxWarp prst="textNoShape">
                <a:avLst/>
              </a:prstTxWarp>
              <a:scene3d>
                <a:camera prst="orthographicFront"/>
                <a:lightRig rig="balanced" dir="t">
                  <a:rot lat="0" lon="0" rev="2100000"/>
                </a:lightRig>
              </a:scene3d>
              <a:sp3d extrusionH="57150" prstMaterial="metal">
                <a:bevelT w="38100" h="25400"/>
                <a:contourClr>
                  <a:schemeClr val="bg2"/>
                </a:contourClr>
              </a:sp3d>
            </a:bodyPr>
            <a:lstStyle/>
            <a:p>
              <a:pPr defTabSz="1219170" fontAlgn="base">
                <a:spcBef>
                  <a:spcPct val="0"/>
                </a:spcBef>
                <a:spcAft>
                  <a:spcPct val="0"/>
                </a:spcAft>
                <a:defRPr/>
              </a:pPr>
              <a:r>
                <a:rPr lang="en-US" sz="3200" b="1" kern="0" dirty="0">
                  <a:ln w="50800"/>
                  <a:solidFill>
                    <a:srgbClr val="080647">
                      <a:lumMod val="25000"/>
                      <a:lumOff val="75000"/>
                    </a:srgbClr>
                  </a:solidFill>
                  <a:effectLst>
                    <a:glow rad="101600">
                      <a:srgbClr val="000000">
                        <a:satMod val="175000"/>
                        <a:alpha val="40000"/>
                      </a:srgbClr>
                    </a:glow>
                    <a:outerShdw blurRad="50800" dist="38100" dir="10800000" algn="r" rotWithShape="0">
                      <a:prstClr val="black">
                        <a:alpha val="40000"/>
                      </a:prstClr>
                    </a:outerShdw>
                  </a:effectLst>
                  <a:latin typeface="Arial"/>
                </a:rPr>
                <a:t>Optimal Number</a:t>
              </a:r>
              <a:br>
                <a:rPr lang="en-US" sz="3200" b="1" kern="0" dirty="0">
                  <a:ln w="50800"/>
                  <a:solidFill>
                    <a:srgbClr val="080647">
                      <a:lumMod val="25000"/>
                      <a:lumOff val="75000"/>
                    </a:srgbClr>
                  </a:solidFill>
                  <a:effectLst>
                    <a:glow rad="101600">
                      <a:srgbClr val="000000">
                        <a:satMod val="175000"/>
                        <a:alpha val="40000"/>
                      </a:srgbClr>
                    </a:glow>
                    <a:outerShdw blurRad="50800" dist="38100" dir="10800000" algn="r" rotWithShape="0">
                      <a:prstClr val="black">
                        <a:alpha val="40000"/>
                      </a:prstClr>
                    </a:outerShdw>
                  </a:effectLst>
                  <a:latin typeface="Arial"/>
                </a:rPr>
              </a:br>
              <a:r>
                <a:rPr lang="en-US" sz="3200" b="1" kern="0" dirty="0">
                  <a:ln w="50800"/>
                  <a:solidFill>
                    <a:srgbClr val="080647">
                      <a:lumMod val="25000"/>
                      <a:lumOff val="75000"/>
                    </a:srgbClr>
                  </a:solidFill>
                  <a:effectLst>
                    <a:glow rad="101600">
                      <a:srgbClr val="000000">
                        <a:satMod val="175000"/>
                        <a:alpha val="40000"/>
                      </a:srgbClr>
                    </a:glow>
                    <a:outerShdw blurRad="50800" dist="38100" dir="10800000" algn="r" rotWithShape="0">
                      <a:prstClr val="black">
                        <a:alpha val="40000"/>
                      </a:prstClr>
                    </a:outerShdw>
                  </a:effectLst>
                  <a:latin typeface="Arial"/>
                </a:rPr>
                <a:t> Of Modules</a:t>
              </a:r>
            </a:p>
          </p:txBody>
        </p:sp>
      </p:grpSp>
      <p:sp>
        <p:nvSpPr>
          <p:cNvPr id="322" name="Rectangle 56"/>
          <p:cNvSpPr>
            <a:spLocks noChangeArrowheads="1"/>
          </p:cNvSpPr>
          <p:nvPr/>
        </p:nvSpPr>
        <p:spPr bwMode="auto">
          <a:xfrm rot="5400000">
            <a:off x="2620188" y="3970637"/>
            <a:ext cx="997508" cy="624067"/>
          </a:xfrm>
          <a:prstGeom prst="rect">
            <a:avLst/>
          </a:prstGeom>
          <a:extLst/>
        </p:spPr>
        <p:txBody>
          <a:bodyPr wrap="none" lIns="132679" tIns="65176" rIns="132679" bIns="65176">
            <a:spAutoFit/>
          </a:bodyPr>
          <a:lstStyle/>
          <a:p>
            <a:pPr algn="ctr" defTabSz="1339817" fontAlgn="base">
              <a:spcBef>
                <a:spcPct val="0"/>
              </a:spcBef>
              <a:spcAft>
                <a:spcPct val="0"/>
              </a:spcAft>
            </a:pPr>
            <a:r>
              <a:rPr lang="en-US" sz="3200" dirty="0">
                <a:solidFill>
                  <a:srgbClr val="080647">
                    <a:lumMod val="50000"/>
                    <a:lumOff val="50000"/>
                  </a:srgbClr>
                </a:solidFill>
                <a:effectLst>
                  <a:outerShdw blurRad="38100" dist="38100" dir="2700000" algn="tl">
                    <a:srgbClr val="000000">
                      <a:alpha val="43137"/>
                    </a:srgbClr>
                  </a:outerShdw>
                </a:effectLst>
                <a:cs typeface="Calibri" pitchFamily="34" charset="0"/>
              </a:rPr>
              <a:t>Cost</a:t>
            </a:r>
          </a:p>
        </p:txBody>
      </p:sp>
    </p:spTree>
    <p:extLst>
      <p:ext uri="{BB962C8B-B14F-4D97-AF65-F5344CB8AC3E}">
        <p14:creationId xmlns:p14="http://schemas.microsoft.com/office/powerpoint/2010/main" val="178878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Styles</a:t>
            </a:r>
            <a:endParaRPr lang="he-IL" dirty="0"/>
          </a:p>
        </p:txBody>
      </p:sp>
      <p:sp>
        <p:nvSpPr>
          <p:cNvPr id="3" name="Content Placeholder 2"/>
          <p:cNvSpPr>
            <a:spLocks noGrp="1"/>
          </p:cNvSpPr>
          <p:nvPr>
            <p:ph idx="1"/>
          </p:nvPr>
        </p:nvSpPr>
        <p:spPr/>
        <p:txBody>
          <a:bodyPr/>
          <a:lstStyle/>
          <a:p>
            <a:r>
              <a:rPr lang="en-US" dirty="0"/>
              <a:t>A style (instance of the </a:t>
            </a:r>
            <a:r>
              <a:rPr lang="en-US" b="1" dirty="0" err="1" smtClean="0">
                <a:solidFill>
                  <a:srgbClr val="FF0000"/>
                </a:solidFill>
                <a:latin typeface="Consolas" pitchFamily="49" charset="0"/>
              </a:rPr>
              <a:t>Windows.UI.Xaml.Style</a:t>
            </a:r>
            <a:r>
              <a:rPr lang="en-US" dirty="0" smtClean="0"/>
              <a:t> </a:t>
            </a:r>
            <a:r>
              <a:rPr lang="en-US" dirty="0"/>
              <a:t>class) is a collection of dependency property setters (and triggers)</a:t>
            </a:r>
          </a:p>
          <a:p>
            <a:r>
              <a:rPr lang="en-US" dirty="0"/>
              <a:t>Usually defined as a resource</a:t>
            </a:r>
          </a:p>
          <a:p>
            <a:r>
              <a:rPr lang="en-US" dirty="0"/>
              <a:t>Can be applied to any element with the </a:t>
            </a:r>
            <a:r>
              <a:rPr lang="en-US" b="1" dirty="0">
                <a:solidFill>
                  <a:schemeClr val="accent2">
                    <a:lumMod val="50000"/>
                  </a:schemeClr>
                </a:solidFill>
                <a:latin typeface="Consolas" pitchFamily="49" charset="0"/>
              </a:rPr>
              <a:t>Style</a:t>
            </a:r>
            <a:r>
              <a:rPr lang="en-US" dirty="0"/>
              <a:t> property</a:t>
            </a:r>
          </a:p>
          <a:p>
            <a:r>
              <a:rPr lang="en-US" dirty="0"/>
              <a:t>Any specific property changed by the element that conflicts with the style takes precedence over the style setting</a:t>
            </a:r>
          </a:p>
          <a:p>
            <a:endParaRPr lang="he-IL" dirty="0"/>
          </a:p>
        </p:txBody>
      </p:sp>
    </p:spTree>
    <p:extLst>
      <p:ext uri="{BB962C8B-B14F-4D97-AF65-F5344CB8AC3E}">
        <p14:creationId xmlns:p14="http://schemas.microsoft.com/office/powerpoint/2010/main" val="301513520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Example</a:t>
            </a:r>
            <a:endParaRPr lang="he-IL" dirty="0"/>
          </a:p>
        </p:txBody>
      </p:sp>
      <p:sp>
        <p:nvSpPr>
          <p:cNvPr id="3" name="Content Placeholder 2"/>
          <p:cNvSpPr>
            <a:spLocks noGrp="1"/>
          </p:cNvSpPr>
          <p:nvPr>
            <p:ph idx="1"/>
          </p:nvPr>
        </p:nvSpPr>
        <p:spPr/>
        <p:txBody>
          <a:bodyPr/>
          <a:lstStyle/>
          <a:p>
            <a:endParaRPr lang="he-IL"/>
          </a:p>
        </p:txBody>
      </p:sp>
      <p:sp>
        <p:nvSpPr>
          <p:cNvPr id="4" name="Rounded Rectangle 3"/>
          <p:cNvSpPr/>
          <p:nvPr/>
        </p:nvSpPr>
        <p:spPr bwMode="auto">
          <a:xfrm>
            <a:off x="1407318" y="996043"/>
            <a:ext cx="8077200" cy="5415677"/>
          </a:xfrm>
          <a:prstGeom prst="roundRect">
            <a:avLst>
              <a:gd name="adj" fmla="val 2979"/>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solidFill>
                  <a:srgbClr val="0000FF"/>
                </a:solidFill>
                <a:latin typeface="Consolas" pitchFamily="49" charset="0"/>
              </a:rPr>
              <a:t>&lt;</a:t>
            </a:r>
            <a:r>
              <a:rPr lang="en-US" sz="1400" dirty="0" smtClean="0">
                <a:solidFill>
                  <a:srgbClr val="A31515"/>
                </a:solidFill>
                <a:latin typeface="Consolas" pitchFamily="49" charset="0"/>
              </a:rPr>
              <a:t>Page</a:t>
            </a:r>
            <a:r>
              <a:rPr lang="en-US" sz="1400" dirty="0" smtClean="0">
                <a:solidFill>
                  <a:srgbClr val="FF0000"/>
                </a:solidFill>
                <a:latin typeface="Consolas" pitchFamily="49" charset="0"/>
              </a:rPr>
              <a:t> </a:t>
            </a:r>
            <a:r>
              <a:rPr lang="en-US" sz="1400" dirty="0">
                <a:solidFill>
                  <a:srgbClr val="FF0000"/>
                </a:solidFill>
                <a:latin typeface="Consolas" pitchFamily="49" charset="0"/>
              </a:rPr>
              <a:t>x</a:t>
            </a:r>
            <a:r>
              <a:rPr lang="en-US" sz="1400" dirty="0">
                <a:solidFill>
                  <a:srgbClr val="0000FF"/>
                </a:solidFill>
                <a:latin typeface="Consolas" pitchFamily="49" charset="0"/>
              </a:rPr>
              <a:t>:</a:t>
            </a:r>
            <a:r>
              <a:rPr lang="en-US" sz="1400" dirty="0">
                <a:solidFill>
                  <a:srgbClr val="FF0000"/>
                </a:solidFill>
                <a:latin typeface="Consolas" pitchFamily="49" charset="0"/>
              </a:rPr>
              <a:t>Class</a:t>
            </a:r>
            <a:r>
              <a:rPr lang="en-US" sz="1400" dirty="0">
                <a:solidFill>
                  <a:srgbClr val="0000FF"/>
                </a:solidFill>
                <a:latin typeface="Consolas" pitchFamily="49" charset="0"/>
              </a:rPr>
              <a:t>="Demo.StyleWindow"</a:t>
            </a:r>
          </a:p>
          <a:p>
            <a:r>
              <a:rPr lang="en-US" sz="1400" dirty="0">
                <a:solidFill>
                  <a:srgbClr val="0000FF"/>
                </a:solidFill>
                <a:latin typeface="Consolas" pitchFamily="49" charset="0"/>
              </a:rPr>
              <a:t>   </a:t>
            </a:r>
            <a:r>
              <a:rPr lang="en-US" sz="1400" dirty="0">
                <a:solidFill>
                  <a:srgbClr val="FF0000"/>
                </a:solidFill>
                <a:latin typeface="Consolas" pitchFamily="49" charset="0"/>
              </a:rPr>
              <a:t> </a:t>
            </a:r>
            <a:r>
              <a:rPr lang="en-US" sz="1400" dirty="0" err="1">
                <a:solidFill>
                  <a:srgbClr val="FF0000"/>
                </a:solidFill>
                <a:latin typeface="Consolas" pitchFamily="49" charset="0"/>
              </a:rPr>
              <a:t>xmlns</a:t>
            </a:r>
            <a:r>
              <a:rPr lang="en-US" sz="1400" dirty="0">
                <a:solidFill>
                  <a:srgbClr val="0000FF"/>
                </a:solidFill>
                <a:latin typeface="Consolas" pitchFamily="49" charset="0"/>
              </a:rPr>
              <a:t>="http://schemas.microsoft.com/winfx/2006/xaml/presentation"</a:t>
            </a:r>
          </a:p>
          <a:p>
            <a:r>
              <a:rPr lang="en-US" sz="1400" dirty="0">
                <a:solidFill>
                  <a:srgbClr val="0000FF"/>
                </a:solidFill>
                <a:latin typeface="Consolas" pitchFamily="49" charset="0"/>
              </a:rPr>
              <a:t>   </a:t>
            </a:r>
            <a:r>
              <a:rPr lang="en-US" sz="1400" dirty="0">
                <a:solidFill>
                  <a:srgbClr val="FF0000"/>
                </a:solidFill>
                <a:latin typeface="Consolas" pitchFamily="49" charset="0"/>
              </a:rPr>
              <a:t> </a:t>
            </a:r>
            <a:r>
              <a:rPr lang="en-US" sz="1400" dirty="0" err="1">
                <a:solidFill>
                  <a:srgbClr val="FF0000"/>
                </a:solidFill>
                <a:latin typeface="Consolas" pitchFamily="49" charset="0"/>
              </a:rPr>
              <a:t>xmlns</a:t>
            </a:r>
            <a:r>
              <a:rPr lang="en-US" sz="1400" dirty="0" err="1">
                <a:solidFill>
                  <a:srgbClr val="0000FF"/>
                </a:solidFill>
                <a:latin typeface="Consolas" pitchFamily="49" charset="0"/>
              </a:rPr>
              <a:t>:</a:t>
            </a:r>
            <a:r>
              <a:rPr lang="en-US" sz="1400" dirty="0" err="1">
                <a:solidFill>
                  <a:srgbClr val="FF0000"/>
                </a:solidFill>
                <a:latin typeface="Consolas" pitchFamily="49" charset="0"/>
              </a:rPr>
              <a:t>x</a:t>
            </a:r>
            <a:r>
              <a:rPr lang="en-US" sz="1400" dirty="0">
                <a:solidFill>
                  <a:srgbClr val="0000FF"/>
                </a:solidFill>
                <a:latin typeface="Consolas" pitchFamily="49" charset="0"/>
              </a:rPr>
              <a:t>="http://schemas.microsoft.com/winfx/2006/xaml"</a:t>
            </a:r>
          </a:p>
          <a:p>
            <a:r>
              <a:rPr lang="en-US" sz="1400" dirty="0">
                <a:solidFill>
                  <a:srgbClr val="0000FF"/>
                </a:solidFill>
                <a:latin typeface="Consolas" pitchFamily="49" charset="0"/>
              </a:rPr>
              <a:t>   </a:t>
            </a:r>
            <a:r>
              <a:rPr lang="en-US" sz="1400" dirty="0">
                <a:solidFill>
                  <a:srgbClr val="FF0000"/>
                </a:solidFill>
                <a:latin typeface="Consolas" pitchFamily="49" charset="0"/>
              </a:rPr>
              <a:t> Title</a:t>
            </a:r>
            <a:r>
              <a:rPr lang="en-US" sz="1400" dirty="0">
                <a:solidFill>
                  <a:srgbClr val="0000FF"/>
                </a:solidFill>
                <a:latin typeface="Consolas" pitchFamily="49" charset="0"/>
              </a:rPr>
              <a:t>="Style Demo"</a:t>
            </a:r>
            <a:r>
              <a:rPr lang="en-US" sz="1400" dirty="0">
                <a:solidFill>
                  <a:srgbClr val="FF0000"/>
                </a:solidFill>
                <a:latin typeface="Consolas" pitchFamily="49" charset="0"/>
              </a:rPr>
              <a:t> </a:t>
            </a:r>
            <a:r>
              <a:rPr lang="en-US" sz="1400" dirty="0" err="1">
                <a:solidFill>
                  <a:srgbClr val="FF0000"/>
                </a:solidFill>
                <a:latin typeface="Consolas" pitchFamily="49" charset="0"/>
              </a:rPr>
              <a:t>SizeToContent</a:t>
            </a:r>
            <a:r>
              <a:rPr lang="en-US" sz="1400" dirty="0">
                <a:solidFill>
                  <a:srgbClr val="0000FF"/>
                </a:solidFill>
                <a:latin typeface="Consolas" pitchFamily="49" charset="0"/>
              </a:rPr>
              <a:t>="</a:t>
            </a:r>
            <a:r>
              <a:rPr lang="en-US" sz="1400" dirty="0" err="1">
                <a:solidFill>
                  <a:srgbClr val="0000FF"/>
                </a:solidFill>
                <a:latin typeface="Consolas" pitchFamily="49" charset="0"/>
              </a:rPr>
              <a:t>WidthAndHeight</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Window.Resources</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Style</a:t>
            </a:r>
            <a:r>
              <a:rPr lang="en-US" sz="1400" dirty="0">
                <a:solidFill>
                  <a:srgbClr val="FF0000"/>
                </a:solidFill>
                <a:latin typeface="Consolas" pitchFamily="49" charset="0"/>
              </a:rPr>
              <a:t> x</a:t>
            </a:r>
            <a:r>
              <a:rPr lang="en-US" sz="1400" dirty="0">
                <a:solidFill>
                  <a:srgbClr val="0000FF"/>
                </a:solidFill>
                <a:latin typeface="Consolas" pitchFamily="49" charset="0"/>
              </a:rPr>
              <a:t>:</a:t>
            </a:r>
            <a:r>
              <a:rPr lang="en-US" sz="1400" dirty="0">
                <a:solidFill>
                  <a:srgbClr val="FF0000"/>
                </a:solidFill>
                <a:latin typeface="Consolas" pitchFamily="49" charset="0"/>
              </a:rPr>
              <a:t>Key</a:t>
            </a:r>
            <a:r>
              <a:rPr lang="en-US" sz="1400" dirty="0">
                <a:solidFill>
                  <a:srgbClr val="0000FF"/>
                </a:solidFill>
                <a:latin typeface="Consolas" pitchFamily="49" charset="0"/>
              </a:rPr>
              <a:t>="</a:t>
            </a:r>
            <a:r>
              <a:rPr lang="en-US" sz="1400" dirty="0" err="1">
                <a:solidFill>
                  <a:srgbClr val="0000FF"/>
                </a:solidFill>
                <a:latin typeface="Consolas" pitchFamily="49" charset="0"/>
              </a:rPr>
              <a:t>fancyButton</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Button.Background</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="Purple"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Button.FontSize</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="20"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Button.FontWeight</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="Bold"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Button.Foreground</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="Yellow"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Button.Margin</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="4"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Button.LayoutTransform</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Setter.Value</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RotateTransform</a:t>
            </a:r>
            <a:r>
              <a:rPr lang="en-US" sz="1400" dirty="0">
                <a:solidFill>
                  <a:srgbClr val="FF0000"/>
                </a:solidFill>
                <a:latin typeface="Consolas" pitchFamily="49" charset="0"/>
              </a:rPr>
              <a:t> Angle</a:t>
            </a:r>
            <a:r>
              <a:rPr lang="en-US" sz="1400" dirty="0">
                <a:solidFill>
                  <a:srgbClr val="0000FF"/>
                </a:solidFill>
                <a:latin typeface="Consolas" pitchFamily="49" charset="0"/>
              </a:rPr>
              <a:t>="15"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Setter.Value</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Style</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Window.Resources</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FF0000"/>
                </a:solidFill>
                <a:latin typeface="Consolas" pitchFamily="49" charset="0"/>
              </a:rPr>
              <a:t> Margin</a:t>
            </a:r>
            <a:r>
              <a:rPr lang="en-US" sz="1400" dirty="0">
                <a:solidFill>
                  <a:srgbClr val="0000FF"/>
                </a:solidFill>
                <a:latin typeface="Consolas" pitchFamily="49" charset="0"/>
              </a:rPr>
              <a:t>="4"&gt;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Content</a:t>
            </a:r>
            <a:r>
              <a:rPr lang="en-US" sz="1400" dirty="0">
                <a:solidFill>
                  <a:srgbClr val="0000FF"/>
                </a:solidFill>
                <a:latin typeface="Consolas" pitchFamily="49" charset="0"/>
              </a:rPr>
              <a:t>="Click Me"</a:t>
            </a:r>
            <a:r>
              <a:rPr lang="en-US" sz="1400" dirty="0">
                <a:solidFill>
                  <a:srgbClr val="FF0000"/>
                </a:solidFill>
                <a:latin typeface="Consolas" pitchFamily="49" charset="0"/>
              </a:rPr>
              <a:t> </a:t>
            </a:r>
            <a:r>
              <a:rPr lang="en-US" sz="1400" b="1" dirty="0">
                <a:solidFill>
                  <a:srgbClr val="FF0000"/>
                </a:solidFill>
                <a:latin typeface="Consolas" pitchFamily="49" charset="0"/>
              </a:rPr>
              <a:t>Style</a:t>
            </a:r>
            <a:r>
              <a:rPr lang="en-US" sz="1400" b="1" dirty="0">
                <a:solidFill>
                  <a:srgbClr val="0000FF"/>
                </a:solidFill>
                <a:latin typeface="Consolas" pitchFamily="49" charset="0"/>
              </a:rPr>
              <a:t>="{</a:t>
            </a:r>
            <a:r>
              <a:rPr lang="en-US" sz="1400" b="1" dirty="0" err="1">
                <a:solidFill>
                  <a:srgbClr val="A31515"/>
                </a:solidFill>
                <a:latin typeface="Consolas" pitchFamily="49" charset="0"/>
              </a:rPr>
              <a:t>StaticResource</a:t>
            </a:r>
            <a:r>
              <a:rPr lang="en-US" sz="1400" b="1" dirty="0">
                <a:solidFill>
                  <a:srgbClr val="FF0000"/>
                </a:solidFill>
                <a:latin typeface="Consolas" pitchFamily="49" charset="0"/>
              </a:rPr>
              <a:t> </a:t>
            </a:r>
            <a:r>
              <a:rPr lang="en-US" sz="1400" b="1" dirty="0" err="1">
                <a:solidFill>
                  <a:srgbClr val="FF0000"/>
                </a:solidFill>
                <a:latin typeface="Consolas" pitchFamily="49" charset="0"/>
              </a:rPr>
              <a:t>fancyButton</a:t>
            </a:r>
            <a:r>
              <a:rPr lang="en-US" sz="1400" b="1" dirty="0">
                <a:solidFill>
                  <a:srgbClr val="0000FF"/>
                </a:solidFill>
                <a:latin typeface="Consolas" pitchFamily="49" charset="0"/>
              </a:rPr>
              <a:t>}"</a:t>
            </a:r>
            <a:r>
              <a:rPr lang="en-US" sz="1400" dirty="0">
                <a:solidFill>
                  <a:srgbClr val="0000FF"/>
                </a:solidFill>
                <a:latin typeface="Consolas" pitchFamily="49" charset="0"/>
              </a:rPr>
              <a:t>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Content</a:t>
            </a:r>
            <a:r>
              <a:rPr lang="en-US" sz="1400" dirty="0">
                <a:solidFill>
                  <a:srgbClr val="0000FF"/>
                </a:solidFill>
                <a:latin typeface="Consolas" pitchFamily="49" charset="0"/>
              </a:rPr>
              <a:t>="Hello"</a:t>
            </a:r>
            <a:r>
              <a:rPr lang="en-US" sz="1400" dirty="0">
                <a:solidFill>
                  <a:srgbClr val="FF0000"/>
                </a:solidFill>
                <a:latin typeface="Consolas" pitchFamily="49" charset="0"/>
              </a:rPr>
              <a:t> </a:t>
            </a:r>
            <a:r>
              <a:rPr lang="en-US" sz="1400" b="1" dirty="0">
                <a:solidFill>
                  <a:srgbClr val="FF0000"/>
                </a:solidFill>
                <a:latin typeface="Consolas" pitchFamily="49" charset="0"/>
              </a:rPr>
              <a:t>Style</a:t>
            </a:r>
            <a:r>
              <a:rPr lang="en-US" sz="1400" b="1" dirty="0">
                <a:solidFill>
                  <a:srgbClr val="0000FF"/>
                </a:solidFill>
                <a:latin typeface="Consolas" pitchFamily="49" charset="0"/>
              </a:rPr>
              <a:t>="{</a:t>
            </a:r>
            <a:r>
              <a:rPr lang="en-US" sz="1400" b="1" dirty="0" err="1">
                <a:solidFill>
                  <a:srgbClr val="A31515"/>
                </a:solidFill>
                <a:latin typeface="Consolas" pitchFamily="49" charset="0"/>
              </a:rPr>
              <a:t>StaticResource</a:t>
            </a:r>
            <a:r>
              <a:rPr lang="en-US" sz="1400" b="1" dirty="0">
                <a:solidFill>
                  <a:srgbClr val="FF0000"/>
                </a:solidFill>
                <a:latin typeface="Consolas" pitchFamily="49" charset="0"/>
              </a:rPr>
              <a:t> </a:t>
            </a:r>
            <a:r>
              <a:rPr lang="en-US" sz="1400" b="1" dirty="0" err="1">
                <a:solidFill>
                  <a:srgbClr val="FF0000"/>
                </a:solidFill>
                <a:latin typeface="Consolas" pitchFamily="49" charset="0"/>
              </a:rPr>
              <a:t>fancyButton</a:t>
            </a:r>
            <a:r>
              <a:rPr lang="en-US" sz="1400" b="1" dirty="0">
                <a:solidFill>
                  <a:srgbClr val="0000FF"/>
                </a:solidFill>
                <a:latin typeface="Consolas" pitchFamily="49" charset="0"/>
              </a:rPr>
              <a:t>}"</a:t>
            </a:r>
            <a:r>
              <a:rPr lang="en-US" sz="1400" dirty="0">
                <a:solidFill>
                  <a:srgbClr val="0000FF"/>
                </a:solidFill>
                <a:latin typeface="Consolas" pitchFamily="49" charset="0"/>
              </a:rPr>
              <a:t>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Button</a:t>
            </a:r>
            <a:r>
              <a:rPr lang="en-US" sz="1400" dirty="0">
                <a:solidFill>
                  <a:srgbClr val="FF0000"/>
                </a:solidFill>
                <a:latin typeface="Consolas" pitchFamily="49" charset="0"/>
              </a:rPr>
              <a:t> Content</a:t>
            </a:r>
            <a:r>
              <a:rPr lang="en-US" sz="1400" dirty="0">
                <a:solidFill>
                  <a:srgbClr val="0000FF"/>
                </a:solidFill>
                <a:latin typeface="Consolas" pitchFamily="49" charset="0"/>
              </a:rPr>
              <a:t>="Me Fancy"</a:t>
            </a:r>
            <a:r>
              <a:rPr lang="en-US" sz="1400" dirty="0">
                <a:solidFill>
                  <a:srgbClr val="FF0000"/>
                </a:solidFill>
                <a:latin typeface="Consolas" pitchFamily="49" charset="0"/>
              </a:rPr>
              <a:t> </a:t>
            </a:r>
            <a:r>
              <a:rPr lang="en-US" sz="1400" b="1" dirty="0">
                <a:solidFill>
                  <a:srgbClr val="FF0000"/>
                </a:solidFill>
                <a:latin typeface="Consolas" pitchFamily="49" charset="0"/>
              </a:rPr>
              <a:t>Style</a:t>
            </a:r>
            <a:r>
              <a:rPr lang="en-US" sz="1400" b="1" dirty="0">
                <a:solidFill>
                  <a:srgbClr val="0000FF"/>
                </a:solidFill>
                <a:latin typeface="Consolas" pitchFamily="49" charset="0"/>
              </a:rPr>
              <a:t>="{</a:t>
            </a:r>
            <a:r>
              <a:rPr lang="en-US" sz="1400" b="1" dirty="0" err="1">
                <a:solidFill>
                  <a:srgbClr val="A31515"/>
                </a:solidFill>
                <a:latin typeface="Consolas" pitchFamily="49" charset="0"/>
              </a:rPr>
              <a:t>StaticResource</a:t>
            </a:r>
            <a:r>
              <a:rPr lang="en-US" sz="1400" b="1" dirty="0">
                <a:solidFill>
                  <a:srgbClr val="FF0000"/>
                </a:solidFill>
                <a:latin typeface="Consolas" pitchFamily="49" charset="0"/>
              </a:rPr>
              <a:t> </a:t>
            </a:r>
            <a:r>
              <a:rPr lang="en-US" sz="1400" b="1" dirty="0" err="1">
                <a:solidFill>
                  <a:srgbClr val="FF0000"/>
                </a:solidFill>
                <a:latin typeface="Consolas" pitchFamily="49" charset="0"/>
              </a:rPr>
              <a:t>fancyButton</a:t>
            </a:r>
            <a:r>
              <a:rPr lang="en-US" sz="1400" b="1" dirty="0">
                <a:solidFill>
                  <a:srgbClr val="0000FF"/>
                </a:solidFill>
                <a:latin typeface="Consolas" pitchFamily="49" charset="0"/>
              </a:rPr>
              <a:t>}"</a:t>
            </a:r>
            <a:r>
              <a:rPr lang="en-US" sz="1400" dirty="0">
                <a:solidFill>
                  <a:srgbClr val="0000FF"/>
                </a:solidFill>
                <a:latin typeface="Consolas" pitchFamily="49" charset="0"/>
              </a:rPr>
              <a:t>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StackPanel</a:t>
            </a:r>
            <a:r>
              <a:rPr lang="en-US" sz="1400" dirty="0">
                <a:solidFill>
                  <a:srgbClr val="0000FF"/>
                </a:solidFill>
                <a:latin typeface="Consolas" pitchFamily="49" charset="0"/>
              </a:rPr>
              <a:t>&gt;</a:t>
            </a:r>
          </a:p>
          <a:p>
            <a:r>
              <a:rPr lang="en-US" sz="1400" dirty="0" smtClean="0">
                <a:solidFill>
                  <a:srgbClr val="0000FF"/>
                </a:solidFill>
                <a:latin typeface="Consolas" pitchFamily="49" charset="0"/>
              </a:rPr>
              <a:t>&lt;/</a:t>
            </a:r>
            <a:r>
              <a:rPr lang="en-US" sz="1400" dirty="0" smtClean="0">
                <a:solidFill>
                  <a:srgbClr val="A31515"/>
                </a:solidFill>
                <a:latin typeface="Consolas" pitchFamily="49" charset="0"/>
              </a:rPr>
              <a:t>Page</a:t>
            </a:r>
            <a:r>
              <a:rPr lang="en-US" sz="1400" dirty="0" smtClean="0">
                <a:solidFill>
                  <a:srgbClr val="0000FF"/>
                </a:solidFill>
                <a:latin typeface="Consolas" pitchFamily="49" charset="0"/>
              </a:rPr>
              <a:t>&gt;</a:t>
            </a:r>
            <a:endParaRPr lang="en-US" sz="1400" dirty="0">
              <a:solidFill>
                <a:srgbClr val="0000FF"/>
              </a:solidFill>
              <a:latin typeface="Consolas" pitchFamily="49" charset="0"/>
            </a:endParaRPr>
          </a:p>
        </p:txBody>
      </p:sp>
      <p:pic>
        <p:nvPicPr>
          <p:cNvPr id="5" name="Picture 2"/>
          <p:cNvPicPr>
            <a:picLocks noChangeAspect="1" noChangeArrowheads="1"/>
          </p:cNvPicPr>
          <p:nvPr/>
        </p:nvPicPr>
        <p:blipFill>
          <a:blip r:embed="rId2"/>
          <a:srcRect/>
          <a:stretch>
            <a:fillRect/>
          </a:stretch>
        </p:blipFill>
        <p:spPr bwMode="auto">
          <a:xfrm>
            <a:off x="9561909" y="2865804"/>
            <a:ext cx="1562100" cy="2047875"/>
          </a:xfrm>
          <a:prstGeom prst="rect">
            <a:avLst/>
          </a:prstGeom>
          <a:noFill/>
          <a:ln w="9525">
            <a:noFill/>
            <a:miter lim="800000"/>
            <a:headEnd/>
            <a:tailEnd/>
          </a:ln>
          <a:effectLst/>
        </p:spPr>
      </p:pic>
    </p:spTree>
    <p:extLst>
      <p:ext uri="{BB962C8B-B14F-4D97-AF65-F5344CB8AC3E}">
        <p14:creationId xmlns:p14="http://schemas.microsoft.com/office/powerpoint/2010/main" val="241130113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Restricting</a:t>
            </a:r>
            <a:r>
              <a:rPr lang="en-US" dirty="0">
                <a:effectLst>
                  <a:outerShdw blurRad="38100" dist="38100" dir="2700000" algn="tl">
                    <a:srgbClr val="000000">
                      <a:alpha val="43137"/>
                    </a:srgbClr>
                  </a:outerShdw>
                </a:effectLst>
              </a:rPr>
              <a:t> </a:t>
            </a:r>
            <a:r>
              <a:rPr lang="en-US" dirty="0"/>
              <a:t>Style</a:t>
            </a:r>
            <a:r>
              <a:rPr lang="en-US" dirty="0">
                <a:effectLst>
                  <a:outerShdw blurRad="38100" dist="38100" dir="2700000" algn="tl">
                    <a:srgbClr val="000000">
                      <a:alpha val="43137"/>
                    </a:srgbClr>
                  </a:outerShdw>
                </a:effectLst>
              </a:rPr>
              <a:t> </a:t>
            </a:r>
            <a:r>
              <a:rPr lang="en-US" dirty="0"/>
              <a:t>Usage</a:t>
            </a:r>
            <a:endParaRPr lang="he-IL" dirty="0"/>
          </a:p>
        </p:txBody>
      </p:sp>
      <p:sp>
        <p:nvSpPr>
          <p:cNvPr id="3" name="Content Placeholder 2"/>
          <p:cNvSpPr>
            <a:spLocks noGrp="1"/>
          </p:cNvSpPr>
          <p:nvPr>
            <p:ph idx="1"/>
          </p:nvPr>
        </p:nvSpPr>
        <p:spPr/>
        <p:txBody>
          <a:bodyPr/>
          <a:lstStyle/>
          <a:p>
            <a:r>
              <a:rPr lang="en-US" dirty="0"/>
              <a:t>A style may be restricted to work on certain types using the </a:t>
            </a:r>
            <a:r>
              <a:rPr lang="en-US" b="1" dirty="0" err="1">
                <a:solidFill>
                  <a:schemeClr val="accent2">
                    <a:lumMod val="50000"/>
                  </a:schemeClr>
                </a:solidFill>
                <a:latin typeface="Consolas" pitchFamily="49" charset="0"/>
              </a:rPr>
              <a:t>TargetType</a:t>
            </a:r>
            <a:r>
              <a:rPr lang="en-US" dirty="0"/>
              <a:t> property</a:t>
            </a:r>
          </a:p>
          <a:p>
            <a:pPr lvl="1"/>
            <a:r>
              <a:rPr lang="en-US" dirty="0"/>
              <a:t>And on any derived types</a:t>
            </a:r>
          </a:p>
          <a:p>
            <a:r>
              <a:rPr lang="en-US" dirty="0"/>
              <a:t>In this case, the full property qualification is unnecessary</a:t>
            </a:r>
          </a:p>
          <a:p>
            <a:endParaRPr lang="he-IL" dirty="0"/>
          </a:p>
        </p:txBody>
      </p:sp>
      <p:sp>
        <p:nvSpPr>
          <p:cNvPr id="4" name="Rounded Rectangle 3"/>
          <p:cNvSpPr/>
          <p:nvPr/>
        </p:nvSpPr>
        <p:spPr bwMode="auto">
          <a:xfrm>
            <a:off x="4105275" y="3296126"/>
            <a:ext cx="5945981" cy="2755344"/>
          </a:xfrm>
          <a:prstGeom prst="roundRect">
            <a:avLst>
              <a:gd name="adj" fmla="val 1093"/>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rgbClr val="0000FF"/>
                </a:solidFill>
                <a:latin typeface="Consolas" pitchFamily="49" charset="0"/>
              </a:rPr>
              <a:t>&lt;</a:t>
            </a:r>
            <a:r>
              <a:rPr lang="en-US" sz="1400" dirty="0">
                <a:solidFill>
                  <a:srgbClr val="A31515"/>
                </a:solidFill>
                <a:latin typeface="Consolas" pitchFamily="49" charset="0"/>
              </a:rPr>
              <a:t>Style</a:t>
            </a:r>
            <a:r>
              <a:rPr lang="en-US" sz="1400" dirty="0">
                <a:solidFill>
                  <a:srgbClr val="FF0000"/>
                </a:solidFill>
                <a:latin typeface="Consolas" pitchFamily="49" charset="0"/>
              </a:rPr>
              <a:t> x</a:t>
            </a:r>
            <a:r>
              <a:rPr lang="en-US" sz="1400" dirty="0">
                <a:solidFill>
                  <a:srgbClr val="0000FF"/>
                </a:solidFill>
                <a:latin typeface="Consolas" pitchFamily="49" charset="0"/>
              </a:rPr>
              <a:t>:</a:t>
            </a:r>
            <a:r>
              <a:rPr lang="en-US" sz="1400" dirty="0">
                <a:solidFill>
                  <a:srgbClr val="FF0000"/>
                </a:solidFill>
                <a:latin typeface="Consolas" pitchFamily="49" charset="0"/>
              </a:rPr>
              <a:t>Key</a:t>
            </a:r>
            <a:r>
              <a:rPr lang="en-US" sz="1400" dirty="0">
                <a:solidFill>
                  <a:srgbClr val="0000FF"/>
                </a:solidFill>
                <a:latin typeface="Consolas" pitchFamily="49" charset="0"/>
              </a:rPr>
              <a:t>="</a:t>
            </a:r>
            <a:r>
              <a:rPr lang="en-US" sz="1400" dirty="0" err="1">
                <a:solidFill>
                  <a:srgbClr val="0000FF"/>
                </a:solidFill>
                <a:latin typeface="Consolas" pitchFamily="49" charset="0"/>
              </a:rPr>
              <a:t>fancyButton</a:t>
            </a:r>
            <a:r>
              <a:rPr lang="en-US" sz="1400" dirty="0">
                <a:solidFill>
                  <a:srgbClr val="0000FF"/>
                </a:solidFill>
                <a:latin typeface="Consolas" pitchFamily="49" charset="0"/>
              </a:rPr>
              <a:t>"</a:t>
            </a:r>
            <a:r>
              <a:rPr lang="en-US" sz="1400" dirty="0">
                <a:solidFill>
                  <a:srgbClr val="FF0000"/>
                </a:solidFill>
                <a:latin typeface="Consolas" pitchFamily="49" charset="0"/>
              </a:rPr>
              <a:t> </a:t>
            </a:r>
            <a:r>
              <a:rPr lang="en-US" sz="1400" dirty="0" err="1">
                <a:solidFill>
                  <a:srgbClr val="FF0000"/>
                </a:solidFill>
                <a:latin typeface="Consolas" pitchFamily="49" charset="0"/>
              </a:rPr>
              <a:t>TargetType</a:t>
            </a:r>
            <a:r>
              <a:rPr lang="en-US" sz="1400" dirty="0">
                <a:solidFill>
                  <a:srgbClr val="0000FF"/>
                </a:solidFill>
                <a:latin typeface="Consolas" pitchFamily="49" charset="0"/>
              </a:rPr>
              <a:t>="{</a:t>
            </a:r>
            <a:r>
              <a:rPr lang="en-US" sz="1400" dirty="0">
                <a:solidFill>
                  <a:srgbClr val="A31515"/>
                </a:solidFill>
                <a:latin typeface="Consolas" pitchFamily="49" charset="0"/>
              </a:rPr>
              <a:t>x</a:t>
            </a:r>
            <a:r>
              <a:rPr lang="en-US" sz="1400" dirty="0">
                <a:solidFill>
                  <a:srgbClr val="0000FF"/>
                </a:solidFill>
                <a:latin typeface="Consolas" pitchFamily="49" charset="0"/>
              </a:rPr>
              <a:t>:</a:t>
            </a:r>
            <a:r>
              <a:rPr lang="en-US" sz="1400" dirty="0">
                <a:solidFill>
                  <a:srgbClr val="A31515"/>
                </a:solidFill>
                <a:latin typeface="Consolas" pitchFamily="49" charset="0"/>
              </a:rPr>
              <a:t>Type</a:t>
            </a:r>
            <a:r>
              <a:rPr lang="en-US" sz="1400" dirty="0">
                <a:solidFill>
                  <a:srgbClr val="FF0000"/>
                </a:solidFill>
                <a:latin typeface="Consolas" pitchFamily="49" charset="0"/>
              </a:rPr>
              <a:t> Button</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="Background"</a:t>
            </a:r>
            <a:r>
              <a:rPr lang="en-US" sz="1400" dirty="0">
                <a:solidFill>
                  <a:srgbClr val="FF0000"/>
                </a:solidFill>
                <a:latin typeface="Consolas" pitchFamily="49" charset="0"/>
              </a:rPr>
              <a:t> Value</a:t>
            </a:r>
            <a:r>
              <a:rPr lang="en-US" sz="1400" dirty="0">
                <a:solidFill>
                  <a:srgbClr val="0000FF"/>
                </a:solidFill>
                <a:latin typeface="Consolas" pitchFamily="49" charset="0"/>
              </a:rPr>
              <a:t>="Purple"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FontSize</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="20"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FontWeight</a:t>
            </a:r>
            <a:r>
              <a:rPr lang="en-US" sz="1400" dirty="0">
                <a:solidFill>
                  <a:srgbClr val="0000FF"/>
                </a:solidFill>
                <a:latin typeface="Consolas" pitchFamily="49" charset="0"/>
              </a:rPr>
              <a:t>"</a:t>
            </a:r>
            <a:r>
              <a:rPr lang="en-US" sz="1400" dirty="0">
                <a:solidFill>
                  <a:srgbClr val="FF0000"/>
                </a:solidFill>
                <a:latin typeface="Consolas" pitchFamily="49" charset="0"/>
              </a:rPr>
              <a:t> Value</a:t>
            </a:r>
            <a:r>
              <a:rPr lang="en-US" sz="1400" dirty="0">
                <a:solidFill>
                  <a:srgbClr val="0000FF"/>
                </a:solidFill>
                <a:latin typeface="Consolas" pitchFamily="49" charset="0"/>
              </a:rPr>
              <a:t>="Bold"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="Foreground"</a:t>
            </a:r>
            <a:r>
              <a:rPr lang="en-US" sz="1400" dirty="0">
                <a:solidFill>
                  <a:srgbClr val="FF0000"/>
                </a:solidFill>
                <a:latin typeface="Consolas" pitchFamily="49" charset="0"/>
              </a:rPr>
              <a:t> Value</a:t>
            </a:r>
            <a:r>
              <a:rPr lang="en-US" sz="1400" dirty="0">
                <a:solidFill>
                  <a:srgbClr val="0000FF"/>
                </a:solidFill>
                <a:latin typeface="Consolas" pitchFamily="49" charset="0"/>
              </a:rPr>
              <a:t>="Yellow"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="Margin"</a:t>
            </a:r>
            <a:r>
              <a:rPr lang="en-US" sz="1400" dirty="0">
                <a:solidFill>
                  <a:srgbClr val="FF0000"/>
                </a:solidFill>
                <a:latin typeface="Consolas" pitchFamily="49" charset="0"/>
              </a:rPr>
              <a:t> Value</a:t>
            </a:r>
            <a:r>
              <a:rPr lang="en-US" sz="1400" dirty="0">
                <a:solidFill>
                  <a:srgbClr val="0000FF"/>
                </a:solidFill>
                <a:latin typeface="Consolas" pitchFamily="49" charset="0"/>
              </a:rPr>
              <a:t>="4"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FF0000"/>
                </a:solidFill>
                <a:latin typeface="Consolas" pitchFamily="49" charset="0"/>
              </a:rPr>
              <a:t> Property</a:t>
            </a:r>
            <a:r>
              <a:rPr lang="en-US" sz="1400" dirty="0">
                <a:solidFill>
                  <a:srgbClr val="0000FF"/>
                </a:solidFill>
                <a:latin typeface="Consolas" pitchFamily="49" charset="0"/>
              </a:rPr>
              <a:t>="</a:t>
            </a:r>
            <a:r>
              <a:rPr lang="en-US" sz="1400" dirty="0" err="1">
                <a:solidFill>
                  <a:srgbClr val="0000FF"/>
                </a:solidFill>
                <a:latin typeface="Consolas" pitchFamily="49" charset="0"/>
              </a:rPr>
              <a:t>LayoutTransform</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Setter.Value</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RotateTransform</a:t>
            </a:r>
            <a:r>
              <a:rPr lang="en-US" sz="1400" dirty="0">
                <a:solidFill>
                  <a:srgbClr val="FF0000"/>
                </a:solidFill>
                <a:latin typeface="Consolas" pitchFamily="49" charset="0"/>
              </a:rPr>
              <a:t> Angle</a:t>
            </a:r>
            <a:r>
              <a:rPr lang="en-US" sz="1400" dirty="0">
                <a:solidFill>
                  <a:srgbClr val="0000FF"/>
                </a:solidFill>
                <a:latin typeface="Consolas" pitchFamily="49" charset="0"/>
              </a:rPr>
              <a:t>="15" /&gt;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err="1">
                <a:solidFill>
                  <a:srgbClr val="A31515"/>
                </a:solidFill>
                <a:latin typeface="Consolas" pitchFamily="49" charset="0"/>
              </a:rPr>
              <a:t>Setter.Value</a:t>
            </a:r>
            <a:r>
              <a:rPr lang="en-US" sz="1400" dirty="0">
                <a:solidFill>
                  <a:srgbClr val="0000FF"/>
                </a:solidFill>
                <a:latin typeface="Consolas" pitchFamily="49" charset="0"/>
              </a:rPr>
              <a:t>&gt;</a:t>
            </a:r>
          </a:p>
          <a:p>
            <a:r>
              <a:rPr lang="en-US" sz="1400" dirty="0">
                <a:solidFill>
                  <a:srgbClr val="A31515"/>
                </a:solidFill>
                <a:latin typeface="Consolas" pitchFamily="49" charset="0"/>
              </a:rPr>
              <a:t>   </a:t>
            </a:r>
            <a:r>
              <a:rPr lang="en-US" sz="1400" dirty="0">
                <a:solidFill>
                  <a:srgbClr val="0000FF"/>
                </a:solidFill>
                <a:latin typeface="Consolas" pitchFamily="49" charset="0"/>
              </a:rPr>
              <a:t>&lt;/</a:t>
            </a:r>
            <a:r>
              <a:rPr lang="en-US" sz="1400" dirty="0">
                <a:solidFill>
                  <a:srgbClr val="A31515"/>
                </a:solidFill>
                <a:latin typeface="Consolas" pitchFamily="49" charset="0"/>
              </a:rPr>
              <a:t>Setter</a:t>
            </a:r>
            <a:r>
              <a:rPr lang="en-US" sz="1400" dirty="0">
                <a:solidFill>
                  <a:srgbClr val="0000FF"/>
                </a:solidFill>
                <a:latin typeface="Consolas" pitchFamily="49" charset="0"/>
              </a:rPr>
              <a:t>&gt;</a:t>
            </a:r>
          </a:p>
          <a:p>
            <a:r>
              <a:rPr lang="en-US" sz="1400" dirty="0">
                <a:solidFill>
                  <a:srgbClr val="0000FF"/>
                </a:solidFill>
                <a:latin typeface="Consolas" pitchFamily="49" charset="0"/>
              </a:rPr>
              <a:t>&lt;/</a:t>
            </a:r>
            <a:r>
              <a:rPr lang="en-US" sz="1400" dirty="0">
                <a:solidFill>
                  <a:srgbClr val="A31515"/>
                </a:solidFill>
                <a:latin typeface="Consolas" pitchFamily="49" charset="0"/>
              </a:rPr>
              <a:t>Style</a:t>
            </a:r>
            <a:r>
              <a:rPr lang="en-US" sz="1400" dirty="0">
                <a:solidFill>
                  <a:srgbClr val="0000FF"/>
                </a:solidFill>
                <a:latin typeface="Consolas" pitchFamily="49" charset="0"/>
              </a:rPr>
              <a:t>&gt;</a:t>
            </a:r>
          </a:p>
        </p:txBody>
      </p:sp>
    </p:spTree>
    <p:extLst>
      <p:ext uri="{BB962C8B-B14F-4D97-AF65-F5344CB8AC3E}">
        <p14:creationId xmlns:p14="http://schemas.microsoft.com/office/powerpoint/2010/main" val="210335414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a:t>
            </a:r>
            <a:r>
              <a:rPr lang="en-US" dirty="0">
                <a:effectLst>
                  <a:outerShdw blurRad="38100" dist="38100" dir="2700000" algn="tl">
                    <a:srgbClr val="000000">
                      <a:alpha val="43137"/>
                    </a:srgbClr>
                  </a:outerShdw>
                </a:effectLst>
              </a:rPr>
              <a:t> </a:t>
            </a:r>
            <a:r>
              <a:rPr lang="en-US" dirty="0"/>
              <a:t>Styles</a:t>
            </a:r>
            <a:endParaRPr lang="he-IL" dirty="0"/>
          </a:p>
        </p:txBody>
      </p:sp>
      <p:sp>
        <p:nvSpPr>
          <p:cNvPr id="3" name="Content Placeholder 2"/>
          <p:cNvSpPr>
            <a:spLocks noGrp="1"/>
          </p:cNvSpPr>
          <p:nvPr>
            <p:ph idx="1"/>
          </p:nvPr>
        </p:nvSpPr>
        <p:spPr/>
        <p:txBody>
          <a:bodyPr/>
          <a:lstStyle/>
          <a:p>
            <a:r>
              <a:rPr lang="en-US" dirty="0"/>
              <a:t>With the </a:t>
            </a:r>
            <a:r>
              <a:rPr lang="en-US" b="1" dirty="0" err="1">
                <a:solidFill>
                  <a:schemeClr val="accent2">
                    <a:lumMod val="50000"/>
                  </a:schemeClr>
                </a:solidFill>
                <a:latin typeface="Consolas" pitchFamily="49" charset="0"/>
              </a:rPr>
              <a:t>TargetType</a:t>
            </a:r>
            <a:r>
              <a:rPr lang="en-US" dirty="0"/>
              <a:t> property the </a:t>
            </a:r>
            <a:r>
              <a:rPr lang="en-US" b="1" dirty="0"/>
              <a:t>x:Key</a:t>
            </a:r>
            <a:r>
              <a:rPr lang="en-US" dirty="0"/>
              <a:t> attribute may be omitted</a:t>
            </a:r>
          </a:p>
          <a:p>
            <a:r>
              <a:rPr lang="en-US" dirty="0"/>
              <a:t>The style will automatically apply to all elements of the specified type</a:t>
            </a:r>
          </a:p>
          <a:p>
            <a:pPr lvl="1"/>
            <a:r>
              <a:rPr lang="en-US" dirty="0"/>
              <a:t>The exact type only (not a derived type)</a:t>
            </a:r>
          </a:p>
          <a:p>
            <a:r>
              <a:rPr lang="en-US" dirty="0"/>
              <a:t>Elements can still override properties or use a different style, or clear the style by setting it to </a:t>
            </a:r>
            <a:r>
              <a:rPr lang="en-US" dirty="0">
                <a:latin typeface="Consolas" pitchFamily="49" charset="0"/>
              </a:rPr>
              <a:t>null</a:t>
            </a:r>
          </a:p>
          <a:p>
            <a:endParaRPr lang="he-IL" dirty="0"/>
          </a:p>
        </p:txBody>
      </p:sp>
    </p:spTree>
    <p:extLst>
      <p:ext uri="{BB962C8B-B14F-4D97-AF65-F5344CB8AC3E}">
        <p14:creationId xmlns:p14="http://schemas.microsoft.com/office/powerpoint/2010/main" val="28785073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Commands and MVVM</a:t>
            </a:r>
            <a:endParaRPr lang="he-IL" dirty="0"/>
          </a:p>
        </p:txBody>
      </p:sp>
      <p:sp>
        <p:nvSpPr>
          <p:cNvPr id="7" name="Subtitle 6"/>
          <p:cNvSpPr>
            <a:spLocks noGrp="1"/>
          </p:cNvSpPr>
          <p:nvPr>
            <p:ph type="subTitle" idx="1"/>
          </p:nvPr>
        </p:nvSpPr>
        <p:spPr/>
        <p:txBody>
          <a:bodyPr/>
          <a:lstStyle/>
          <a:p>
            <a:endParaRPr lang="he-IL"/>
          </a:p>
        </p:txBody>
      </p:sp>
    </p:spTree>
    <p:extLst>
      <p:ext uri="{BB962C8B-B14F-4D97-AF65-F5344CB8AC3E}">
        <p14:creationId xmlns:p14="http://schemas.microsoft.com/office/powerpoint/2010/main" val="205592566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he-IL" dirty="0"/>
          </a:p>
        </p:txBody>
      </p:sp>
      <p:sp>
        <p:nvSpPr>
          <p:cNvPr id="5" name="Content Placeholder 4"/>
          <p:cNvSpPr>
            <a:spLocks noGrp="1"/>
          </p:cNvSpPr>
          <p:nvPr>
            <p:ph idx="1"/>
          </p:nvPr>
        </p:nvSpPr>
        <p:spPr/>
        <p:txBody>
          <a:bodyPr/>
          <a:lstStyle/>
          <a:p>
            <a:r>
              <a:rPr lang="en-US" dirty="0"/>
              <a:t>Introduction to the MVVM Pattern</a:t>
            </a:r>
          </a:p>
          <a:p>
            <a:r>
              <a:rPr lang="en-US" dirty="0"/>
              <a:t>Commands</a:t>
            </a:r>
          </a:p>
          <a:p>
            <a:r>
              <a:rPr lang="en-US" dirty="0" smtClean="0"/>
              <a:t>UWP </a:t>
            </a:r>
            <a:r>
              <a:rPr lang="en-US" dirty="0"/>
              <a:t>Command Support</a:t>
            </a:r>
          </a:p>
          <a:p>
            <a:r>
              <a:rPr lang="en-US" dirty="0"/>
              <a:t>Implementing Commands for MVVM</a:t>
            </a:r>
          </a:p>
          <a:p>
            <a:r>
              <a:rPr lang="en-US" dirty="0"/>
              <a:t>Simple MVVM Framework</a:t>
            </a:r>
          </a:p>
          <a:p>
            <a:r>
              <a:rPr lang="en-US" dirty="0" smtClean="0"/>
              <a:t>Summary</a:t>
            </a:r>
            <a:endParaRPr lang="en-US" dirty="0"/>
          </a:p>
          <a:p>
            <a:endParaRPr lang="he-IL" dirty="0"/>
          </a:p>
        </p:txBody>
      </p:sp>
    </p:spTree>
    <p:extLst>
      <p:ext uri="{BB962C8B-B14F-4D97-AF65-F5344CB8AC3E}">
        <p14:creationId xmlns:p14="http://schemas.microsoft.com/office/powerpoint/2010/main" val="253859851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MVVM Pattern</a:t>
            </a:r>
            <a:endParaRPr lang="he-IL" dirty="0"/>
          </a:p>
        </p:txBody>
      </p:sp>
      <p:sp>
        <p:nvSpPr>
          <p:cNvPr id="3" name="Content Placeholder 2"/>
          <p:cNvSpPr>
            <a:spLocks noGrp="1"/>
          </p:cNvSpPr>
          <p:nvPr>
            <p:ph idx="1"/>
          </p:nvPr>
        </p:nvSpPr>
        <p:spPr/>
        <p:txBody>
          <a:bodyPr/>
          <a:lstStyle/>
          <a:p>
            <a:r>
              <a:rPr lang="en-US" dirty="0"/>
              <a:t>Model – View – </a:t>
            </a:r>
            <a:r>
              <a:rPr lang="en-US" dirty="0" err="1"/>
              <a:t>ViewModel</a:t>
            </a:r>
            <a:endParaRPr lang="en-US" dirty="0"/>
          </a:p>
          <a:p>
            <a:r>
              <a:rPr lang="en-US" dirty="0"/>
              <a:t>Based on similar principles of Model View Controller (MVC) and Model View Presenter (MVP)</a:t>
            </a:r>
          </a:p>
          <a:p>
            <a:r>
              <a:rPr lang="en-US" dirty="0"/>
              <a:t>Natural pattern for XAML based applications</a:t>
            </a:r>
          </a:p>
          <a:p>
            <a:pPr lvl="1"/>
            <a:r>
              <a:rPr lang="en-US" dirty="0"/>
              <a:t>Data binding is key</a:t>
            </a:r>
          </a:p>
          <a:p>
            <a:r>
              <a:rPr lang="en-US" dirty="0"/>
              <a:t>Enables developer-designer workflow</a:t>
            </a:r>
          </a:p>
          <a:p>
            <a:r>
              <a:rPr lang="en-US" dirty="0"/>
              <a:t>Increases application testability</a:t>
            </a:r>
          </a:p>
          <a:p>
            <a:endParaRPr lang="he-IL" dirty="0"/>
          </a:p>
        </p:txBody>
      </p:sp>
      <p:sp>
        <p:nvSpPr>
          <p:cNvPr id="4" name="Rounded Rectangle 3"/>
          <p:cNvSpPr/>
          <p:nvPr/>
        </p:nvSpPr>
        <p:spPr>
          <a:xfrm>
            <a:off x="7603664" y="4961348"/>
            <a:ext cx="2057400" cy="83820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Model</a:t>
            </a:r>
            <a:endParaRPr lang="en-US" sz="2400" b="1" dirty="0"/>
          </a:p>
        </p:txBody>
      </p:sp>
      <p:sp>
        <p:nvSpPr>
          <p:cNvPr id="5" name="Rounded Rectangle 4"/>
          <p:cNvSpPr/>
          <p:nvPr/>
        </p:nvSpPr>
        <p:spPr>
          <a:xfrm>
            <a:off x="1450181" y="5266148"/>
            <a:ext cx="2057400" cy="838200"/>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View</a:t>
            </a:r>
            <a:endParaRPr lang="en-US" sz="2400" b="1" dirty="0"/>
          </a:p>
        </p:txBody>
      </p:sp>
      <p:sp>
        <p:nvSpPr>
          <p:cNvPr id="6" name="Rounded Rectangle 5"/>
          <p:cNvSpPr/>
          <p:nvPr/>
        </p:nvSpPr>
        <p:spPr>
          <a:xfrm>
            <a:off x="4421981" y="5266148"/>
            <a:ext cx="2057400" cy="838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ViewModel</a:t>
            </a:r>
            <a:endParaRPr lang="en-US" sz="2400" b="1" dirty="0"/>
          </a:p>
        </p:txBody>
      </p:sp>
      <p:sp>
        <p:nvSpPr>
          <p:cNvPr id="7" name="Left-Right Arrow 6"/>
          <p:cNvSpPr/>
          <p:nvPr/>
        </p:nvSpPr>
        <p:spPr>
          <a:xfrm>
            <a:off x="3507581" y="5582616"/>
            <a:ext cx="914400" cy="304800"/>
          </a:xfrm>
          <a:prstGeom prst="lef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479381" y="5418548"/>
            <a:ext cx="914400" cy="304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23208" y="4702744"/>
            <a:ext cx="1106393" cy="738664"/>
          </a:xfrm>
          <a:prstGeom prst="rect">
            <a:avLst/>
          </a:prstGeom>
          <a:noFill/>
        </p:spPr>
        <p:txBody>
          <a:bodyPr wrap="none" rtlCol="0">
            <a:spAutoFit/>
          </a:bodyPr>
          <a:lstStyle/>
          <a:p>
            <a:pPr algn="ctr" rtl="0"/>
            <a:r>
              <a:rPr lang="en-US" sz="1400" b="1" dirty="0" smtClean="0"/>
              <a:t>Commands,</a:t>
            </a:r>
          </a:p>
          <a:p>
            <a:pPr algn="ctr" rtl="0"/>
            <a:r>
              <a:rPr lang="en-US" sz="1400" b="1" dirty="0" smtClean="0"/>
              <a:t>Properties, </a:t>
            </a:r>
          </a:p>
          <a:p>
            <a:pPr algn="ctr" rtl="0"/>
            <a:r>
              <a:rPr lang="en-US" sz="1400" b="1" dirty="0" smtClean="0"/>
              <a:t>Behaviors</a:t>
            </a:r>
            <a:endParaRPr lang="en-US" sz="1400" b="1" dirty="0"/>
          </a:p>
        </p:txBody>
      </p:sp>
      <p:sp>
        <p:nvSpPr>
          <p:cNvPr id="10" name="TextBox 9"/>
          <p:cNvSpPr txBox="1"/>
          <p:nvPr/>
        </p:nvSpPr>
        <p:spPr>
          <a:xfrm>
            <a:off x="6456516" y="4921117"/>
            <a:ext cx="958339" cy="523220"/>
          </a:xfrm>
          <a:prstGeom prst="rect">
            <a:avLst/>
          </a:prstGeom>
          <a:noFill/>
        </p:spPr>
        <p:txBody>
          <a:bodyPr wrap="none" rtlCol="0">
            <a:spAutoFit/>
          </a:bodyPr>
          <a:lstStyle/>
          <a:p>
            <a:pPr algn="l" rtl="0"/>
            <a:r>
              <a:rPr lang="en-US" sz="1400" b="1" dirty="0" smtClean="0"/>
              <a:t>Methods,</a:t>
            </a:r>
          </a:p>
          <a:p>
            <a:pPr algn="l" rtl="0"/>
            <a:r>
              <a:rPr lang="en-US" sz="1400" b="1" dirty="0" smtClean="0"/>
              <a:t>Properties</a:t>
            </a:r>
            <a:endParaRPr lang="en-US" sz="1400" b="1" dirty="0"/>
          </a:p>
        </p:txBody>
      </p:sp>
      <p:sp>
        <p:nvSpPr>
          <p:cNvPr id="11" name="Right Arrow 10"/>
          <p:cNvSpPr/>
          <p:nvPr/>
        </p:nvSpPr>
        <p:spPr>
          <a:xfrm flipH="1">
            <a:off x="6477589" y="5780695"/>
            <a:ext cx="914400" cy="304800"/>
          </a:xfrm>
          <a:prstGeom prst="rightArrow">
            <a:avLst/>
          </a:prstGeom>
          <a:solidFill>
            <a:srgbClr val="FFFF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ounded Rectangle 11"/>
          <p:cNvSpPr/>
          <p:nvPr/>
        </p:nvSpPr>
        <p:spPr>
          <a:xfrm>
            <a:off x="7496457" y="5113748"/>
            <a:ext cx="2057400" cy="83820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Model</a:t>
            </a:r>
            <a:endParaRPr lang="en-US" sz="2400" b="1" dirty="0"/>
          </a:p>
        </p:txBody>
      </p:sp>
      <p:sp>
        <p:nvSpPr>
          <p:cNvPr id="13" name="Rounded Rectangle 12"/>
          <p:cNvSpPr/>
          <p:nvPr/>
        </p:nvSpPr>
        <p:spPr>
          <a:xfrm>
            <a:off x="7393781" y="5266148"/>
            <a:ext cx="2057400" cy="83820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Model</a:t>
            </a:r>
            <a:endParaRPr lang="en-US" sz="2400" b="1" dirty="0"/>
          </a:p>
        </p:txBody>
      </p:sp>
      <p:sp>
        <p:nvSpPr>
          <p:cNvPr id="14" name="TextBox 13"/>
          <p:cNvSpPr txBox="1"/>
          <p:nvPr/>
        </p:nvSpPr>
        <p:spPr>
          <a:xfrm>
            <a:off x="6588195" y="5972480"/>
            <a:ext cx="803794" cy="307777"/>
          </a:xfrm>
          <a:prstGeom prst="rect">
            <a:avLst/>
          </a:prstGeom>
          <a:noFill/>
        </p:spPr>
        <p:txBody>
          <a:bodyPr wrap="square" rtlCol="0">
            <a:spAutoFit/>
          </a:bodyPr>
          <a:lstStyle/>
          <a:p>
            <a:pPr algn="ctr"/>
            <a:r>
              <a:rPr lang="en-US" sz="1400" b="1" dirty="0" smtClean="0"/>
              <a:t>Events</a:t>
            </a:r>
            <a:endParaRPr lang="en-US" sz="1400" b="1" dirty="0"/>
          </a:p>
        </p:txBody>
      </p:sp>
    </p:spTree>
    <p:extLst>
      <p:ext uri="{BB962C8B-B14F-4D97-AF65-F5344CB8AC3E}">
        <p14:creationId xmlns:p14="http://schemas.microsoft.com/office/powerpoint/2010/main" val="49598256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MVVM Participants</a:t>
            </a:r>
            <a:endParaRPr lang="he-IL" dirty="0"/>
          </a:p>
        </p:txBody>
      </p:sp>
      <p:sp>
        <p:nvSpPr>
          <p:cNvPr id="3" name="Content Placeholder 2"/>
          <p:cNvSpPr>
            <a:spLocks noGrp="1"/>
          </p:cNvSpPr>
          <p:nvPr>
            <p:ph idx="1"/>
          </p:nvPr>
        </p:nvSpPr>
        <p:spPr/>
        <p:txBody>
          <a:bodyPr>
            <a:normAutofit lnSpcReduction="10000"/>
          </a:bodyPr>
          <a:lstStyle/>
          <a:p>
            <a:r>
              <a:rPr lang="en-US" dirty="0"/>
              <a:t>Model</a:t>
            </a:r>
          </a:p>
          <a:p>
            <a:pPr lvl="1"/>
            <a:r>
              <a:rPr lang="en-US" dirty="0"/>
              <a:t>Business logic and data</a:t>
            </a:r>
          </a:p>
          <a:p>
            <a:pPr lvl="1"/>
            <a:r>
              <a:rPr lang="en-US" dirty="0"/>
              <a:t>May implement change notification for properties and collections</a:t>
            </a:r>
          </a:p>
          <a:p>
            <a:r>
              <a:rPr lang="en-US" dirty="0"/>
              <a:t>View</a:t>
            </a:r>
          </a:p>
          <a:p>
            <a:pPr lvl="1"/>
            <a:r>
              <a:rPr lang="en-US" dirty="0"/>
              <a:t>Data display and user interactivity</a:t>
            </a:r>
          </a:p>
          <a:p>
            <a:pPr lvl="1"/>
            <a:r>
              <a:rPr lang="en-US" dirty="0"/>
              <a:t>Implemented as a </a:t>
            </a:r>
            <a:r>
              <a:rPr lang="en-US" b="1" dirty="0" smtClean="0">
                <a:solidFill>
                  <a:srgbClr val="FF0000"/>
                </a:solidFill>
                <a:latin typeface="Consolas" panose="020B0609020204030204" pitchFamily="49" charset="0"/>
                <a:cs typeface="Consolas" panose="020B0609020204030204" pitchFamily="49" charset="0"/>
              </a:rPr>
              <a:t>Page</a:t>
            </a:r>
            <a:r>
              <a:rPr lang="en-US" dirty="0" smtClean="0"/>
              <a:t>, </a:t>
            </a:r>
            <a:r>
              <a:rPr lang="en-US" b="1" dirty="0" err="1">
                <a:solidFill>
                  <a:srgbClr val="FF0000"/>
                </a:solidFill>
                <a:latin typeface="Consolas" panose="020B0609020204030204" pitchFamily="49" charset="0"/>
                <a:cs typeface="Consolas" panose="020B0609020204030204" pitchFamily="49" charset="0"/>
              </a:rPr>
              <a:t>UserControl</a:t>
            </a:r>
            <a:r>
              <a:rPr lang="en-US" dirty="0"/>
              <a:t>, </a:t>
            </a:r>
            <a:r>
              <a:rPr lang="en-US" b="1" dirty="0" err="1">
                <a:solidFill>
                  <a:srgbClr val="FF0000"/>
                </a:solidFill>
                <a:latin typeface="Consolas" panose="020B0609020204030204" pitchFamily="49" charset="0"/>
                <a:cs typeface="Consolas" panose="020B0609020204030204" pitchFamily="49" charset="0"/>
              </a:rPr>
              <a:t>DataTemplate</a:t>
            </a:r>
            <a:r>
              <a:rPr lang="en-US" dirty="0"/>
              <a:t> or custom control</a:t>
            </a:r>
          </a:p>
          <a:p>
            <a:pPr lvl="1"/>
            <a:r>
              <a:rPr lang="en-US" dirty="0"/>
              <a:t>Has little or no code behind</a:t>
            </a:r>
          </a:p>
          <a:p>
            <a:r>
              <a:rPr lang="en-US" dirty="0" err="1"/>
              <a:t>ViewModel</a:t>
            </a:r>
            <a:endParaRPr lang="en-US" dirty="0"/>
          </a:p>
          <a:p>
            <a:pPr lvl="1"/>
            <a:r>
              <a:rPr lang="en-US" dirty="0"/>
              <a:t>UI logic and data for the View</a:t>
            </a:r>
          </a:p>
          <a:p>
            <a:pPr lvl="1"/>
            <a:r>
              <a:rPr lang="en-US" dirty="0"/>
              <a:t>Abstracts the Model for View usage</a:t>
            </a:r>
          </a:p>
          <a:p>
            <a:pPr lvl="1"/>
            <a:r>
              <a:rPr lang="en-US" dirty="0"/>
              <a:t>Exposes commands (</a:t>
            </a:r>
            <a:r>
              <a:rPr lang="en-US" b="1" dirty="0" err="1">
                <a:solidFill>
                  <a:srgbClr val="C00000"/>
                </a:solidFill>
                <a:latin typeface="Consolas" panose="020B0609020204030204" pitchFamily="49" charset="0"/>
                <a:cs typeface="Consolas" panose="020B0609020204030204" pitchFamily="49" charset="0"/>
              </a:rPr>
              <a:t>ICommand</a:t>
            </a:r>
            <a:r>
              <a:rPr lang="en-US" dirty="0"/>
              <a:t>) to be used by the View</a:t>
            </a:r>
          </a:p>
          <a:p>
            <a:pPr lvl="1"/>
            <a:r>
              <a:rPr lang="en-US" dirty="0"/>
              <a:t>Implements change notifications</a:t>
            </a:r>
          </a:p>
          <a:p>
            <a:pPr lvl="1"/>
            <a:r>
              <a:rPr lang="en-US" dirty="0"/>
              <a:t>Maintains state for the View (communicates via data binding)</a:t>
            </a:r>
          </a:p>
          <a:p>
            <a:endParaRPr lang="he-IL" dirty="0"/>
          </a:p>
        </p:txBody>
      </p:sp>
    </p:spTree>
    <p:extLst>
      <p:ext uri="{BB962C8B-B14F-4D97-AF65-F5344CB8AC3E}">
        <p14:creationId xmlns:p14="http://schemas.microsoft.com/office/powerpoint/2010/main" val="283107122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View</a:t>
            </a:r>
            <a:endParaRPr lang="he-IL" dirty="0"/>
          </a:p>
        </p:txBody>
      </p:sp>
      <p:sp>
        <p:nvSpPr>
          <p:cNvPr id="3" name="Content Placeholder 2"/>
          <p:cNvSpPr>
            <a:spLocks noGrp="1"/>
          </p:cNvSpPr>
          <p:nvPr>
            <p:ph idx="1"/>
          </p:nvPr>
        </p:nvSpPr>
        <p:spPr/>
        <p:txBody>
          <a:bodyPr/>
          <a:lstStyle/>
          <a:p>
            <a:r>
              <a:rPr lang="en-US" dirty="0"/>
              <a:t>Provides the user interface and interaction</a:t>
            </a:r>
          </a:p>
          <a:p>
            <a:r>
              <a:rPr lang="en-US" dirty="0"/>
              <a:t>The </a:t>
            </a:r>
            <a:r>
              <a:rPr lang="en-US" dirty="0" err="1">
                <a:latin typeface="Consolas" panose="020B0609020204030204" pitchFamily="49" charset="0"/>
                <a:cs typeface="Consolas" panose="020B0609020204030204" pitchFamily="49" charset="0"/>
              </a:rPr>
              <a:t>DataContext</a:t>
            </a:r>
            <a:r>
              <a:rPr lang="en-US" dirty="0"/>
              <a:t> property points to the View Model</a:t>
            </a:r>
          </a:p>
          <a:p>
            <a:r>
              <a:rPr lang="en-US" dirty="0"/>
              <a:t>Updated using property changes from the </a:t>
            </a:r>
            <a:r>
              <a:rPr lang="en-US" dirty="0" err="1"/>
              <a:t>ViewModel</a:t>
            </a:r>
            <a:endParaRPr lang="en-US" dirty="0"/>
          </a:p>
          <a:p>
            <a:r>
              <a:rPr lang="en-US" dirty="0"/>
              <a:t>Binds to commands (on </a:t>
            </a:r>
            <a:r>
              <a:rPr lang="en-US" dirty="0" err="1">
                <a:latin typeface="Consolas" panose="020B0609020204030204" pitchFamily="49" charset="0"/>
                <a:cs typeface="Consolas" panose="020B0609020204030204" pitchFamily="49" charset="0"/>
              </a:rPr>
              <a:t>ICommandSource</a:t>
            </a:r>
            <a:r>
              <a:rPr lang="en-US" dirty="0"/>
              <a:t> elements) provided by the </a:t>
            </a:r>
            <a:r>
              <a:rPr lang="en-US" dirty="0" err="1"/>
              <a:t>ViewModel</a:t>
            </a:r>
            <a:endParaRPr lang="en-US" dirty="0"/>
          </a:p>
          <a:p>
            <a:endParaRPr lang="en-US" dirty="0"/>
          </a:p>
          <a:p>
            <a:endParaRPr lang="en-US" dirty="0"/>
          </a:p>
          <a:p>
            <a:endParaRPr lang="he-IL" dirty="0"/>
          </a:p>
        </p:txBody>
      </p:sp>
    </p:spTree>
    <p:extLst>
      <p:ext uri="{BB962C8B-B14F-4D97-AF65-F5344CB8AC3E}">
        <p14:creationId xmlns:p14="http://schemas.microsoft.com/office/powerpoint/2010/main" val="36866675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ViewModel</a:t>
            </a:r>
            <a:endParaRPr lang="he-IL" dirty="0"/>
          </a:p>
        </p:txBody>
      </p:sp>
      <p:sp>
        <p:nvSpPr>
          <p:cNvPr id="3" name="Content Placeholder 2"/>
          <p:cNvSpPr>
            <a:spLocks noGrp="1"/>
          </p:cNvSpPr>
          <p:nvPr>
            <p:ph idx="1"/>
          </p:nvPr>
        </p:nvSpPr>
        <p:spPr/>
        <p:txBody>
          <a:bodyPr/>
          <a:lstStyle/>
          <a:p>
            <a:r>
              <a:rPr lang="en-US" dirty="0"/>
              <a:t>Exposes properties the View binds to</a:t>
            </a:r>
          </a:p>
          <a:p>
            <a:r>
              <a:rPr lang="en-US" dirty="0"/>
              <a:t>Can be an adapter if some functionality missing from Model classes</a:t>
            </a:r>
          </a:p>
          <a:p>
            <a:r>
              <a:rPr lang="en-US" dirty="0"/>
              <a:t>Exposes commands to be invoked by the view</a:t>
            </a:r>
          </a:p>
          <a:p>
            <a:r>
              <a:rPr lang="en-US" dirty="0"/>
              <a:t>Maintains state for the View</a:t>
            </a:r>
          </a:p>
          <a:p>
            <a:r>
              <a:rPr lang="en-US" dirty="0"/>
              <a:t>Implements change notifications (</a:t>
            </a:r>
            <a:r>
              <a:rPr lang="en-US" dirty="0" err="1">
                <a:latin typeface="Consolas" panose="020B0609020204030204" pitchFamily="49" charset="0"/>
                <a:cs typeface="Consolas" panose="020B0609020204030204" pitchFamily="49" charset="0"/>
              </a:rPr>
              <a:t>INotifyPropertyChanged</a:t>
            </a:r>
            <a:r>
              <a:rPr lang="en-US" dirty="0"/>
              <a:t>)</a:t>
            </a:r>
          </a:p>
          <a:p>
            <a:pPr lvl="1"/>
            <a:r>
              <a:rPr lang="en-US" dirty="0"/>
              <a:t>Uses </a:t>
            </a:r>
            <a:r>
              <a:rPr lang="en-US" dirty="0" err="1">
                <a:latin typeface="Consolas" panose="020B0609020204030204" pitchFamily="49" charset="0"/>
                <a:cs typeface="Consolas" panose="020B0609020204030204" pitchFamily="49" charset="0"/>
              </a:rPr>
              <a:t>ObservableCollection</a:t>
            </a:r>
            <a:r>
              <a:rPr lang="en-US" dirty="0">
                <a:latin typeface="Consolas" panose="020B0609020204030204" pitchFamily="49" charset="0"/>
                <a:cs typeface="Consolas" panose="020B0609020204030204" pitchFamily="49" charset="0"/>
              </a:rPr>
              <a:t>&lt;T&gt;</a:t>
            </a:r>
            <a:r>
              <a:rPr lang="en-US" dirty="0"/>
              <a:t> that already implements </a:t>
            </a:r>
            <a:r>
              <a:rPr lang="en-US" b="1" dirty="0" err="1">
                <a:latin typeface="Consolas" panose="020B0609020204030204" pitchFamily="49" charset="0"/>
                <a:cs typeface="Consolas" panose="020B0609020204030204" pitchFamily="49" charset="0"/>
              </a:rPr>
              <a:t>INotifyCollectionChanged</a:t>
            </a:r>
            <a:endParaRPr lang="en-US" b="1" dirty="0">
              <a:latin typeface="Consolas" panose="020B0609020204030204" pitchFamily="49" charset="0"/>
              <a:cs typeface="Consolas" panose="020B0609020204030204" pitchFamily="49" charset="0"/>
            </a:endParaRPr>
          </a:p>
          <a:p>
            <a:pPr lvl="1"/>
            <a:endParaRPr lang="en-US" dirty="0"/>
          </a:p>
          <a:p>
            <a:endParaRPr lang="en-US" dirty="0"/>
          </a:p>
          <a:p>
            <a:endParaRPr lang="he-IL" dirty="0"/>
          </a:p>
        </p:txBody>
      </p:sp>
    </p:spTree>
    <p:extLst>
      <p:ext uri="{BB962C8B-B14F-4D97-AF65-F5344CB8AC3E}">
        <p14:creationId xmlns:p14="http://schemas.microsoft.com/office/powerpoint/2010/main" val="909203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Cohesion</a:t>
            </a:r>
          </a:p>
        </p:txBody>
      </p:sp>
      <p:sp>
        <p:nvSpPr>
          <p:cNvPr id="3" name="Content Placeholder 2"/>
          <p:cNvSpPr>
            <a:spLocks noGrp="1"/>
          </p:cNvSpPr>
          <p:nvPr>
            <p:ph idx="1"/>
          </p:nvPr>
        </p:nvSpPr>
        <p:spPr/>
        <p:txBody>
          <a:bodyPr>
            <a:normAutofit/>
          </a:bodyPr>
          <a:lstStyle/>
          <a:p>
            <a:r>
              <a:rPr lang="en-US" sz="3200" dirty="0"/>
              <a:t>The degree to which a module performs one and only one function</a:t>
            </a:r>
          </a:p>
          <a:p>
            <a:pPr lvl="1"/>
            <a:r>
              <a:rPr lang="en-US" sz="2800" dirty="0"/>
              <a:t>Strive for high cohesion</a:t>
            </a:r>
          </a:p>
          <a:p>
            <a:r>
              <a:rPr lang="en-US" sz="3200" dirty="0"/>
              <a:t>Module can be: </a:t>
            </a:r>
          </a:p>
          <a:p>
            <a:pPr lvl="1"/>
            <a:r>
              <a:rPr lang="en-US" sz="2800" dirty="0"/>
              <a:t>Assembly (DLL)</a:t>
            </a:r>
          </a:p>
          <a:p>
            <a:pPr lvl="1"/>
            <a:r>
              <a:rPr lang="en-US" sz="2800" dirty="0"/>
              <a:t>File</a:t>
            </a:r>
          </a:p>
          <a:p>
            <a:pPr lvl="1"/>
            <a:r>
              <a:rPr lang="en-US" sz="2800" dirty="0"/>
              <a:t>Class</a:t>
            </a:r>
          </a:p>
          <a:p>
            <a:pPr lvl="1"/>
            <a:r>
              <a:rPr lang="en-US" sz="2800" dirty="0"/>
              <a:t>Method</a:t>
            </a:r>
          </a:p>
          <a:p>
            <a:pPr lvl="1"/>
            <a:r>
              <a:rPr lang="en-US" sz="2800" dirty="0" err="1" smtClean="0"/>
              <a:t>WinRT</a:t>
            </a:r>
            <a:r>
              <a:rPr lang="en-US" sz="2800" dirty="0" smtClean="0"/>
              <a:t>/COM component</a:t>
            </a:r>
          </a:p>
          <a:p>
            <a:pPr lvl="1"/>
            <a:r>
              <a:rPr lang="en-US" sz="2800" dirty="0" smtClean="0"/>
              <a:t>Any </a:t>
            </a:r>
            <a:r>
              <a:rPr lang="en-US" sz="2800" dirty="0"/>
              <a:t>reusable element</a:t>
            </a:r>
          </a:p>
          <a:p>
            <a:endParaRPr lang="en-US" sz="3200" dirty="0"/>
          </a:p>
        </p:txBody>
      </p:sp>
      <p:sp>
        <p:nvSpPr>
          <p:cNvPr id="5" name="Slide Number Placeholder 4"/>
          <p:cNvSpPr>
            <a:spLocks noGrp="1"/>
          </p:cNvSpPr>
          <p:nvPr>
            <p:ph type="sldNum" sz="quarter" idx="12"/>
          </p:nvPr>
        </p:nvSpPr>
        <p:spPr/>
        <p:txBody>
          <a:bodyPr/>
          <a:lstStyle/>
          <a:p>
            <a:fld id="{AA986F54-24DE-4AB4-95BF-72E7F2EFFBC6}" type="slidenum">
              <a:rPr lang="en-US" smtClean="0"/>
              <a:t>22</a:t>
            </a:fld>
            <a:endParaRPr lang="en-US"/>
          </a:p>
        </p:txBody>
      </p:sp>
    </p:spTree>
    <p:extLst>
      <p:ext uri="{BB962C8B-B14F-4D97-AF65-F5344CB8AC3E}">
        <p14:creationId xmlns:p14="http://schemas.microsoft.com/office/powerpoint/2010/main" val="159736225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endParaRPr lang="he-IL" dirty="0"/>
          </a:p>
        </p:txBody>
      </p:sp>
      <p:sp>
        <p:nvSpPr>
          <p:cNvPr id="3" name="Content Placeholder 2"/>
          <p:cNvSpPr>
            <a:spLocks noGrp="1"/>
          </p:cNvSpPr>
          <p:nvPr>
            <p:ph idx="1"/>
          </p:nvPr>
        </p:nvSpPr>
        <p:spPr/>
        <p:txBody>
          <a:bodyPr/>
          <a:lstStyle/>
          <a:p>
            <a:r>
              <a:rPr lang="en-US" dirty="0"/>
              <a:t>Responsible for business logic and data, e.g.</a:t>
            </a:r>
          </a:p>
          <a:p>
            <a:pPr lvl="1"/>
            <a:r>
              <a:rPr lang="en-US" dirty="0"/>
              <a:t>Data Transfer Objects (DTO)</a:t>
            </a:r>
          </a:p>
          <a:p>
            <a:pPr lvl="1"/>
            <a:r>
              <a:rPr lang="en-US" dirty="0"/>
              <a:t>POCOs (Plain Old CLR Objects)</a:t>
            </a:r>
          </a:p>
          <a:p>
            <a:pPr lvl="1"/>
            <a:r>
              <a:rPr lang="en-US" dirty="0"/>
              <a:t>Generated entity objects</a:t>
            </a:r>
          </a:p>
          <a:p>
            <a:pPr lvl="1"/>
            <a:r>
              <a:rPr lang="en-US" dirty="0"/>
              <a:t>Generated proxy objects</a:t>
            </a:r>
          </a:p>
          <a:p>
            <a:r>
              <a:rPr lang="en-US" dirty="0"/>
              <a:t>May provide change notifications</a:t>
            </a:r>
          </a:p>
          <a:p>
            <a:r>
              <a:rPr lang="en-US" dirty="0"/>
              <a:t>Provides validation if </a:t>
            </a:r>
            <a:r>
              <a:rPr lang="en-US" dirty="0" smtClean="0"/>
              <a:t>appropriate</a:t>
            </a:r>
            <a:endParaRPr lang="en-US" dirty="0"/>
          </a:p>
        </p:txBody>
      </p:sp>
    </p:spTree>
    <p:extLst>
      <p:ext uri="{BB962C8B-B14F-4D97-AF65-F5344CB8AC3E}">
        <p14:creationId xmlns:p14="http://schemas.microsoft.com/office/powerpoint/2010/main" val="55679864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Commands</a:t>
            </a:r>
            <a:endParaRPr lang="he-IL" dirty="0"/>
          </a:p>
        </p:txBody>
      </p:sp>
      <p:sp>
        <p:nvSpPr>
          <p:cNvPr id="3" name="Content Placeholder 2"/>
          <p:cNvSpPr>
            <a:spLocks noGrp="1"/>
          </p:cNvSpPr>
          <p:nvPr>
            <p:ph idx="1"/>
          </p:nvPr>
        </p:nvSpPr>
        <p:spPr/>
        <p:txBody>
          <a:bodyPr/>
          <a:lstStyle/>
          <a:p>
            <a:r>
              <a:rPr lang="en-US" dirty="0"/>
              <a:t>Handling routed events and executing some code is fine for simple applications</a:t>
            </a:r>
          </a:p>
          <a:p>
            <a:r>
              <a:rPr lang="en-US" dirty="0"/>
              <a:t>Sometimes the same code needs to execute from unrelated events (e.g. mouse click, keyboard shortcut, menu item, toolbar)</a:t>
            </a:r>
          </a:p>
          <a:p>
            <a:r>
              <a:rPr lang="en-US" dirty="0"/>
              <a:t>Maintaining UI state (e.g. enabled/disabled) becomes difficult</a:t>
            </a:r>
          </a:p>
          <a:p>
            <a:r>
              <a:rPr lang="en-US" dirty="0"/>
              <a:t>Higher level functionality, such as an undo / redo system is not possible</a:t>
            </a:r>
          </a:p>
          <a:p>
            <a:r>
              <a:rPr lang="en-US" dirty="0"/>
              <a:t>Solution: use commands (the “Command” design pattern) with some support from </a:t>
            </a:r>
            <a:r>
              <a:rPr lang="en-US" dirty="0" smtClean="0"/>
              <a:t>UWP</a:t>
            </a:r>
            <a:endParaRPr lang="en-US" dirty="0"/>
          </a:p>
        </p:txBody>
      </p:sp>
    </p:spTree>
    <p:extLst>
      <p:ext uri="{BB962C8B-B14F-4D97-AF65-F5344CB8AC3E}">
        <p14:creationId xmlns:p14="http://schemas.microsoft.com/office/powerpoint/2010/main" val="375439424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Command</a:t>
            </a:r>
            <a:endParaRPr lang="he-IL" dirty="0"/>
          </a:p>
        </p:txBody>
      </p:sp>
      <p:sp>
        <p:nvSpPr>
          <p:cNvPr id="3" name="Content Placeholder 2"/>
          <p:cNvSpPr>
            <a:spLocks noGrp="1"/>
          </p:cNvSpPr>
          <p:nvPr>
            <p:ph idx="1"/>
          </p:nvPr>
        </p:nvSpPr>
        <p:spPr/>
        <p:txBody>
          <a:bodyPr/>
          <a:lstStyle/>
          <a:p>
            <a:r>
              <a:rPr lang="en-US" dirty="0"/>
              <a:t>A command is an object implementing the </a:t>
            </a:r>
            <a:r>
              <a:rPr lang="en-US" dirty="0" err="1">
                <a:solidFill>
                  <a:srgbClr val="C00000"/>
                </a:solidFill>
                <a:latin typeface="Consolas" pitchFamily="49" charset="0"/>
                <a:cs typeface="Consolas" pitchFamily="49" charset="0"/>
              </a:rPr>
              <a:t>System.Windows.Input.ICommand</a:t>
            </a:r>
            <a:r>
              <a:rPr lang="en-US" dirty="0"/>
              <a:t> interface</a:t>
            </a:r>
            <a:endParaRPr lang="en-GB" dirty="0"/>
          </a:p>
          <a:p>
            <a:endParaRPr lang="he-IL" dirty="0"/>
          </a:p>
        </p:txBody>
      </p:sp>
      <p:sp>
        <p:nvSpPr>
          <p:cNvPr id="4" name="Rounded Rectangle 3"/>
          <p:cNvSpPr/>
          <p:nvPr/>
        </p:nvSpPr>
        <p:spPr bwMode="auto">
          <a:xfrm>
            <a:off x="914400" y="2845364"/>
            <a:ext cx="8153400" cy="1645563"/>
          </a:xfrm>
          <a:prstGeom prst="roundRect">
            <a:avLst>
              <a:gd name="adj" fmla="val 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GB" sz="1600" dirty="0">
                <a:solidFill>
                  <a:srgbClr val="0000FF"/>
                </a:solidFill>
                <a:latin typeface="Consolas"/>
              </a:rPr>
              <a:t>public</a:t>
            </a:r>
            <a:r>
              <a:rPr lang="en-GB" sz="1600" dirty="0">
                <a:solidFill>
                  <a:srgbClr val="000000"/>
                </a:solidFill>
                <a:latin typeface="Consolas"/>
              </a:rPr>
              <a:t> </a:t>
            </a:r>
            <a:r>
              <a:rPr lang="en-GB" sz="1600" dirty="0">
                <a:solidFill>
                  <a:srgbClr val="0000FF"/>
                </a:solidFill>
                <a:latin typeface="Consolas"/>
              </a:rPr>
              <a:t>interface</a:t>
            </a:r>
            <a:r>
              <a:rPr lang="en-GB" sz="1600" dirty="0">
                <a:solidFill>
                  <a:srgbClr val="000000"/>
                </a:solidFill>
                <a:latin typeface="Consolas"/>
              </a:rPr>
              <a:t> </a:t>
            </a:r>
            <a:r>
              <a:rPr lang="en-GB" sz="1600" dirty="0" err="1">
                <a:solidFill>
                  <a:srgbClr val="2B91AF"/>
                </a:solidFill>
                <a:latin typeface="Consolas"/>
              </a:rPr>
              <a:t>ICommand</a:t>
            </a:r>
            <a:r>
              <a:rPr lang="en-GB" sz="1600" dirty="0">
                <a:solidFill>
                  <a:srgbClr val="000000"/>
                </a:solidFill>
                <a:latin typeface="Consolas"/>
              </a:rPr>
              <a:t> {</a:t>
            </a:r>
          </a:p>
          <a:p>
            <a:r>
              <a:rPr lang="en-GB" sz="1600" dirty="0">
                <a:solidFill>
                  <a:srgbClr val="000000"/>
                </a:solidFill>
                <a:latin typeface="Consolas"/>
              </a:rPr>
              <a:t>   </a:t>
            </a:r>
            <a:r>
              <a:rPr lang="en-GB" sz="1600" dirty="0">
                <a:solidFill>
                  <a:srgbClr val="0000FF"/>
                </a:solidFill>
                <a:latin typeface="Consolas"/>
              </a:rPr>
              <a:t>event</a:t>
            </a:r>
            <a:r>
              <a:rPr lang="en-GB" sz="1600" dirty="0">
                <a:solidFill>
                  <a:srgbClr val="000000"/>
                </a:solidFill>
                <a:latin typeface="Consolas"/>
              </a:rPr>
              <a:t> </a:t>
            </a:r>
            <a:r>
              <a:rPr lang="en-GB" sz="1600" dirty="0" err="1">
                <a:solidFill>
                  <a:srgbClr val="2B91AF"/>
                </a:solidFill>
                <a:latin typeface="Consolas"/>
              </a:rPr>
              <a:t>EventHandler</a:t>
            </a:r>
            <a:r>
              <a:rPr lang="en-GB" sz="1600" dirty="0">
                <a:solidFill>
                  <a:srgbClr val="000000"/>
                </a:solidFill>
                <a:latin typeface="Consolas"/>
              </a:rPr>
              <a:t> </a:t>
            </a:r>
            <a:r>
              <a:rPr lang="en-GB" sz="1600" dirty="0" err="1">
                <a:solidFill>
                  <a:srgbClr val="020002"/>
                </a:solidFill>
                <a:latin typeface="Consolas"/>
              </a:rPr>
              <a:t>CanExecuteChanged</a:t>
            </a:r>
            <a:r>
              <a:rPr lang="en-GB" sz="1600" dirty="0">
                <a:solidFill>
                  <a:srgbClr val="000000"/>
                </a:solidFill>
                <a:latin typeface="Consolas"/>
              </a:rPr>
              <a:t>;</a:t>
            </a:r>
          </a:p>
          <a:p>
            <a:r>
              <a:rPr lang="en-GB" sz="1600" dirty="0">
                <a:solidFill>
                  <a:srgbClr val="000000"/>
                </a:solidFill>
                <a:latin typeface="Consolas"/>
              </a:rPr>
              <a:t> </a:t>
            </a:r>
          </a:p>
          <a:p>
            <a:r>
              <a:rPr lang="en-GB" sz="1600" dirty="0">
                <a:solidFill>
                  <a:srgbClr val="000000"/>
                </a:solidFill>
                <a:latin typeface="Consolas"/>
              </a:rPr>
              <a:t>   </a:t>
            </a:r>
            <a:r>
              <a:rPr lang="en-GB" sz="1600" dirty="0">
                <a:solidFill>
                  <a:srgbClr val="0000FF"/>
                </a:solidFill>
                <a:latin typeface="Consolas"/>
              </a:rPr>
              <a:t>bool</a:t>
            </a:r>
            <a:r>
              <a:rPr lang="en-GB" sz="1600" dirty="0">
                <a:solidFill>
                  <a:srgbClr val="000000"/>
                </a:solidFill>
                <a:latin typeface="Consolas"/>
              </a:rPr>
              <a:t> </a:t>
            </a:r>
            <a:r>
              <a:rPr lang="en-GB" sz="1600" dirty="0" err="1">
                <a:solidFill>
                  <a:srgbClr val="020002"/>
                </a:solidFill>
                <a:latin typeface="Consolas"/>
              </a:rPr>
              <a:t>CanExecute</a:t>
            </a:r>
            <a:r>
              <a:rPr lang="en-GB" sz="1600" dirty="0">
                <a:solidFill>
                  <a:srgbClr val="000000"/>
                </a:solidFill>
                <a:latin typeface="Consolas"/>
              </a:rPr>
              <a:t>(</a:t>
            </a:r>
            <a:r>
              <a:rPr lang="en-GB" sz="1600" dirty="0">
                <a:solidFill>
                  <a:srgbClr val="0000FF"/>
                </a:solidFill>
                <a:latin typeface="Consolas"/>
              </a:rPr>
              <a:t>object</a:t>
            </a:r>
            <a:r>
              <a:rPr lang="en-GB" sz="1600" dirty="0">
                <a:solidFill>
                  <a:srgbClr val="000000"/>
                </a:solidFill>
                <a:latin typeface="Consolas"/>
              </a:rPr>
              <a:t> </a:t>
            </a:r>
            <a:r>
              <a:rPr lang="en-GB" sz="1600" dirty="0">
                <a:solidFill>
                  <a:srgbClr val="020002"/>
                </a:solidFill>
                <a:latin typeface="Consolas"/>
              </a:rPr>
              <a:t>parameter</a:t>
            </a:r>
            <a:r>
              <a:rPr lang="en-GB" sz="1600" dirty="0">
                <a:solidFill>
                  <a:srgbClr val="000000"/>
                </a:solidFill>
                <a:latin typeface="Consolas"/>
              </a:rPr>
              <a:t>);</a:t>
            </a:r>
          </a:p>
          <a:p>
            <a:r>
              <a:rPr lang="en-GB" sz="1600" dirty="0">
                <a:solidFill>
                  <a:srgbClr val="000000"/>
                </a:solidFill>
                <a:latin typeface="Consolas"/>
              </a:rPr>
              <a:t>   </a:t>
            </a:r>
            <a:r>
              <a:rPr lang="en-GB" sz="1600" dirty="0">
                <a:solidFill>
                  <a:srgbClr val="0000FF"/>
                </a:solidFill>
                <a:latin typeface="Consolas"/>
              </a:rPr>
              <a:t>void</a:t>
            </a:r>
            <a:r>
              <a:rPr lang="en-GB" sz="1600" dirty="0">
                <a:solidFill>
                  <a:srgbClr val="000000"/>
                </a:solidFill>
                <a:latin typeface="Consolas"/>
              </a:rPr>
              <a:t> </a:t>
            </a:r>
            <a:r>
              <a:rPr lang="en-GB" sz="1600" dirty="0">
                <a:solidFill>
                  <a:srgbClr val="020002"/>
                </a:solidFill>
                <a:latin typeface="Consolas"/>
              </a:rPr>
              <a:t>Execute</a:t>
            </a:r>
            <a:r>
              <a:rPr lang="en-GB" sz="1600" dirty="0">
                <a:solidFill>
                  <a:srgbClr val="000000"/>
                </a:solidFill>
                <a:latin typeface="Consolas"/>
              </a:rPr>
              <a:t>(</a:t>
            </a:r>
            <a:r>
              <a:rPr lang="en-GB" sz="1600" dirty="0">
                <a:solidFill>
                  <a:srgbClr val="0000FF"/>
                </a:solidFill>
                <a:latin typeface="Consolas"/>
              </a:rPr>
              <a:t>object</a:t>
            </a:r>
            <a:r>
              <a:rPr lang="en-GB" sz="1600" dirty="0">
                <a:solidFill>
                  <a:srgbClr val="000000"/>
                </a:solidFill>
                <a:latin typeface="Consolas"/>
              </a:rPr>
              <a:t> </a:t>
            </a:r>
            <a:r>
              <a:rPr lang="en-GB" sz="1600" dirty="0">
                <a:solidFill>
                  <a:srgbClr val="020002"/>
                </a:solidFill>
                <a:latin typeface="Consolas"/>
              </a:rPr>
              <a:t>parameter</a:t>
            </a:r>
            <a:r>
              <a:rPr lang="en-GB" sz="1600" dirty="0">
                <a:solidFill>
                  <a:srgbClr val="000000"/>
                </a:solidFill>
                <a:latin typeface="Consolas"/>
              </a:rPr>
              <a:t>);</a:t>
            </a:r>
          </a:p>
          <a:p>
            <a:r>
              <a:rPr lang="en-GB" sz="1600" dirty="0">
                <a:solidFill>
                  <a:srgbClr val="000000"/>
                </a:solidFill>
                <a:latin typeface="Consolas"/>
              </a:rPr>
              <a:t>}</a:t>
            </a:r>
          </a:p>
        </p:txBody>
      </p:sp>
    </p:spTree>
    <p:extLst>
      <p:ext uri="{BB962C8B-B14F-4D97-AF65-F5344CB8AC3E}">
        <p14:creationId xmlns:p14="http://schemas.microsoft.com/office/powerpoint/2010/main" val="7102682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 for MVVM</a:t>
            </a:r>
            <a:endParaRPr lang="he-IL" dirty="0"/>
          </a:p>
        </p:txBody>
      </p:sp>
      <p:sp>
        <p:nvSpPr>
          <p:cNvPr id="3" name="Content Placeholder 2"/>
          <p:cNvSpPr>
            <a:spLocks noGrp="1"/>
          </p:cNvSpPr>
          <p:nvPr>
            <p:ph idx="1"/>
          </p:nvPr>
        </p:nvSpPr>
        <p:spPr/>
        <p:txBody>
          <a:bodyPr>
            <a:normAutofit/>
          </a:bodyPr>
          <a:lstStyle/>
          <a:p>
            <a:r>
              <a:rPr lang="en-US" dirty="0" smtClean="0"/>
              <a:t>MVVM </a:t>
            </a:r>
            <a:r>
              <a:rPr lang="en-US" dirty="0"/>
              <a:t>frameworks typically provide a basic </a:t>
            </a:r>
            <a:r>
              <a:rPr lang="en-US" dirty="0" err="1">
                <a:latin typeface="Consolas" panose="020B0609020204030204" pitchFamily="49" charset="0"/>
                <a:cs typeface="Consolas" panose="020B0609020204030204" pitchFamily="49" charset="0"/>
              </a:rPr>
              <a:t>ICommand</a:t>
            </a:r>
            <a:r>
              <a:rPr lang="en-US" dirty="0"/>
              <a:t> implementation that uses a delegate</a:t>
            </a:r>
          </a:p>
          <a:p>
            <a:pPr lvl="1"/>
            <a:r>
              <a:rPr lang="en-US" dirty="0"/>
              <a:t>Class typically called </a:t>
            </a:r>
            <a:r>
              <a:rPr lang="en-US" b="1" dirty="0" err="1">
                <a:latin typeface="Consolas" panose="020B0609020204030204" pitchFamily="49" charset="0"/>
                <a:cs typeface="Consolas" panose="020B0609020204030204" pitchFamily="49" charset="0"/>
              </a:rPr>
              <a:t>DelegateCommand</a:t>
            </a:r>
            <a:r>
              <a:rPr lang="en-US" dirty="0"/>
              <a:t> or </a:t>
            </a:r>
            <a:r>
              <a:rPr lang="en-US" b="1" dirty="0" err="1">
                <a:latin typeface="Consolas" panose="020B0609020204030204" pitchFamily="49" charset="0"/>
                <a:cs typeface="Consolas" panose="020B0609020204030204" pitchFamily="49" charset="0"/>
              </a:rPr>
              <a:t>RelayCommand</a:t>
            </a:r>
            <a:endParaRPr lang="en-US" b="1" dirty="0">
              <a:latin typeface="Consolas" panose="020B0609020204030204" pitchFamily="49" charset="0"/>
              <a:cs typeface="Consolas" panose="020B0609020204030204" pitchFamily="49" charset="0"/>
            </a:endParaRPr>
          </a:p>
          <a:p>
            <a:r>
              <a:rPr lang="en-US" dirty="0"/>
              <a:t>Other implementations possible</a:t>
            </a:r>
          </a:p>
          <a:p>
            <a:pPr lvl="1"/>
            <a:r>
              <a:rPr lang="en-US" dirty="0"/>
              <a:t>E.g. the </a:t>
            </a:r>
            <a:r>
              <a:rPr lang="en-US" b="1" dirty="0" err="1">
                <a:latin typeface="Consolas" panose="020B0609020204030204" pitchFamily="49" charset="0"/>
                <a:cs typeface="Consolas" panose="020B0609020204030204" pitchFamily="49" charset="0"/>
              </a:rPr>
              <a:t>CompositeCommand</a:t>
            </a:r>
            <a:r>
              <a:rPr lang="en-US" dirty="0"/>
              <a:t> class from PRISM that holds a list of commands</a:t>
            </a:r>
          </a:p>
          <a:p>
            <a:r>
              <a:rPr lang="en-US" dirty="0"/>
              <a:t>Using commands in MVVM</a:t>
            </a:r>
          </a:p>
          <a:p>
            <a:pPr lvl="1"/>
            <a:r>
              <a:rPr lang="en-US" dirty="0"/>
              <a:t>Some controls expose a </a:t>
            </a:r>
            <a:r>
              <a:rPr lang="en-US" b="1" dirty="0">
                <a:solidFill>
                  <a:schemeClr val="accent4">
                    <a:lumMod val="50000"/>
                  </a:schemeClr>
                </a:solidFill>
                <a:latin typeface="Consolas" panose="020B0609020204030204" pitchFamily="49" charset="0"/>
                <a:cs typeface="Consolas" panose="020B0609020204030204" pitchFamily="49" charset="0"/>
              </a:rPr>
              <a:t>Command</a:t>
            </a:r>
            <a:r>
              <a:rPr lang="en-US" dirty="0"/>
              <a:t> and </a:t>
            </a:r>
            <a:r>
              <a:rPr lang="en-US" b="1" dirty="0" err="1">
                <a:solidFill>
                  <a:schemeClr val="accent4">
                    <a:lumMod val="50000"/>
                  </a:schemeClr>
                </a:solidFill>
                <a:latin typeface="Consolas" panose="020B0609020204030204" pitchFamily="49" charset="0"/>
                <a:cs typeface="Consolas" panose="020B0609020204030204" pitchFamily="49" charset="0"/>
              </a:rPr>
              <a:t>CommandParameter</a:t>
            </a:r>
            <a:r>
              <a:rPr lang="en-US" dirty="0"/>
              <a:t> properties that can be bound to a command exposed by the </a:t>
            </a:r>
            <a:r>
              <a:rPr lang="en-US" dirty="0" err="1"/>
              <a:t>ViewModel</a:t>
            </a:r>
            <a:endParaRPr lang="en-US" dirty="0"/>
          </a:p>
          <a:p>
            <a:pPr lvl="1"/>
            <a:r>
              <a:rPr lang="en-US" b="1" dirty="0" err="1">
                <a:solidFill>
                  <a:srgbClr val="FF0000"/>
                </a:solidFill>
                <a:latin typeface="Consolas" panose="020B0609020204030204" pitchFamily="49" charset="0"/>
                <a:cs typeface="Consolas" panose="020B0609020204030204" pitchFamily="49" charset="0"/>
              </a:rPr>
              <a:t>ButtonBase</a:t>
            </a:r>
            <a:r>
              <a:rPr lang="en-US" dirty="0"/>
              <a:t>, </a:t>
            </a:r>
            <a:r>
              <a:rPr lang="en-US" b="1" dirty="0">
                <a:solidFill>
                  <a:srgbClr val="FF0000"/>
                </a:solidFill>
                <a:latin typeface="Consolas" panose="020B0609020204030204" pitchFamily="49" charset="0"/>
                <a:cs typeface="Consolas" panose="020B0609020204030204" pitchFamily="49" charset="0"/>
              </a:rPr>
              <a:t>Hyperlink</a:t>
            </a:r>
            <a:r>
              <a:rPr lang="en-US" dirty="0"/>
              <a:t> and </a:t>
            </a:r>
            <a:r>
              <a:rPr lang="en-US" b="1" dirty="0" err="1">
                <a:solidFill>
                  <a:srgbClr val="FF0000"/>
                </a:solidFill>
                <a:latin typeface="Consolas" panose="020B0609020204030204" pitchFamily="49" charset="0"/>
                <a:cs typeface="Consolas" panose="020B0609020204030204" pitchFamily="49" charset="0"/>
              </a:rPr>
              <a:t>MenuItem</a:t>
            </a:r>
            <a:r>
              <a:rPr lang="en-US" dirty="0"/>
              <a:t> expose these</a:t>
            </a:r>
          </a:p>
          <a:p>
            <a:pPr lvl="2"/>
            <a:r>
              <a:rPr lang="en-US" dirty="0"/>
              <a:t>Technically part of the </a:t>
            </a:r>
            <a:r>
              <a:rPr lang="en-US" b="1" dirty="0" err="1">
                <a:latin typeface="Consolas" panose="020B0609020204030204" pitchFamily="49" charset="0"/>
                <a:cs typeface="Consolas" panose="020B0609020204030204" pitchFamily="49" charset="0"/>
              </a:rPr>
              <a:t>ICommandSource</a:t>
            </a:r>
            <a:r>
              <a:rPr lang="en-US" dirty="0"/>
              <a:t> interface</a:t>
            </a:r>
          </a:p>
          <a:p>
            <a:endParaRPr lang="he-IL" dirty="0"/>
          </a:p>
        </p:txBody>
      </p:sp>
    </p:spTree>
    <p:extLst>
      <p:ext uri="{BB962C8B-B14F-4D97-AF65-F5344CB8AC3E}">
        <p14:creationId xmlns:p14="http://schemas.microsoft.com/office/powerpoint/2010/main" val="388732027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Wiring the View and the View Model</a:t>
            </a:r>
            <a:endParaRPr lang="he-IL" dirty="0"/>
          </a:p>
        </p:txBody>
      </p:sp>
      <p:sp>
        <p:nvSpPr>
          <p:cNvPr id="3" name="Content Placeholder 2"/>
          <p:cNvSpPr>
            <a:spLocks noGrp="1"/>
          </p:cNvSpPr>
          <p:nvPr>
            <p:ph idx="1"/>
          </p:nvPr>
        </p:nvSpPr>
        <p:spPr/>
        <p:txBody>
          <a:bodyPr/>
          <a:lstStyle/>
          <a:p>
            <a:r>
              <a:rPr lang="en-US" dirty="0"/>
              <a:t>The View’s </a:t>
            </a:r>
            <a:r>
              <a:rPr lang="en-US" dirty="0" err="1">
                <a:solidFill>
                  <a:schemeClr val="accent4">
                    <a:lumMod val="50000"/>
                  </a:schemeClr>
                </a:solidFill>
                <a:latin typeface="Consolas" panose="020B0609020204030204" pitchFamily="49" charset="0"/>
                <a:cs typeface="Consolas" panose="020B0609020204030204" pitchFamily="49" charset="0"/>
              </a:rPr>
              <a:t>DataContext</a:t>
            </a:r>
            <a:r>
              <a:rPr lang="en-US" dirty="0"/>
              <a:t> must be set to its supporting </a:t>
            </a:r>
            <a:r>
              <a:rPr lang="en-US" dirty="0" err="1"/>
              <a:t>ViewModel</a:t>
            </a:r>
            <a:endParaRPr lang="en-US" dirty="0"/>
          </a:p>
          <a:p>
            <a:r>
              <a:rPr lang="en-US" dirty="0"/>
              <a:t>Some options</a:t>
            </a:r>
          </a:p>
          <a:p>
            <a:pPr lvl="1"/>
            <a:r>
              <a:rPr lang="en-US" dirty="0"/>
              <a:t>The View can create an instance of the right VM (even in XAML)</a:t>
            </a:r>
          </a:p>
          <a:p>
            <a:pPr lvl="1"/>
            <a:r>
              <a:rPr lang="en-US" dirty="0"/>
              <a:t>The </a:t>
            </a:r>
            <a:r>
              <a:rPr lang="en-US" dirty="0" err="1"/>
              <a:t>ViewModel</a:t>
            </a:r>
            <a:r>
              <a:rPr lang="en-US" dirty="0"/>
              <a:t> can be injected using some dependency injection technique (e.g. Unity or MEF)</a:t>
            </a:r>
          </a:p>
          <a:p>
            <a:pPr lvl="1"/>
            <a:r>
              <a:rPr lang="en-US" dirty="0"/>
              <a:t>Use some global </a:t>
            </a:r>
            <a:r>
              <a:rPr lang="en-US" dirty="0" err="1"/>
              <a:t>ViewModel</a:t>
            </a:r>
            <a:r>
              <a:rPr lang="en-US" dirty="0"/>
              <a:t> locator object</a:t>
            </a:r>
          </a:p>
          <a:p>
            <a:pPr lvl="1"/>
            <a:r>
              <a:rPr lang="en-US" dirty="0"/>
              <a:t>A Main VM can be set explicitly on the main View, and other VMs can be exposed as properties, which will be bound by child views</a:t>
            </a:r>
          </a:p>
          <a:p>
            <a:pPr lvl="1"/>
            <a:endParaRPr lang="en-US" dirty="0"/>
          </a:p>
          <a:p>
            <a:endParaRPr lang="he-IL" dirty="0"/>
          </a:p>
        </p:txBody>
      </p:sp>
    </p:spTree>
    <p:extLst>
      <p:ext uri="{BB962C8B-B14F-4D97-AF65-F5344CB8AC3E}">
        <p14:creationId xmlns:p14="http://schemas.microsoft.com/office/powerpoint/2010/main" val="299445028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he-IL" dirty="0"/>
          </a:p>
        </p:txBody>
      </p:sp>
      <p:sp>
        <p:nvSpPr>
          <p:cNvPr id="3" name="Content Placeholder 2"/>
          <p:cNvSpPr>
            <a:spLocks noGrp="1"/>
          </p:cNvSpPr>
          <p:nvPr>
            <p:ph idx="1"/>
          </p:nvPr>
        </p:nvSpPr>
        <p:spPr/>
        <p:txBody>
          <a:bodyPr/>
          <a:lstStyle/>
          <a:p>
            <a:r>
              <a:rPr lang="en-US" dirty="0"/>
              <a:t>Commands allow high level segregation of tasks</a:t>
            </a:r>
          </a:p>
          <a:p>
            <a:r>
              <a:rPr lang="en-US" dirty="0"/>
              <a:t>The MVVM pattern is common in WPF to separate logic from UI and increase testability</a:t>
            </a:r>
          </a:p>
          <a:p>
            <a:endParaRPr lang="en-US" dirty="0"/>
          </a:p>
          <a:p>
            <a:endParaRPr lang="he-IL" dirty="0"/>
          </a:p>
        </p:txBody>
      </p:sp>
    </p:spTree>
    <p:extLst>
      <p:ext uri="{BB962C8B-B14F-4D97-AF65-F5344CB8AC3E}">
        <p14:creationId xmlns:p14="http://schemas.microsoft.com/office/powerpoint/2010/main" val="288572228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Operations</a:t>
            </a:r>
            <a:endParaRPr lang="he-IL" dirty="0"/>
          </a:p>
        </p:txBody>
      </p:sp>
      <p:sp>
        <p:nvSpPr>
          <p:cNvPr id="3" name="Content Placeholder 2"/>
          <p:cNvSpPr>
            <a:spLocks noGrp="1"/>
          </p:cNvSpPr>
          <p:nvPr>
            <p:ph idx="1"/>
          </p:nvPr>
        </p:nvSpPr>
        <p:spPr/>
        <p:txBody>
          <a:bodyPr/>
          <a:lstStyle/>
          <a:p>
            <a:r>
              <a:rPr lang="en-US" dirty="0" smtClean="0"/>
              <a:t>UWP, </a:t>
            </a:r>
            <a:r>
              <a:rPr lang="en-US" dirty="0"/>
              <a:t>like other UI technologies, is mostly single threaded</a:t>
            </a:r>
          </a:p>
          <a:p>
            <a:r>
              <a:rPr lang="en-US" dirty="0"/>
              <a:t>Synchronous operations are easy to use, but long operations may freeze the UI (“Not responding”)</a:t>
            </a:r>
          </a:p>
          <a:p>
            <a:pPr lvl="1"/>
            <a:r>
              <a:rPr lang="en-US" dirty="0"/>
              <a:t>Unacceptable user experience</a:t>
            </a:r>
          </a:p>
          <a:p>
            <a:r>
              <a:rPr lang="en-US" dirty="0"/>
              <a:t>Asynchronous operations on the UI thread can be scheduled using the Dispatcher object responsible for that UI thread</a:t>
            </a:r>
          </a:p>
          <a:p>
            <a:pPr lvl="1"/>
            <a:r>
              <a:rPr lang="en-US" dirty="0"/>
              <a:t>Accessible using </a:t>
            </a:r>
            <a:r>
              <a:rPr lang="en-US" b="1" dirty="0" err="1">
                <a:solidFill>
                  <a:schemeClr val="accent3">
                    <a:lumMod val="50000"/>
                  </a:schemeClr>
                </a:solidFill>
                <a:latin typeface="Consolas" panose="020B0609020204030204" pitchFamily="49" charset="0"/>
                <a:cs typeface="Consolas" panose="020B0609020204030204" pitchFamily="49" charset="0"/>
              </a:rPr>
              <a:t>Dispatcher.CurrentDispatcher</a:t>
            </a:r>
            <a:r>
              <a:rPr lang="en-US" dirty="0"/>
              <a:t> static property if on the UI thread</a:t>
            </a:r>
          </a:p>
          <a:p>
            <a:pPr lvl="1"/>
            <a:r>
              <a:rPr lang="en-US" dirty="0"/>
              <a:t>Or by calling </a:t>
            </a:r>
            <a:r>
              <a:rPr lang="en-US" b="1" dirty="0" err="1">
                <a:solidFill>
                  <a:schemeClr val="accent3">
                    <a:lumMod val="50000"/>
                  </a:schemeClr>
                </a:solidFill>
                <a:latin typeface="Consolas" panose="020B0609020204030204" pitchFamily="49" charset="0"/>
                <a:cs typeface="Consolas" panose="020B0609020204030204" pitchFamily="49" charset="0"/>
              </a:rPr>
              <a:t>DispatcherObject.Dispatcher</a:t>
            </a:r>
            <a:r>
              <a:rPr lang="en-US" dirty="0"/>
              <a:t> instance property (which is inherited by all </a:t>
            </a:r>
            <a:r>
              <a:rPr lang="en-US" dirty="0" smtClean="0"/>
              <a:t>UWP </a:t>
            </a:r>
            <a:r>
              <a:rPr lang="en-US" dirty="0"/>
              <a:t>elements)</a:t>
            </a:r>
          </a:p>
          <a:p>
            <a:endParaRPr lang="he-IL" dirty="0"/>
          </a:p>
        </p:txBody>
      </p:sp>
    </p:spTree>
    <p:extLst>
      <p:ext uri="{BB962C8B-B14F-4D97-AF65-F5344CB8AC3E}">
        <p14:creationId xmlns:p14="http://schemas.microsoft.com/office/powerpoint/2010/main" val="352794939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Dispatcher</a:t>
            </a:r>
            <a:endParaRPr lang="he-IL" dirty="0"/>
          </a:p>
        </p:txBody>
      </p:sp>
      <p:sp>
        <p:nvSpPr>
          <p:cNvPr id="3" name="Content Placeholder 2"/>
          <p:cNvSpPr>
            <a:spLocks noGrp="1"/>
          </p:cNvSpPr>
          <p:nvPr>
            <p:ph idx="1"/>
          </p:nvPr>
        </p:nvSpPr>
        <p:spPr/>
        <p:txBody>
          <a:bodyPr/>
          <a:lstStyle/>
          <a:p>
            <a:r>
              <a:rPr lang="en-US" dirty="0"/>
              <a:t>An operation can be scheduled using the </a:t>
            </a:r>
            <a:r>
              <a:rPr lang="en-US" dirty="0">
                <a:solidFill>
                  <a:srgbClr val="7030A0"/>
                </a:solidFill>
                <a:latin typeface="Consolas" panose="020B0609020204030204" pitchFamily="49" charset="0"/>
                <a:cs typeface="Consolas" panose="020B0609020204030204" pitchFamily="49" charset="0"/>
              </a:rPr>
              <a:t>Invoke</a:t>
            </a:r>
            <a:r>
              <a:rPr lang="en-US" dirty="0"/>
              <a:t> or </a:t>
            </a:r>
            <a:r>
              <a:rPr lang="en-US" dirty="0" err="1">
                <a:solidFill>
                  <a:srgbClr val="7030A0"/>
                </a:solidFill>
                <a:latin typeface="Consolas" panose="020B0609020204030204" pitchFamily="49" charset="0"/>
                <a:cs typeface="Consolas" panose="020B0609020204030204" pitchFamily="49" charset="0"/>
              </a:rPr>
              <a:t>BeginInvoke</a:t>
            </a:r>
            <a:r>
              <a:rPr lang="en-US" dirty="0"/>
              <a:t> methods</a:t>
            </a:r>
          </a:p>
          <a:p>
            <a:pPr lvl="1"/>
            <a:r>
              <a:rPr lang="en-US" dirty="0"/>
              <a:t>Accept at least a delegate and an optional </a:t>
            </a:r>
            <a:r>
              <a:rPr lang="en-US" b="1" dirty="0" err="1">
                <a:solidFill>
                  <a:srgbClr val="0070C0"/>
                </a:solidFill>
                <a:latin typeface="Consolas" panose="020B0609020204030204" pitchFamily="49" charset="0"/>
                <a:cs typeface="Consolas" panose="020B0609020204030204" pitchFamily="49" charset="0"/>
              </a:rPr>
              <a:t>DispatcherPriority</a:t>
            </a:r>
            <a:endParaRPr lang="en-US" b="1" dirty="0">
              <a:solidFill>
                <a:srgbClr val="0070C0"/>
              </a:solidFill>
              <a:latin typeface="Consolas" panose="020B0609020204030204" pitchFamily="49" charset="0"/>
              <a:cs typeface="Consolas" panose="020B0609020204030204" pitchFamily="49" charset="0"/>
            </a:endParaRPr>
          </a:p>
          <a:p>
            <a:pPr lvl="1"/>
            <a:r>
              <a:rPr lang="en-US" dirty="0"/>
              <a:t>.NET 4.5 adds </a:t>
            </a:r>
            <a:r>
              <a:rPr lang="en-US" b="1" dirty="0" err="1">
                <a:solidFill>
                  <a:srgbClr val="7030A0"/>
                </a:solidFill>
                <a:latin typeface="Consolas" panose="020B0609020204030204" pitchFamily="49" charset="0"/>
                <a:cs typeface="Consolas" panose="020B0609020204030204" pitchFamily="49" charset="0"/>
              </a:rPr>
              <a:t>InvokeAsync</a:t>
            </a:r>
            <a:r>
              <a:rPr lang="en-US" dirty="0"/>
              <a:t> variants</a:t>
            </a:r>
          </a:p>
          <a:p>
            <a:r>
              <a:rPr lang="en-US" dirty="0" err="1">
                <a:latin typeface="Consolas" panose="020B0609020204030204" pitchFamily="49" charset="0"/>
                <a:cs typeface="Consolas" panose="020B0609020204030204" pitchFamily="49" charset="0"/>
              </a:rPr>
              <a:t>DispatcherPriority</a:t>
            </a:r>
            <a:r>
              <a:rPr lang="en-US" dirty="0"/>
              <a:t> enumeration</a:t>
            </a:r>
          </a:p>
          <a:p>
            <a:pPr lvl="1"/>
            <a:r>
              <a:rPr lang="en-US" dirty="0"/>
              <a:t>Indicates the priority to process the operation</a:t>
            </a:r>
          </a:p>
          <a:p>
            <a:pPr lvl="1"/>
            <a:r>
              <a:rPr lang="en-US" dirty="0"/>
              <a:t>Lower priorities can assume higher priority operations have already completed</a:t>
            </a:r>
          </a:p>
          <a:p>
            <a:pPr lvl="1"/>
            <a:r>
              <a:rPr lang="en-US" dirty="0"/>
              <a:t>Default is </a:t>
            </a:r>
            <a:r>
              <a:rPr lang="en-US" b="1" dirty="0" err="1">
                <a:solidFill>
                  <a:srgbClr val="0070C0"/>
                </a:solidFill>
                <a:latin typeface="Consolas" panose="020B0609020204030204" pitchFamily="49" charset="0"/>
                <a:cs typeface="Consolas" panose="020B0609020204030204" pitchFamily="49" charset="0"/>
              </a:rPr>
              <a:t>DispatcherPriority.Normal</a:t>
            </a:r>
            <a:endParaRPr lang="en-US" b="1" dirty="0">
              <a:solidFill>
                <a:srgbClr val="0070C0"/>
              </a:solidFill>
              <a:latin typeface="Consolas" panose="020B0609020204030204" pitchFamily="49" charset="0"/>
              <a:cs typeface="Consolas" panose="020B0609020204030204" pitchFamily="49" charset="0"/>
            </a:endParaRPr>
          </a:p>
          <a:p>
            <a:endParaRPr lang="he-IL" dirty="0"/>
          </a:p>
        </p:txBody>
      </p:sp>
    </p:spTree>
    <p:extLst>
      <p:ext uri="{BB962C8B-B14F-4D97-AF65-F5344CB8AC3E}">
        <p14:creationId xmlns:p14="http://schemas.microsoft.com/office/powerpoint/2010/main" val="24943639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UI</a:t>
            </a:r>
            <a:endParaRPr lang="he-IL" dirty="0"/>
          </a:p>
        </p:txBody>
      </p:sp>
      <p:sp>
        <p:nvSpPr>
          <p:cNvPr id="3" name="Content Placeholder 2"/>
          <p:cNvSpPr>
            <a:spLocks noGrp="1"/>
          </p:cNvSpPr>
          <p:nvPr>
            <p:ph idx="1"/>
          </p:nvPr>
        </p:nvSpPr>
        <p:spPr/>
        <p:txBody>
          <a:bodyPr/>
          <a:lstStyle/>
          <a:p>
            <a:r>
              <a:rPr lang="en-US" dirty="0"/>
              <a:t>When doing work on a background thread (either explicitly created or using the thread pool or task), some result may need to update </a:t>
            </a:r>
            <a:r>
              <a:rPr lang="en-US" dirty="0" smtClean="0"/>
              <a:t>UWP </a:t>
            </a:r>
            <a:r>
              <a:rPr lang="en-US" dirty="0"/>
              <a:t>elements</a:t>
            </a:r>
          </a:p>
          <a:p>
            <a:pPr lvl="1"/>
            <a:r>
              <a:rPr lang="en-US" dirty="0"/>
              <a:t>Accessing the object directly will cause an exception</a:t>
            </a:r>
          </a:p>
          <a:p>
            <a:r>
              <a:rPr lang="en-US" dirty="0"/>
              <a:t>Need to marshal the required operation to the UI thread using the Dispatcher</a:t>
            </a:r>
          </a:p>
          <a:p>
            <a:pPr lvl="1"/>
            <a:r>
              <a:rPr lang="en-US" dirty="0"/>
              <a:t>Call </a:t>
            </a:r>
            <a:r>
              <a:rPr lang="en-US" b="1" dirty="0">
                <a:solidFill>
                  <a:srgbClr val="7030A0"/>
                </a:solidFill>
                <a:latin typeface="Consolas" panose="020B0609020204030204" pitchFamily="49" charset="0"/>
                <a:cs typeface="Consolas" panose="020B0609020204030204" pitchFamily="49" charset="0"/>
              </a:rPr>
              <a:t>Invoke</a:t>
            </a:r>
            <a:r>
              <a:rPr lang="en-US" dirty="0"/>
              <a:t> (for synchronous invocation) or </a:t>
            </a:r>
            <a:r>
              <a:rPr lang="en-US" b="1" dirty="0" err="1">
                <a:solidFill>
                  <a:srgbClr val="7030A0"/>
                </a:solidFill>
                <a:latin typeface="Consolas" panose="020B0609020204030204" pitchFamily="49" charset="0"/>
                <a:cs typeface="Consolas" panose="020B0609020204030204" pitchFamily="49" charset="0"/>
              </a:rPr>
              <a:t>BeginInvoke</a:t>
            </a:r>
            <a:r>
              <a:rPr lang="en-US" dirty="0"/>
              <a:t>/</a:t>
            </a:r>
            <a:r>
              <a:rPr lang="en-US" b="1" dirty="0" err="1">
                <a:solidFill>
                  <a:srgbClr val="7030A0"/>
                </a:solidFill>
                <a:latin typeface="Consolas" panose="020B0609020204030204" pitchFamily="49" charset="0"/>
                <a:cs typeface="Consolas" panose="020B0609020204030204" pitchFamily="49" charset="0"/>
              </a:rPr>
              <a:t>InvokeAsync</a:t>
            </a:r>
            <a:r>
              <a:rPr lang="en-US" dirty="0"/>
              <a:t> (for asynchronous invocation)</a:t>
            </a:r>
          </a:p>
          <a:p>
            <a:pPr lvl="1"/>
            <a:r>
              <a:rPr lang="en-US" dirty="0"/>
              <a:t>Specify a priority for the update operation (usually </a:t>
            </a:r>
            <a:r>
              <a:rPr lang="en-US" b="1" dirty="0" err="1">
                <a:solidFill>
                  <a:srgbClr val="0070C0"/>
                </a:solidFill>
                <a:latin typeface="Consolas" panose="020B0609020204030204" pitchFamily="49" charset="0"/>
                <a:cs typeface="Consolas" panose="020B0609020204030204" pitchFamily="49" charset="0"/>
              </a:rPr>
              <a:t>DispatcherPriority.Normal</a:t>
            </a:r>
            <a:r>
              <a:rPr lang="en-US" dirty="0"/>
              <a:t>)</a:t>
            </a:r>
            <a:endParaRPr lang="en-GB" dirty="0"/>
          </a:p>
          <a:p>
            <a:endParaRPr lang="he-IL" dirty="0"/>
          </a:p>
        </p:txBody>
      </p:sp>
    </p:spTree>
    <p:extLst>
      <p:ext uri="{BB962C8B-B14F-4D97-AF65-F5344CB8AC3E}">
        <p14:creationId xmlns:p14="http://schemas.microsoft.com/office/powerpoint/2010/main" val="86158203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Patterns in .NET</a:t>
            </a:r>
            <a:endParaRPr lang="en-US" dirty="0"/>
          </a:p>
        </p:txBody>
      </p:sp>
      <p:sp>
        <p:nvSpPr>
          <p:cNvPr id="3" name="Content Placeholder 2"/>
          <p:cNvSpPr>
            <a:spLocks noGrp="1"/>
          </p:cNvSpPr>
          <p:nvPr>
            <p:ph idx="1"/>
          </p:nvPr>
        </p:nvSpPr>
        <p:spPr/>
        <p:txBody>
          <a:bodyPr>
            <a:normAutofit/>
          </a:bodyPr>
          <a:lstStyle/>
          <a:p>
            <a:r>
              <a:rPr lang="en-US" dirty="0" smtClean="0"/>
              <a:t>Asynchronous Programming Model (APM)</a:t>
            </a:r>
          </a:p>
          <a:p>
            <a:pPr lvl="1"/>
            <a:r>
              <a:rPr lang="en-US" dirty="0" smtClean="0"/>
              <a:t>Existed since .NET 1.0</a:t>
            </a:r>
          </a:p>
          <a:p>
            <a:r>
              <a:rPr lang="en-US" dirty="0" smtClean="0"/>
              <a:t>Event Asynchronous Pattern (EAP)</a:t>
            </a:r>
          </a:p>
          <a:p>
            <a:pPr lvl="1"/>
            <a:r>
              <a:rPr lang="en-US" dirty="0" smtClean="0"/>
              <a:t>Introduced in .NET 2.0</a:t>
            </a:r>
          </a:p>
          <a:p>
            <a:r>
              <a:rPr lang="en-US" dirty="0" smtClean="0"/>
              <a:t>Task Asynchronous Pattern (TAP)</a:t>
            </a:r>
          </a:p>
          <a:p>
            <a:pPr lvl="1"/>
            <a:r>
              <a:rPr lang="en-US" dirty="0" smtClean="0"/>
              <a:t>New to .NET 4.5 and C# 5.0</a:t>
            </a:r>
            <a:endParaRPr lang="en-US" dirty="0"/>
          </a:p>
        </p:txBody>
      </p:sp>
    </p:spTree>
    <p:extLst>
      <p:ext uri="{BB962C8B-B14F-4D97-AF65-F5344CB8AC3E}">
        <p14:creationId xmlns:p14="http://schemas.microsoft.com/office/powerpoint/2010/main" val="282825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Coupling</a:t>
            </a:r>
          </a:p>
        </p:txBody>
      </p:sp>
      <p:sp>
        <p:nvSpPr>
          <p:cNvPr id="3" name="Content Placeholder 2"/>
          <p:cNvSpPr>
            <a:spLocks noGrp="1"/>
          </p:cNvSpPr>
          <p:nvPr>
            <p:ph idx="1"/>
          </p:nvPr>
        </p:nvSpPr>
        <p:spPr/>
        <p:txBody>
          <a:bodyPr>
            <a:normAutofit/>
          </a:bodyPr>
          <a:lstStyle/>
          <a:p>
            <a:r>
              <a:rPr lang="en-US" sz="3200" dirty="0"/>
              <a:t>The degree to which each program module relies on each one of the other modules</a:t>
            </a:r>
          </a:p>
          <a:p>
            <a:r>
              <a:rPr lang="en-US" sz="3200" dirty="0"/>
              <a:t>Low coupling often correlates with high cohesion, and vice versa</a:t>
            </a:r>
          </a:p>
          <a:p>
            <a:r>
              <a:rPr lang="en-US" sz="3200" dirty="0"/>
              <a:t>Low coupling is</a:t>
            </a:r>
          </a:p>
          <a:p>
            <a:pPr lvl="1"/>
            <a:r>
              <a:rPr lang="en-US" sz="2800" dirty="0"/>
              <a:t>A sign of a well-structured computer system </a:t>
            </a:r>
          </a:p>
          <a:p>
            <a:pPr lvl="1"/>
            <a:r>
              <a:rPr lang="en-US" sz="2800" dirty="0"/>
              <a:t>Good design</a:t>
            </a:r>
          </a:p>
          <a:p>
            <a:pPr lvl="1"/>
            <a:r>
              <a:rPr lang="en-US" sz="2800" dirty="0"/>
              <a:t>When combined with high cohesion</a:t>
            </a:r>
          </a:p>
          <a:p>
            <a:pPr lvl="2"/>
            <a:r>
              <a:rPr lang="en-US" sz="2400" dirty="0"/>
              <a:t>supports high readability, maintainability, extendibility, and </a:t>
            </a:r>
            <a:r>
              <a:rPr lang="en-US" sz="2400" dirty="0" smtClean="0"/>
              <a:t>reusability</a:t>
            </a:r>
            <a:endParaRPr lang="en-US" sz="2400" dirty="0"/>
          </a:p>
        </p:txBody>
      </p:sp>
      <p:sp>
        <p:nvSpPr>
          <p:cNvPr id="5" name="Slide Number Placeholder 4"/>
          <p:cNvSpPr>
            <a:spLocks noGrp="1"/>
          </p:cNvSpPr>
          <p:nvPr>
            <p:ph type="sldNum" sz="quarter" idx="12"/>
          </p:nvPr>
        </p:nvSpPr>
        <p:spPr/>
        <p:txBody>
          <a:bodyPr/>
          <a:lstStyle/>
          <a:p>
            <a:fld id="{AA986F54-24DE-4AB4-95BF-72E7F2EFFBC6}" type="slidenum">
              <a:rPr lang="en-US" smtClean="0"/>
              <a:t>23</a:t>
            </a:fld>
            <a:endParaRPr lang="en-US"/>
          </a:p>
        </p:txBody>
      </p:sp>
    </p:spTree>
    <p:extLst>
      <p:ext uri="{BB962C8B-B14F-4D97-AF65-F5344CB8AC3E}">
        <p14:creationId xmlns:p14="http://schemas.microsoft.com/office/powerpoint/2010/main" val="56956841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Asynchrony with C# 5.0</a:t>
            </a:r>
            <a:endParaRPr lang="he-IL" dirty="0"/>
          </a:p>
        </p:txBody>
      </p:sp>
      <p:sp>
        <p:nvSpPr>
          <p:cNvPr id="3" name="Content Placeholder 2"/>
          <p:cNvSpPr>
            <a:spLocks noGrp="1"/>
          </p:cNvSpPr>
          <p:nvPr>
            <p:ph idx="1"/>
          </p:nvPr>
        </p:nvSpPr>
        <p:spPr/>
        <p:txBody>
          <a:bodyPr/>
          <a:lstStyle/>
          <a:p>
            <a:r>
              <a:rPr lang="en-US" dirty="0"/>
              <a:t>Synchronous</a:t>
            </a:r>
          </a:p>
          <a:p>
            <a:endParaRPr lang="en-US" dirty="0"/>
          </a:p>
          <a:p>
            <a:endParaRPr lang="en-US" dirty="0"/>
          </a:p>
          <a:p>
            <a:endParaRPr lang="en-US" dirty="0"/>
          </a:p>
          <a:p>
            <a:endParaRPr lang="en-US" dirty="0"/>
          </a:p>
          <a:p>
            <a:r>
              <a:rPr lang="en-US" dirty="0"/>
              <a:t>Asynchronous with C# 5.0</a:t>
            </a:r>
          </a:p>
          <a:p>
            <a:endParaRPr lang="he-IL" dirty="0"/>
          </a:p>
        </p:txBody>
      </p:sp>
      <p:sp>
        <p:nvSpPr>
          <p:cNvPr id="4" name="Rectangle 3"/>
          <p:cNvSpPr/>
          <p:nvPr/>
        </p:nvSpPr>
        <p:spPr>
          <a:xfrm>
            <a:off x="1470049" y="1869624"/>
            <a:ext cx="8983109" cy="1661993"/>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91440" rIns="91440" bIns="91440" rtlCol="0" anchor="t" anchorCtr="0">
            <a:spAutoFit/>
          </a:bodyPr>
          <a:lstStyle/>
          <a:p>
            <a:r>
              <a:rPr lang="en-US" sz="1600" dirty="0">
                <a:solidFill>
                  <a:srgbClr val="0000FF"/>
                </a:solidFill>
                <a:latin typeface="Consolas" panose="020B0609020204030204" pitchFamily="49" charset="0"/>
                <a:cs typeface="Segoe UI" panose="020B0502040204020203" pitchFamily="34" charset="0"/>
              </a:rPr>
              <a:t>private</a:t>
            </a:r>
            <a:r>
              <a:rPr lang="en-US" sz="1600" dirty="0">
                <a:latin typeface="Consolas" panose="020B0609020204030204" pitchFamily="49" charset="0"/>
                <a:cs typeface="Segoe UI" panose="020B0502040204020203" pitchFamily="34" charset="0"/>
              </a:rPr>
              <a:t> </a:t>
            </a:r>
            <a:r>
              <a:rPr lang="en-US" sz="1600" dirty="0">
                <a:solidFill>
                  <a:srgbClr val="0000FF"/>
                </a:solidFill>
                <a:latin typeface="Consolas" panose="020B0609020204030204" pitchFamily="49" charset="0"/>
                <a:cs typeface="Segoe UI" panose="020B0502040204020203" pitchFamily="34" charset="0"/>
              </a:rPr>
              <a:t>void</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OnGetData</a:t>
            </a:r>
            <a:r>
              <a:rPr lang="en-US" sz="1600" dirty="0">
                <a:latin typeface="Consolas" panose="020B0609020204030204" pitchFamily="49" charset="0"/>
                <a:cs typeface="Segoe UI" panose="020B0502040204020203" pitchFamily="34" charset="0"/>
              </a:rPr>
              <a:t>(</a:t>
            </a:r>
            <a:r>
              <a:rPr lang="en-US" sz="1600" dirty="0">
                <a:solidFill>
                  <a:srgbClr val="0000FF"/>
                </a:solidFill>
                <a:latin typeface="Consolas" panose="020B0609020204030204" pitchFamily="49" charset="0"/>
                <a:cs typeface="Segoe UI" panose="020B0502040204020203" pitchFamily="34" charset="0"/>
              </a:rPr>
              <a:t>object</a:t>
            </a: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sender</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RoutedEventArgs</a:t>
            </a: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e</a:t>
            </a:r>
            <a:r>
              <a:rPr lang="en-US" sz="1600" dirty="0">
                <a:latin typeface="Consolas" panose="020B0609020204030204" pitchFamily="49" charset="0"/>
                <a:cs typeface="Segoe UI" panose="020B0502040204020203" pitchFamily="34" charset="0"/>
              </a:rPr>
              <a:t>) {</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_</a:t>
            </a:r>
            <a:r>
              <a:rPr lang="en-US" sz="1600" dirty="0" err="1">
                <a:solidFill>
                  <a:srgbClr val="020002"/>
                </a:solidFill>
                <a:latin typeface="Consolas" panose="020B0609020204030204" pitchFamily="49" charset="0"/>
                <a:cs typeface="Segoe UI" panose="020B0502040204020203" pitchFamily="34" charset="0"/>
              </a:rPr>
              <a:t>cmdGet</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IsEnabled</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false</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err="1">
                <a:solidFill>
                  <a:srgbClr val="0000FF"/>
                </a:solidFill>
                <a:latin typeface="Consolas" panose="020B0609020204030204" pitchFamily="49" charset="0"/>
                <a:cs typeface="Segoe UI" panose="020B0502040204020203" pitchFamily="34" charset="0"/>
              </a:rPr>
              <a:t>var</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wc</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new</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WebClient</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_</a:t>
            </a:r>
            <a:r>
              <a:rPr lang="en-US" sz="1600" dirty="0" err="1">
                <a:solidFill>
                  <a:srgbClr val="020002"/>
                </a:solidFill>
                <a:latin typeface="Consolas" panose="020B0609020204030204" pitchFamily="49" charset="0"/>
                <a:cs typeface="Segoe UI" panose="020B0502040204020203" pitchFamily="34" charset="0"/>
              </a:rPr>
              <a:t>text</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Text</a:t>
            </a:r>
            <a:r>
              <a:rPr lang="en-US" sz="1600" dirty="0">
                <a:latin typeface="Consolas" panose="020B0609020204030204" pitchFamily="49" charset="0"/>
                <a:cs typeface="Segoe UI" panose="020B0502040204020203" pitchFamily="34" charset="0"/>
              </a:rPr>
              <a:t> = </a:t>
            </a:r>
            <a:r>
              <a:rPr lang="en-US" sz="1600" dirty="0" err="1">
                <a:solidFill>
                  <a:srgbClr val="020002"/>
                </a:solidFill>
                <a:latin typeface="Consolas" panose="020B0609020204030204" pitchFamily="49" charset="0"/>
                <a:cs typeface="Segoe UI" panose="020B0502040204020203" pitchFamily="34" charset="0"/>
              </a:rPr>
              <a:t>wc</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DownloadString</a:t>
            </a:r>
            <a:r>
              <a:rPr lang="en-US" sz="1600" dirty="0">
                <a:latin typeface="Consolas" panose="020B0609020204030204" pitchFamily="49" charset="0"/>
                <a:cs typeface="Segoe UI" panose="020B0502040204020203" pitchFamily="34" charset="0"/>
              </a:rPr>
              <a:t>(</a:t>
            </a:r>
            <a:r>
              <a:rPr lang="en-US" sz="1600" dirty="0">
                <a:solidFill>
                  <a:srgbClr val="0000FF"/>
                </a:solidFill>
                <a:latin typeface="Consolas" panose="020B0609020204030204" pitchFamily="49" charset="0"/>
                <a:cs typeface="Segoe UI" panose="020B0502040204020203" pitchFamily="34" charset="0"/>
              </a:rPr>
              <a:t>new</a:t>
            </a: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Uri</a:t>
            </a:r>
            <a:r>
              <a:rPr lang="en-US" sz="1600" dirty="0">
                <a:latin typeface="Consolas" panose="020B0609020204030204" pitchFamily="49" charset="0"/>
                <a:cs typeface="Segoe UI" panose="020B0502040204020203" pitchFamily="34" charset="0"/>
              </a:rPr>
              <a:t>(</a:t>
            </a:r>
            <a:r>
              <a:rPr lang="en-US" sz="1600" dirty="0">
                <a:solidFill>
                  <a:srgbClr val="A31515"/>
                </a:solidFill>
                <a:latin typeface="Consolas" panose="020B0609020204030204" pitchFamily="49" charset="0"/>
                <a:cs typeface="Segoe UI" panose="020B0502040204020203" pitchFamily="34" charset="0"/>
              </a:rPr>
              <a:t>"http://msdn.microsoft.com"</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_</a:t>
            </a:r>
            <a:r>
              <a:rPr lang="en-US" sz="1600" dirty="0" err="1">
                <a:solidFill>
                  <a:srgbClr val="020002"/>
                </a:solidFill>
                <a:latin typeface="Consolas" panose="020B0609020204030204" pitchFamily="49" charset="0"/>
                <a:cs typeface="Segoe UI" panose="020B0502040204020203" pitchFamily="34" charset="0"/>
              </a:rPr>
              <a:t>cmdGet</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IsEnabled</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true</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endParaRPr lang="en-US" sz="1600" dirty="0">
              <a:latin typeface="Consolas" panose="020B0609020204030204" pitchFamily="49" charset="0"/>
              <a:ea typeface="Calibri"/>
              <a:cs typeface="Segoe UI" panose="020B0502040204020203" pitchFamily="34" charset="0"/>
            </a:endParaRPr>
          </a:p>
        </p:txBody>
      </p:sp>
      <p:sp>
        <p:nvSpPr>
          <p:cNvPr id="5" name="Rectangle 4"/>
          <p:cNvSpPr/>
          <p:nvPr/>
        </p:nvSpPr>
        <p:spPr>
          <a:xfrm>
            <a:off x="1470049" y="4444256"/>
            <a:ext cx="8983109" cy="1661993"/>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91440" rIns="91440" bIns="91440" rtlCol="0" anchor="t" anchorCtr="0">
            <a:spAutoFit/>
          </a:bodyPr>
          <a:lstStyle/>
          <a:p>
            <a:r>
              <a:rPr lang="en-US" sz="1600" dirty="0">
                <a:solidFill>
                  <a:srgbClr val="0000FF"/>
                </a:solidFill>
                <a:latin typeface="Consolas" panose="020B0609020204030204" pitchFamily="49" charset="0"/>
                <a:cs typeface="Segoe UI" panose="020B0502040204020203" pitchFamily="34" charset="0"/>
              </a:rPr>
              <a:t>private</a:t>
            </a:r>
            <a:r>
              <a:rPr lang="en-US" sz="1600" dirty="0">
                <a:latin typeface="Consolas" panose="020B0609020204030204" pitchFamily="49" charset="0"/>
                <a:cs typeface="Segoe UI" panose="020B0502040204020203" pitchFamily="34" charset="0"/>
              </a:rPr>
              <a:t> </a:t>
            </a:r>
            <a:r>
              <a:rPr lang="en-US" sz="1600" dirty="0" err="1">
                <a:solidFill>
                  <a:srgbClr val="0000FF"/>
                </a:solidFill>
                <a:latin typeface="Consolas" panose="020B0609020204030204" pitchFamily="49" charset="0"/>
                <a:cs typeface="Segoe UI" panose="020B0502040204020203" pitchFamily="34" charset="0"/>
              </a:rPr>
              <a:t>async</a:t>
            </a:r>
            <a:r>
              <a:rPr lang="en-US" sz="1600" dirty="0">
                <a:latin typeface="Consolas" panose="020B0609020204030204" pitchFamily="49" charset="0"/>
                <a:cs typeface="Segoe UI" panose="020B0502040204020203" pitchFamily="34" charset="0"/>
              </a:rPr>
              <a:t> </a:t>
            </a:r>
            <a:r>
              <a:rPr lang="en-US" sz="1600" dirty="0">
                <a:solidFill>
                  <a:srgbClr val="0000FF"/>
                </a:solidFill>
                <a:latin typeface="Consolas" panose="020B0609020204030204" pitchFamily="49" charset="0"/>
                <a:cs typeface="Segoe UI" panose="020B0502040204020203" pitchFamily="34" charset="0"/>
              </a:rPr>
              <a:t>void</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OnGetData</a:t>
            </a:r>
            <a:r>
              <a:rPr lang="en-US" sz="1600" dirty="0">
                <a:latin typeface="Consolas" panose="020B0609020204030204" pitchFamily="49" charset="0"/>
                <a:cs typeface="Segoe UI" panose="020B0502040204020203" pitchFamily="34" charset="0"/>
              </a:rPr>
              <a:t>(</a:t>
            </a:r>
            <a:r>
              <a:rPr lang="en-US" sz="1600" dirty="0">
                <a:solidFill>
                  <a:srgbClr val="0000FF"/>
                </a:solidFill>
                <a:latin typeface="Consolas" panose="020B0609020204030204" pitchFamily="49" charset="0"/>
                <a:cs typeface="Segoe UI" panose="020B0502040204020203" pitchFamily="34" charset="0"/>
              </a:rPr>
              <a:t>object</a:t>
            </a: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sender</a:t>
            </a:r>
            <a:r>
              <a:rPr lang="en-US" sz="1600" dirty="0">
                <a:latin typeface="Consolas" panose="020B0609020204030204" pitchFamily="49" charset="0"/>
                <a:cs typeface="Segoe UI" panose="020B0502040204020203" pitchFamily="34" charset="0"/>
              </a:rPr>
              <a:t>, </a:t>
            </a:r>
            <a:r>
              <a:rPr lang="en-US" sz="1600" b="1" dirty="0" err="1">
                <a:solidFill>
                  <a:srgbClr val="0000FF"/>
                </a:solidFill>
                <a:latin typeface="Consolas" panose="020B0609020204030204" pitchFamily="49" charset="0"/>
                <a:cs typeface="Segoe UI" panose="020B0502040204020203" pitchFamily="34" charset="0"/>
              </a:rPr>
              <a:t>RoutedEventArgs</a:t>
            </a: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e</a:t>
            </a:r>
            <a:r>
              <a:rPr lang="en-US" sz="1600" dirty="0">
                <a:latin typeface="Consolas" panose="020B0609020204030204" pitchFamily="49" charset="0"/>
                <a:cs typeface="Segoe UI" panose="020B0502040204020203" pitchFamily="34" charset="0"/>
              </a:rPr>
              <a:t>) {</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_</a:t>
            </a:r>
            <a:r>
              <a:rPr lang="en-US" sz="1600" dirty="0" err="1">
                <a:solidFill>
                  <a:srgbClr val="020002"/>
                </a:solidFill>
                <a:latin typeface="Consolas" panose="020B0609020204030204" pitchFamily="49" charset="0"/>
                <a:cs typeface="Segoe UI" panose="020B0502040204020203" pitchFamily="34" charset="0"/>
              </a:rPr>
              <a:t>cmdGet</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IsEnabled</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false</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err="1">
                <a:solidFill>
                  <a:srgbClr val="0000FF"/>
                </a:solidFill>
                <a:latin typeface="Consolas" panose="020B0609020204030204" pitchFamily="49" charset="0"/>
                <a:cs typeface="Segoe UI" panose="020B0502040204020203" pitchFamily="34" charset="0"/>
              </a:rPr>
              <a:t>var</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wc</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new</a:t>
            </a:r>
            <a:r>
              <a:rPr lang="en-US" sz="1600" dirty="0">
                <a:latin typeface="Consolas" panose="020B0609020204030204" pitchFamily="49" charset="0"/>
                <a:cs typeface="Segoe UI" panose="020B0502040204020203" pitchFamily="34" charset="0"/>
              </a:rPr>
              <a:t> </a:t>
            </a:r>
            <a:r>
              <a:rPr lang="en-US" sz="1600" b="1" dirty="0" err="1">
                <a:solidFill>
                  <a:srgbClr val="0000FF"/>
                </a:solidFill>
                <a:latin typeface="Consolas" panose="020B0609020204030204" pitchFamily="49" charset="0"/>
                <a:cs typeface="Segoe UI" panose="020B0502040204020203" pitchFamily="34" charset="0"/>
              </a:rPr>
              <a:t>WebClient</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_</a:t>
            </a:r>
            <a:r>
              <a:rPr lang="en-US" sz="1600" dirty="0" err="1">
                <a:solidFill>
                  <a:srgbClr val="020002"/>
                </a:solidFill>
                <a:latin typeface="Consolas" panose="020B0609020204030204" pitchFamily="49" charset="0"/>
                <a:cs typeface="Segoe UI" panose="020B0502040204020203" pitchFamily="34" charset="0"/>
              </a:rPr>
              <a:t>text</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Text</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await</a:t>
            </a:r>
            <a:r>
              <a:rPr lang="en-US" sz="1600" dirty="0">
                <a:latin typeface="Consolas" panose="020B0609020204030204" pitchFamily="49" charset="0"/>
                <a:cs typeface="Segoe UI" panose="020B0502040204020203" pitchFamily="34" charset="0"/>
              </a:rPr>
              <a:t> </a:t>
            </a:r>
            <a:r>
              <a:rPr lang="en-US" sz="1600" dirty="0" err="1">
                <a:solidFill>
                  <a:srgbClr val="020002"/>
                </a:solidFill>
                <a:latin typeface="Consolas" panose="020B0609020204030204" pitchFamily="49" charset="0"/>
                <a:cs typeface="Segoe UI" panose="020B0502040204020203" pitchFamily="34" charset="0"/>
              </a:rPr>
              <a:t>wc</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DownloadStringTaskAsync</a:t>
            </a:r>
            <a:r>
              <a:rPr lang="en-US" sz="1600" dirty="0">
                <a:latin typeface="Consolas" panose="020B0609020204030204" pitchFamily="49" charset="0"/>
                <a:cs typeface="Segoe UI" panose="020B0502040204020203" pitchFamily="34" charset="0"/>
              </a:rPr>
              <a:t>(</a:t>
            </a:r>
            <a:r>
              <a:rPr lang="en-US" sz="1600" dirty="0">
                <a:solidFill>
                  <a:srgbClr val="A31515"/>
                </a:solidFill>
                <a:latin typeface="Consolas" panose="020B0609020204030204" pitchFamily="49" charset="0"/>
                <a:cs typeface="Segoe UI" panose="020B0502040204020203" pitchFamily="34" charset="0"/>
              </a:rPr>
              <a:t>"http://msdn.microsoft.com"</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   </a:t>
            </a:r>
            <a:r>
              <a:rPr lang="en-US" sz="1600" dirty="0">
                <a:solidFill>
                  <a:srgbClr val="020002"/>
                </a:solidFill>
                <a:latin typeface="Consolas" panose="020B0609020204030204" pitchFamily="49" charset="0"/>
                <a:cs typeface="Segoe UI" panose="020B0502040204020203" pitchFamily="34" charset="0"/>
              </a:rPr>
              <a:t>_</a:t>
            </a:r>
            <a:r>
              <a:rPr lang="en-US" sz="1600" dirty="0" err="1">
                <a:solidFill>
                  <a:srgbClr val="020002"/>
                </a:solidFill>
                <a:latin typeface="Consolas" panose="020B0609020204030204" pitchFamily="49" charset="0"/>
                <a:cs typeface="Segoe UI" panose="020B0502040204020203" pitchFamily="34" charset="0"/>
              </a:rPr>
              <a:t>cmdGet</a:t>
            </a:r>
            <a:r>
              <a:rPr lang="en-US" sz="1600" dirty="0" err="1">
                <a:latin typeface="Consolas" panose="020B0609020204030204" pitchFamily="49" charset="0"/>
                <a:cs typeface="Segoe UI" panose="020B0502040204020203" pitchFamily="34" charset="0"/>
              </a:rPr>
              <a:t>.</a:t>
            </a:r>
            <a:r>
              <a:rPr lang="en-US" sz="1600" dirty="0" err="1">
                <a:solidFill>
                  <a:srgbClr val="020002"/>
                </a:solidFill>
                <a:latin typeface="Consolas" panose="020B0609020204030204" pitchFamily="49" charset="0"/>
                <a:cs typeface="Segoe UI" panose="020B0502040204020203" pitchFamily="34" charset="0"/>
              </a:rPr>
              <a:t>IsEnabled</a:t>
            </a:r>
            <a:r>
              <a:rPr lang="en-US" sz="1600" dirty="0">
                <a:latin typeface="Consolas" panose="020B0609020204030204" pitchFamily="49" charset="0"/>
                <a:cs typeface="Segoe UI" panose="020B0502040204020203" pitchFamily="34" charset="0"/>
              </a:rPr>
              <a:t> = </a:t>
            </a:r>
            <a:r>
              <a:rPr lang="en-US" sz="1600" dirty="0">
                <a:solidFill>
                  <a:srgbClr val="0000FF"/>
                </a:solidFill>
                <a:latin typeface="Consolas" panose="020B0609020204030204" pitchFamily="49" charset="0"/>
                <a:cs typeface="Segoe UI" panose="020B0502040204020203" pitchFamily="34" charset="0"/>
              </a:rPr>
              <a:t>true</a:t>
            </a:r>
            <a:r>
              <a:rPr lang="en-US" sz="1600" dirty="0">
                <a:latin typeface="Consolas" panose="020B0609020204030204" pitchFamily="49" charset="0"/>
                <a:cs typeface="Segoe UI" panose="020B0502040204020203" pitchFamily="34" charset="0"/>
              </a:rPr>
              <a:t>;</a:t>
            </a:r>
            <a:br>
              <a:rPr lang="en-US" sz="1600" dirty="0">
                <a:latin typeface="Consolas" panose="020B0609020204030204" pitchFamily="49" charset="0"/>
                <a:cs typeface="Segoe UI" panose="020B0502040204020203" pitchFamily="34" charset="0"/>
              </a:rPr>
            </a:br>
            <a:r>
              <a:rPr lang="en-US" sz="1600" dirty="0">
                <a:latin typeface="Consolas" panose="020B0609020204030204" pitchFamily="49" charset="0"/>
                <a:cs typeface="Segoe UI" panose="020B0502040204020203" pitchFamily="34" charset="0"/>
              </a:rPr>
              <a:t>}</a:t>
            </a:r>
            <a:endParaRPr lang="en-US" sz="1600" dirty="0">
              <a:latin typeface="Consolas" panose="020B0609020204030204" pitchFamily="49" charset="0"/>
              <a:ea typeface="Calibri"/>
              <a:cs typeface="Segoe UI" panose="020B0502040204020203" pitchFamily="34" charset="0"/>
            </a:endParaRPr>
          </a:p>
        </p:txBody>
      </p:sp>
    </p:spTree>
    <p:extLst>
      <p:ext uri="{BB962C8B-B14F-4D97-AF65-F5344CB8AC3E}">
        <p14:creationId xmlns:p14="http://schemas.microsoft.com/office/powerpoint/2010/main" val="125346794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methods</a:t>
            </a:r>
            <a:endParaRPr lang="he-IL" dirty="0"/>
          </a:p>
        </p:txBody>
      </p:sp>
      <p:sp>
        <p:nvSpPr>
          <p:cNvPr id="3" name="Content Placeholder 2"/>
          <p:cNvSpPr>
            <a:spLocks noGrp="1"/>
          </p:cNvSpPr>
          <p:nvPr>
            <p:ph idx="1"/>
          </p:nvPr>
        </p:nvSpPr>
        <p:spPr/>
        <p:txBody>
          <a:bodyPr/>
          <a:lstStyle/>
          <a:p>
            <a:r>
              <a:rPr lang="en-US" dirty="0"/>
              <a:t>Marked with the </a:t>
            </a:r>
            <a:r>
              <a:rPr lang="en-US" dirty="0" err="1">
                <a:solidFill>
                  <a:srgbClr val="0070C0"/>
                </a:solidFill>
                <a:latin typeface="Consolas" panose="020B0609020204030204" pitchFamily="49" charset="0"/>
                <a:cs typeface="Consolas" panose="020B0609020204030204" pitchFamily="49" charset="0"/>
              </a:rPr>
              <a:t>async</a:t>
            </a:r>
            <a:r>
              <a:rPr lang="en-US" dirty="0"/>
              <a:t> modifier</a:t>
            </a:r>
          </a:p>
          <a:p>
            <a:r>
              <a:rPr lang="en-US" dirty="0"/>
              <a:t>Must return </a:t>
            </a:r>
            <a:r>
              <a:rPr lang="en-US" dirty="0">
                <a:solidFill>
                  <a:srgbClr val="0070C0"/>
                </a:solidFill>
                <a:latin typeface="Consolas" panose="020B0609020204030204" pitchFamily="49" charset="0"/>
                <a:cs typeface="Consolas" panose="020B0609020204030204" pitchFamily="49" charset="0"/>
              </a:rPr>
              <a:t>void</a:t>
            </a:r>
            <a:r>
              <a:rPr lang="en-US" dirty="0"/>
              <a:t>, </a:t>
            </a:r>
            <a:r>
              <a:rPr lang="en-US" dirty="0">
                <a:solidFill>
                  <a:srgbClr val="0070C0"/>
                </a:solidFill>
                <a:latin typeface="Consolas" panose="020B0609020204030204" pitchFamily="49" charset="0"/>
                <a:cs typeface="Consolas" panose="020B0609020204030204" pitchFamily="49" charset="0"/>
              </a:rPr>
              <a:t>Task</a:t>
            </a:r>
            <a:r>
              <a:rPr lang="en-US" dirty="0"/>
              <a:t> or </a:t>
            </a:r>
            <a:r>
              <a:rPr lang="en-US" dirty="0">
                <a:solidFill>
                  <a:srgbClr val="0070C0"/>
                </a:solidFill>
                <a:latin typeface="Consolas" panose="020B0609020204030204" pitchFamily="49" charset="0"/>
                <a:cs typeface="Consolas" panose="020B0609020204030204" pitchFamily="49" charset="0"/>
              </a:rPr>
              <a:t>Task&lt;T&gt;</a:t>
            </a:r>
          </a:p>
          <a:p>
            <a:pPr lvl="1"/>
            <a:r>
              <a:rPr lang="en-US" dirty="0"/>
              <a:t>Avoid returning </a:t>
            </a:r>
            <a:r>
              <a:rPr lang="en-US" b="1" dirty="0"/>
              <a:t>void</a:t>
            </a:r>
          </a:p>
          <a:p>
            <a:pPr lvl="2"/>
            <a:r>
              <a:rPr lang="en-US" sz="2400" dirty="0"/>
              <a:t>Does not allow callers to be notified of completion</a:t>
            </a:r>
          </a:p>
          <a:p>
            <a:r>
              <a:rPr lang="en-US" dirty="0"/>
              <a:t>Use </a:t>
            </a:r>
            <a:r>
              <a:rPr lang="en-US" dirty="0">
                <a:solidFill>
                  <a:srgbClr val="0070C0"/>
                </a:solidFill>
                <a:latin typeface="Consolas" panose="020B0609020204030204" pitchFamily="49" charset="0"/>
                <a:cs typeface="Consolas" panose="020B0609020204030204" pitchFamily="49" charset="0"/>
              </a:rPr>
              <a:t>await</a:t>
            </a:r>
            <a:r>
              <a:rPr lang="en-US" dirty="0"/>
              <a:t> to cooperatively yield control</a:t>
            </a:r>
          </a:p>
          <a:p>
            <a:r>
              <a:rPr lang="en-US" dirty="0"/>
              <a:t>Are resumed when awaited operation completes</a:t>
            </a:r>
          </a:p>
          <a:p>
            <a:r>
              <a:rPr lang="en-US" dirty="0"/>
              <a:t>Can await anything that implements the “</a:t>
            </a:r>
            <a:r>
              <a:rPr lang="en-US" dirty="0" err="1"/>
              <a:t>awaiter</a:t>
            </a:r>
            <a:r>
              <a:rPr lang="en-US" dirty="0"/>
              <a:t> pattern”</a:t>
            </a:r>
          </a:p>
          <a:p>
            <a:r>
              <a:rPr lang="en-US" dirty="0"/>
              <a:t>Execute in the synchronization context of their caller</a:t>
            </a:r>
          </a:p>
          <a:p>
            <a:pPr lvl="1"/>
            <a:r>
              <a:rPr lang="en-US" dirty="0"/>
              <a:t>Depends on the implementing </a:t>
            </a:r>
            <a:r>
              <a:rPr lang="en-US" dirty="0" err="1"/>
              <a:t>awaiter</a:t>
            </a:r>
            <a:endParaRPr lang="en-US" dirty="0"/>
          </a:p>
          <a:p>
            <a:r>
              <a:rPr lang="en-US" dirty="0"/>
              <a:t>Allow composition using regular programming constructs</a:t>
            </a:r>
          </a:p>
          <a:p>
            <a:endParaRPr lang="he-IL" dirty="0"/>
          </a:p>
        </p:txBody>
      </p:sp>
    </p:spTree>
    <p:extLst>
      <p:ext uri="{BB962C8B-B14F-4D97-AF65-F5344CB8AC3E}">
        <p14:creationId xmlns:p14="http://schemas.microsoft.com/office/powerpoint/2010/main" val="372956639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7909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318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Fan-In Fan-Out and Stable Module</a:t>
            </a:r>
            <a:endParaRPr lang="he-IL" dirty="0"/>
          </a:p>
        </p:txBody>
      </p:sp>
      <p:sp>
        <p:nvSpPr>
          <p:cNvPr id="3" name="Content Placeholder 2"/>
          <p:cNvSpPr>
            <a:spLocks noGrp="1"/>
          </p:cNvSpPr>
          <p:nvPr>
            <p:ph idx="1"/>
          </p:nvPr>
        </p:nvSpPr>
        <p:spPr/>
        <p:txBody>
          <a:bodyPr>
            <a:normAutofit lnSpcReduction="10000"/>
          </a:bodyPr>
          <a:lstStyle/>
          <a:p>
            <a:pPr>
              <a:lnSpc>
                <a:spcPct val="110000"/>
              </a:lnSpc>
            </a:pPr>
            <a:r>
              <a:rPr lang="en-US" sz="3200" dirty="0"/>
              <a:t>One way to examine module stability (i.e. Low coupling and High Cohesion) is by looking at its Fan-In Fan-Out and other dependencies</a:t>
            </a:r>
          </a:p>
          <a:p>
            <a:pPr>
              <a:lnSpc>
                <a:spcPct val="110000"/>
              </a:lnSpc>
            </a:pPr>
            <a:r>
              <a:rPr lang="en-US" sz="3200" dirty="0"/>
              <a:t>Fan-In: The number of users for the module</a:t>
            </a:r>
          </a:p>
          <a:p>
            <a:pPr>
              <a:lnSpc>
                <a:spcPct val="110000"/>
              </a:lnSpc>
            </a:pPr>
            <a:r>
              <a:rPr lang="en-US" sz="3200" dirty="0"/>
              <a:t>Fan-Out: The number of modules that the current module is being used with</a:t>
            </a:r>
          </a:p>
          <a:p>
            <a:pPr>
              <a:lnSpc>
                <a:spcPct val="110000"/>
              </a:lnSpc>
            </a:pPr>
            <a:r>
              <a:rPr lang="en-US" sz="3200" dirty="0"/>
              <a:t>A Stable module is a module that has high fun-in and low fan-out</a:t>
            </a:r>
          </a:p>
          <a:p>
            <a:pPr lvl="1">
              <a:lnSpc>
                <a:spcPct val="110000"/>
              </a:lnSpc>
            </a:pPr>
            <a:r>
              <a:rPr lang="en-US" sz="2667" dirty="0"/>
              <a:t>This module can be easily reused</a:t>
            </a:r>
            <a:endParaRPr lang="he-IL" dirty="0"/>
          </a:p>
        </p:txBody>
      </p:sp>
      <p:sp>
        <p:nvSpPr>
          <p:cNvPr id="5" name="Slide Number Placeholder 4"/>
          <p:cNvSpPr>
            <a:spLocks noGrp="1"/>
          </p:cNvSpPr>
          <p:nvPr>
            <p:ph type="sldNum" sz="quarter" idx="12"/>
          </p:nvPr>
        </p:nvSpPr>
        <p:spPr/>
        <p:txBody>
          <a:bodyPr/>
          <a:lstStyle/>
          <a:p>
            <a:fld id="{AA986F54-24DE-4AB4-95BF-72E7F2EFFBC6}" type="slidenum">
              <a:rPr lang="en-US" smtClean="0"/>
              <a:t>24</a:t>
            </a:fld>
            <a:endParaRPr lang="en-US"/>
          </a:p>
        </p:txBody>
      </p:sp>
    </p:spTree>
    <p:extLst>
      <p:ext uri="{BB962C8B-B14F-4D97-AF65-F5344CB8AC3E}">
        <p14:creationId xmlns:p14="http://schemas.microsoft.com/office/powerpoint/2010/main" val="1782981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Cutting Concerns</a:t>
            </a:r>
            <a:endParaRPr lang="he-IL" dirty="0"/>
          </a:p>
        </p:txBody>
      </p:sp>
      <p:sp>
        <p:nvSpPr>
          <p:cNvPr id="3" name="Content Placeholder 2"/>
          <p:cNvSpPr>
            <a:spLocks noGrp="1"/>
          </p:cNvSpPr>
          <p:nvPr>
            <p:ph idx="1"/>
          </p:nvPr>
        </p:nvSpPr>
        <p:spPr/>
        <p:txBody>
          <a:bodyPr/>
          <a:lstStyle/>
          <a:p>
            <a:r>
              <a:rPr lang="en-US" dirty="0"/>
              <a:t>Logging</a:t>
            </a:r>
          </a:p>
          <a:p>
            <a:r>
              <a:rPr lang="en-US" dirty="0"/>
              <a:t>Authentication and Authorization (Identity &amp; Security)</a:t>
            </a:r>
          </a:p>
          <a:p>
            <a:r>
              <a:rPr lang="en-US" dirty="0"/>
              <a:t>Error Handling</a:t>
            </a:r>
          </a:p>
          <a:p>
            <a:r>
              <a:rPr lang="en-US" dirty="0"/>
              <a:t>Communication &amp; Hosting</a:t>
            </a:r>
          </a:p>
          <a:p>
            <a:r>
              <a:rPr lang="en-US" dirty="0"/>
              <a:t>Admin</a:t>
            </a:r>
          </a:p>
          <a:p>
            <a:r>
              <a:rPr lang="en-US" dirty="0"/>
              <a:t>Report</a:t>
            </a:r>
          </a:p>
          <a:p>
            <a:r>
              <a:rPr lang="en-US" dirty="0"/>
              <a:t>Caching</a:t>
            </a:r>
          </a:p>
          <a:p>
            <a:r>
              <a:rPr lang="en-US" dirty="0"/>
              <a:t>Configuration</a:t>
            </a:r>
          </a:p>
          <a:p>
            <a:r>
              <a:rPr lang="en-US" dirty="0"/>
              <a:t>Validation</a:t>
            </a:r>
          </a:p>
          <a:p>
            <a:r>
              <a:rPr lang="en-US" dirty="0" smtClean="0"/>
              <a:t>…</a:t>
            </a:r>
            <a:endParaRPr lang="he-IL" dirty="0"/>
          </a:p>
        </p:txBody>
      </p:sp>
      <p:sp>
        <p:nvSpPr>
          <p:cNvPr id="4" name="Rectangle 3"/>
          <p:cNvSpPr/>
          <p:nvPr/>
        </p:nvSpPr>
        <p:spPr>
          <a:xfrm>
            <a:off x="4511825" y="2924945"/>
            <a:ext cx="7309273" cy="1815882"/>
          </a:xfrm>
          <a:prstGeom prst="rect">
            <a:avLst/>
          </a:prstGeom>
          <a:noFill/>
          <a:ln>
            <a:noFill/>
          </a:ln>
          <a:effectLst>
            <a:outerShdw blurRad="127000" dist="38100" dir="2700000" algn="ctr">
              <a:srgbClr val="000000">
                <a:alpha val="45000"/>
              </a:srgbClr>
            </a:outerShdw>
          </a:effectLst>
          <a:scene3d>
            <a:camera prst="perspectiveFront" fov="3000000">
              <a:rot lat="19952620" lon="19728840" rev="1942659"/>
            </a:camera>
            <a:lightRig rig="soft" dir="t">
              <a:rot lat="0" lon="0" rev="0"/>
            </a:lightRig>
          </a:scene3d>
          <a:sp3d prstMaterial="translucentPowder">
            <a:bevelT w="203200" h="50800" prst="softRound"/>
          </a:sp3d>
        </p:spPr>
        <p:txBody>
          <a:bodyPr wrap="square" lIns="91440" tIns="45720" rIns="91440" bIns="45720" anchor="ctr" anchorCtr="0">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800" b="1" dirty="0">
                <a:ln w="50800"/>
                <a:solidFill>
                  <a:srgbClr val="FFFF00"/>
                </a:solidFill>
                <a:latin typeface="Arial" charset="0"/>
              </a:rPr>
              <a:t>Reuse:</a:t>
            </a:r>
          </a:p>
          <a:p>
            <a:pPr marL="457189" indent="-457189">
              <a:buFont typeface="Arial" pitchFamily="34" charset="0"/>
              <a:buChar char="•"/>
            </a:pPr>
            <a:r>
              <a:rPr lang="en-US" sz="2800" b="1" dirty="0">
                <a:ln w="50800"/>
                <a:solidFill>
                  <a:srgbClr val="FFFF00"/>
                </a:solidFill>
                <a:latin typeface="Arial" charset="0"/>
              </a:rPr>
              <a:t>P&amp;P Enterprise Libraries </a:t>
            </a:r>
            <a:endParaRPr lang="en-US" sz="2800" b="1" dirty="0">
              <a:ln w="50800"/>
              <a:solidFill>
                <a:srgbClr val="FFFF00"/>
              </a:solidFill>
            </a:endParaRPr>
          </a:p>
          <a:p>
            <a:pPr marL="457189" indent="-457189">
              <a:buFont typeface="Arial" pitchFamily="34" charset="0"/>
              <a:buChar char="•"/>
            </a:pPr>
            <a:r>
              <a:rPr lang="en-US" sz="2800" b="1" dirty="0">
                <a:ln w="50800"/>
                <a:solidFill>
                  <a:srgbClr val="FFFF00"/>
                </a:solidFill>
                <a:latin typeface="Arial" charset="0"/>
              </a:rPr>
              <a:t>3</a:t>
            </a:r>
            <a:r>
              <a:rPr lang="en-US" sz="2800" b="1" baseline="30000" dirty="0">
                <a:ln w="50800"/>
                <a:solidFill>
                  <a:srgbClr val="FFFF00"/>
                </a:solidFill>
                <a:latin typeface="Arial" charset="0"/>
              </a:rPr>
              <a:t>rd</a:t>
            </a:r>
            <a:r>
              <a:rPr lang="en-US" sz="2800" b="1" dirty="0">
                <a:ln w="50800"/>
                <a:solidFill>
                  <a:srgbClr val="FFFF00"/>
                </a:solidFill>
                <a:latin typeface="Arial" charset="0"/>
              </a:rPr>
              <a:t> party/open source </a:t>
            </a:r>
            <a:r>
              <a:rPr lang="en-US" sz="2800" b="1" dirty="0" smtClean="0">
                <a:ln w="50800"/>
                <a:solidFill>
                  <a:srgbClr val="FFFF00"/>
                </a:solidFill>
                <a:latin typeface="Arial" charset="0"/>
              </a:rPr>
              <a:t>project (</a:t>
            </a:r>
            <a:r>
              <a:rPr lang="en-US" sz="2800" b="1" dirty="0" err="1" smtClean="0">
                <a:ln w="50800"/>
                <a:solidFill>
                  <a:srgbClr val="FFFF00"/>
                </a:solidFill>
                <a:latin typeface="Arial" charset="0"/>
              </a:rPr>
              <a:t>NuGet</a:t>
            </a:r>
            <a:r>
              <a:rPr lang="en-US" sz="2800" b="1" dirty="0" smtClean="0">
                <a:ln w="50800"/>
                <a:solidFill>
                  <a:srgbClr val="FFFF00"/>
                </a:solidFill>
                <a:latin typeface="Arial" charset="0"/>
              </a:rPr>
              <a:t>)</a:t>
            </a:r>
          </a:p>
          <a:p>
            <a:pPr marL="457189" indent="-457189">
              <a:buFont typeface="Arial" pitchFamily="34" charset="0"/>
              <a:buChar char="•"/>
            </a:pPr>
            <a:r>
              <a:rPr lang="en-US" sz="2800" b="1" dirty="0" smtClean="0">
                <a:ln w="50800"/>
                <a:solidFill>
                  <a:srgbClr val="FFFF00"/>
                </a:solidFill>
                <a:latin typeface="Arial" charset="0"/>
              </a:rPr>
              <a:t>The Cloud Foundation</a:t>
            </a:r>
            <a:endParaRPr lang="en-US" sz="2800" b="1" dirty="0">
              <a:ln w="50800"/>
              <a:solidFill>
                <a:srgbClr val="FFFF00"/>
              </a:solidFill>
              <a:latin typeface="Arial" charset="0"/>
            </a:endParaRPr>
          </a:p>
        </p:txBody>
      </p:sp>
    </p:spTree>
    <p:extLst>
      <p:ext uri="{BB962C8B-B14F-4D97-AF65-F5344CB8AC3E}">
        <p14:creationId xmlns:p14="http://schemas.microsoft.com/office/powerpoint/2010/main" val="255453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Two Views of The System</a:t>
            </a:r>
            <a:endParaRPr lang="he-IL" dirty="0"/>
          </a:p>
        </p:txBody>
      </p:sp>
      <p:sp>
        <p:nvSpPr>
          <p:cNvPr id="3" name="Content Placeholder 2"/>
          <p:cNvSpPr>
            <a:spLocks noGrp="1"/>
          </p:cNvSpPr>
          <p:nvPr>
            <p:ph idx="1"/>
          </p:nvPr>
        </p:nvSpPr>
        <p:spPr/>
        <p:txBody>
          <a:bodyPr>
            <a:noAutofit/>
          </a:bodyPr>
          <a:lstStyle/>
          <a:p>
            <a:r>
              <a:rPr lang="en-US" dirty="0"/>
              <a:t>The software solution can be viewed from two angles:</a:t>
            </a:r>
          </a:p>
          <a:p>
            <a:pPr lvl="1"/>
            <a:r>
              <a:rPr lang="en-US" dirty="0"/>
              <a:t>The Static View</a:t>
            </a:r>
          </a:p>
          <a:p>
            <a:pPr lvl="2"/>
            <a:r>
              <a:rPr lang="en-US" dirty="0"/>
              <a:t>The components and the possible relationships between them</a:t>
            </a:r>
          </a:p>
          <a:p>
            <a:pPr lvl="2"/>
            <a:r>
              <a:rPr lang="en-US" dirty="0"/>
              <a:t>UML class diagram &amp; component diagram for example</a:t>
            </a:r>
          </a:p>
          <a:p>
            <a:pPr lvl="1"/>
            <a:r>
              <a:rPr lang="en-US" dirty="0"/>
              <a:t>The Dynamic View</a:t>
            </a:r>
          </a:p>
          <a:p>
            <a:pPr lvl="2"/>
            <a:r>
              <a:rPr lang="en-US" dirty="0"/>
              <a:t>The flow of operation, request or transaction in the system</a:t>
            </a:r>
          </a:p>
          <a:p>
            <a:pPr lvl="2"/>
            <a:r>
              <a:rPr lang="en-US" dirty="0"/>
              <a:t>UML sequence and activity diagram for </a:t>
            </a:r>
            <a:r>
              <a:rPr lang="en-US" dirty="0" smtClean="0"/>
              <a:t>example</a:t>
            </a:r>
            <a:endParaRPr lang="he-IL" dirty="0"/>
          </a:p>
        </p:txBody>
      </p:sp>
      <p:sp>
        <p:nvSpPr>
          <p:cNvPr id="5" name="Slide Number Placeholder 4"/>
          <p:cNvSpPr>
            <a:spLocks noGrp="1"/>
          </p:cNvSpPr>
          <p:nvPr>
            <p:ph type="sldNum" sz="quarter" idx="12"/>
          </p:nvPr>
        </p:nvSpPr>
        <p:spPr/>
        <p:txBody>
          <a:bodyPr/>
          <a:lstStyle/>
          <a:p>
            <a:fld id="{AA986F54-24DE-4AB4-95BF-72E7F2EFFBC6}" type="slidenum">
              <a:rPr lang="en-US" smtClean="0"/>
              <a:t>26</a:t>
            </a:fld>
            <a:endParaRPr lang="en-US"/>
          </a:p>
        </p:txBody>
      </p:sp>
    </p:spTree>
    <p:extLst>
      <p:ext uri="{BB962C8B-B14F-4D97-AF65-F5344CB8AC3E}">
        <p14:creationId xmlns:p14="http://schemas.microsoft.com/office/powerpoint/2010/main" val="1286571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txBox="1">
            <a:spLocks/>
          </p:cNvSpPr>
          <p:nvPr/>
        </p:nvSpPr>
        <p:spPr>
          <a:xfrm>
            <a:off x="1981200" y="6358763"/>
            <a:ext cx="2133600" cy="365125"/>
          </a:xfrm>
          <a:prstGeom prst="rect">
            <a:avLst/>
          </a:prstGeom>
        </p:spPr>
        <p:txBody>
          <a:bodyPr/>
          <a:lstStyle>
            <a:defPPr>
              <a:defRPr lang="ru-RU"/>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r" defTabSz="914400" rtl="1" eaLnBrk="1" latinLnBrk="0" hangingPunct="1">
              <a:defRPr kern="1200">
                <a:solidFill>
                  <a:schemeClr val="tx1"/>
                </a:solidFill>
                <a:latin typeface="Arial" charset="0"/>
                <a:ea typeface="+mn-ea"/>
                <a:cs typeface="+mn-cs"/>
              </a:defRPr>
            </a:lvl6pPr>
            <a:lvl7pPr marL="2743200" algn="r" defTabSz="914400" rtl="1" eaLnBrk="1" latinLnBrk="0" hangingPunct="1">
              <a:defRPr kern="1200">
                <a:solidFill>
                  <a:schemeClr val="tx1"/>
                </a:solidFill>
                <a:latin typeface="Arial" charset="0"/>
                <a:ea typeface="+mn-ea"/>
                <a:cs typeface="+mn-cs"/>
              </a:defRPr>
            </a:lvl7pPr>
            <a:lvl8pPr marL="3200400" algn="r" defTabSz="914400" rtl="1" eaLnBrk="1" latinLnBrk="0" hangingPunct="1">
              <a:defRPr kern="1200">
                <a:solidFill>
                  <a:schemeClr val="tx1"/>
                </a:solidFill>
                <a:latin typeface="Arial" charset="0"/>
                <a:ea typeface="+mn-ea"/>
                <a:cs typeface="+mn-cs"/>
              </a:defRPr>
            </a:lvl8pPr>
            <a:lvl9pPr marL="3657600" algn="r" defTabSz="914400" rtl="1" eaLnBrk="1" latinLnBrk="0" hangingPunct="1">
              <a:defRPr kern="1200">
                <a:solidFill>
                  <a:schemeClr val="tx1"/>
                </a:solidFill>
                <a:latin typeface="Arial" charset="0"/>
                <a:ea typeface="+mn-ea"/>
                <a:cs typeface="+mn-cs"/>
              </a:defRPr>
            </a:lvl9pPr>
          </a:lstStyle>
          <a:p>
            <a:fld id="{4220E8A8-7240-4A15-A338-43CED0CE876D}" type="slidenum">
              <a:rPr lang="en-US"/>
              <a:pPr/>
              <a:t>27</a:t>
            </a:fld>
            <a:endParaRPr lang="en-US" dirty="0"/>
          </a:p>
        </p:txBody>
      </p:sp>
      <p:sp>
        <p:nvSpPr>
          <p:cNvPr id="5" name="Rectangle 4"/>
          <p:cNvSpPr/>
          <p:nvPr/>
        </p:nvSpPr>
        <p:spPr>
          <a:xfrm>
            <a:off x="1524000" y="0"/>
            <a:ext cx="9144000" cy="6858000"/>
          </a:xfrm>
          <a:prstGeom prst="rect">
            <a:avLst/>
          </a:prstGeom>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nvPr>
        </p:nvGraphicFramePr>
        <p:xfrm>
          <a:off x="6324601" y="-2259013"/>
          <a:ext cx="4811713" cy="8712201"/>
        </p:xfrm>
        <a:graphic>
          <a:graphicData uri="http://schemas.openxmlformats.org/presentationml/2006/ole">
            <mc:AlternateContent xmlns:mc="http://schemas.openxmlformats.org/markup-compatibility/2006">
              <mc:Choice xmlns:v="urn:schemas-microsoft-com:vml" Requires="v">
                <p:oleObj spid="_x0000_s2136" name="Visio" r:id="rId3" imgW="4950132" imgH="8970848" progId="Visio.Drawing.11">
                  <p:embed/>
                </p:oleObj>
              </mc:Choice>
              <mc:Fallback>
                <p:oleObj name="Visio" r:id="rId3" imgW="4950132" imgH="8970848" progId="Visio.Drawing.11">
                  <p:embed/>
                  <p:pic>
                    <p:nvPicPr>
                      <p:cNvPr id="6" name="Object 5"/>
                      <p:cNvPicPr>
                        <a:picLocks noChangeAspect="1" noChangeArrowheads="1"/>
                      </p:cNvPicPr>
                      <p:nvPr/>
                    </p:nvPicPr>
                    <p:blipFill>
                      <a:blip r:embed="rId4"/>
                      <a:srcRect/>
                      <a:stretch>
                        <a:fillRect/>
                      </a:stretch>
                    </p:blipFill>
                    <p:spPr bwMode="auto">
                      <a:xfrm>
                        <a:off x="6324601" y="-2259013"/>
                        <a:ext cx="4811713" cy="871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nvPr>
        </p:nvGraphicFramePr>
        <p:xfrm>
          <a:off x="1538290" y="549276"/>
          <a:ext cx="4702175" cy="4824413"/>
        </p:xfrm>
        <a:graphic>
          <a:graphicData uri="http://schemas.openxmlformats.org/presentationml/2006/ole">
            <mc:AlternateContent xmlns:mc="http://schemas.openxmlformats.org/markup-compatibility/2006">
              <mc:Choice xmlns:v="urn:schemas-microsoft-com:vml" Requires="v">
                <p:oleObj spid="_x0000_s2137" name="Visio" r:id="rId5" imgW="5775226" imgH="5659552" progId="Visio.Drawing.11">
                  <p:embed/>
                </p:oleObj>
              </mc:Choice>
              <mc:Fallback>
                <p:oleObj name="Visio" r:id="rId5" imgW="5775226" imgH="5659552" progId="Visio.Drawing.11">
                  <p:embed/>
                  <p:pic>
                    <p:nvPicPr>
                      <p:cNvPr id="7" name="Object 6"/>
                      <p:cNvPicPr>
                        <a:picLocks noChangeAspect="1" noChangeArrowheads="1"/>
                      </p:cNvPicPr>
                      <p:nvPr/>
                    </p:nvPicPr>
                    <p:blipFill>
                      <a:blip r:embed="rId6"/>
                      <a:srcRect/>
                      <a:stretch>
                        <a:fillRect/>
                      </a:stretch>
                    </p:blipFill>
                    <p:spPr bwMode="auto">
                      <a:xfrm>
                        <a:off x="1538290" y="549276"/>
                        <a:ext cx="4702175" cy="4824413"/>
                      </a:xfrm>
                      <a:prstGeom prst="rect">
                        <a:avLst/>
                      </a:prstGeom>
                      <a:solidFill>
                        <a:schemeClr val="accent5">
                          <a:lumMod val="40000"/>
                          <a:lumOff val="60000"/>
                        </a:schemeClr>
                      </a:solidFill>
                      <a:ln>
                        <a:noFill/>
                      </a:ln>
                    </p:spPr>
                  </p:pic>
                </p:oleObj>
              </mc:Fallback>
            </mc:AlternateContent>
          </a:graphicData>
        </a:graphic>
      </p:graphicFrame>
      <p:sp>
        <p:nvSpPr>
          <p:cNvPr id="8" name="Rectangle 7"/>
          <p:cNvSpPr/>
          <p:nvPr/>
        </p:nvSpPr>
        <p:spPr>
          <a:xfrm>
            <a:off x="2133600" y="551584"/>
            <a:ext cx="3276600" cy="1077218"/>
          </a:xfrm>
          <a:prstGeom prst="rect">
            <a:avLst/>
          </a:prstGeom>
          <a:noFill/>
          <a:ln>
            <a:noFill/>
          </a:ln>
          <a:effectLst>
            <a:outerShdw blurRad="127000" dist="38100" dir="2700000" algn="ctr">
              <a:srgbClr val="000000">
                <a:alpha val="45000"/>
              </a:srgbClr>
            </a:outerShdw>
          </a:effectLst>
          <a:scene3d>
            <a:camera prst="perspectiveFront" fov="3000000">
              <a:rot lat="19952620" lon="19728840" rev="1942659"/>
            </a:camera>
            <a:lightRig rig="soft" dir="t">
              <a:rot lat="0" lon="0" rev="0"/>
            </a:lightRig>
          </a:scene3d>
          <a:sp3d prstMaterial="translucentPowder">
            <a:bevelT w="203200" h="50800" prst="softRound"/>
          </a:sp3d>
        </p:spPr>
        <p:txBody>
          <a:bodyPr wrap="square" lIns="91440" tIns="45720" rIns="91440" bIns="45720">
            <a:spAutoFit/>
            <a:scene3d>
              <a:camera prst="orthographicFront"/>
              <a:lightRig rig="flat" dir="tl">
                <a:rot lat="0" lon="0" rev="6600000"/>
              </a:lightRig>
            </a:scene3d>
            <a:sp3d extrusionH="25400" contourW="8890">
              <a:bevelT w="38100" h="31750"/>
              <a:contourClr>
                <a:srgbClr val="FFC000"/>
              </a:contourClr>
            </a:sp3d>
          </a:bodyPr>
          <a:lstStyle/>
          <a:p>
            <a:pPr algn="ctr"/>
            <a:r>
              <a:rPr lang="en-US" sz="3200" b="1" dirty="0">
                <a:ln w="11430"/>
                <a:solidFill>
                  <a:srgbClr val="FFFF00"/>
                </a:solidFill>
                <a:effectLst>
                  <a:outerShdw blurRad="50800" dist="39000" dir="5460000" algn="tl">
                    <a:srgbClr val="000000">
                      <a:alpha val="38000"/>
                    </a:srgbClr>
                  </a:outerShdw>
                </a:effectLst>
              </a:rPr>
              <a:t>Error </a:t>
            </a:r>
          </a:p>
          <a:p>
            <a:pPr algn="ctr"/>
            <a:r>
              <a:rPr lang="en-US" sz="3200" b="1" dirty="0">
                <a:ln w="11430"/>
                <a:solidFill>
                  <a:srgbClr val="FFFF00"/>
                </a:solidFill>
                <a:effectLst>
                  <a:outerShdw blurRad="50800" dist="39000" dir="5460000" algn="tl">
                    <a:srgbClr val="000000">
                      <a:alpha val="38000"/>
                    </a:srgbClr>
                  </a:outerShdw>
                </a:effectLst>
              </a:rPr>
              <a:t>Handling</a:t>
            </a:r>
          </a:p>
        </p:txBody>
      </p:sp>
    </p:spTree>
    <p:extLst>
      <p:ext uri="{BB962C8B-B14F-4D97-AF65-F5344CB8AC3E}">
        <p14:creationId xmlns:p14="http://schemas.microsoft.com/office/powerpoint/2010/main" val="1645265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IDesign</a:t>
            </a:r>
            <a:r>
              <a:rPr lang="en-US" dirty="0"/>
              <a:t> Method</a:t>
            </a:r>
            <a:endParaRPr lang="he-IL" dirty="0"/>
          </a:p>
        </p:txBody>
      </p:sp>
      <p:sp>
        <p:nvSpPr>
          <p:cNvPr id="3" name="Content Placeholder 2"/>
          <p:cNvSpPr>
            <a:spLocks noGrp="1"/>
          </p:cNvSpPr>
          <p:nvPr>
            <p:ph idx="1"/>
          </p:nvPr>
        </p:nvSpPr>
        <p:spPr/>
        <p:txBody>
          <a:bodyPr/>
          <a:lstStyle/>
          <a:p>
            <a:r>
              <a:rPr lang="en-US" dirty="0" err="1"/>
              <a:t>IDesign</a:t>
            </a:r>
            <a:r>
              <a:rPr lang="en-US" dirty="0"/>
              <a:t> method provides a methodology that assists in:</a:t>
            </a:r>
          </a:p>
          <a:p>
            <a:pPr lvl="1"/>
            <a:r>
              <a:rPr lang="en-US" sz="2667" dirty="0"/>
              <a:t>Assembly Allocation</a:t>
            </a:r>
          </a:p>
          <a:p>
            <a:pPr lvl="1"/>
            <a:r>
              <a:rPr lang="en-US" sz="2667" dirty="0"/>
              <a:t>Run-Time Process Allocation</a:t>
            </a:r>
          </a:p>
          <a:p>
            <a:pPr lvl="1"/>
            <a:r>
              <a:rPr lang="en-US" sz="2667" dirty="0"/>
              <a:t>Identity Management</a:t>
            </a:r>
          </a:p>
          <a:p>
            <a:pPr lvl="1"/>
            <a:r>
              <a:rPr lang="en-US" sz="2667" dirty="0"/>
              <a:t>Call Authentication and Authorization</a:t>
            </a:r>
          </a:p>
          <a:p>
            <a:pPr lvl="1"/>
            <a:r>
              <a:rPr lang="en-US" sz="2667" dirty="0"/>
              <a:t>Transaction Flow</a:t>
            </a:r>
            <a:br>
              <a:rPr lang="en-US" sz="2667" dirty="0"/>
            </a:br>
            <a:endParaRPr lang="en-US" sz="2667" dirty="0"/>
          </a:p>
          <a:p>
            <a:r>
              <a:rPr lang="en-US" dirty="0"/>
              <a:t>To learn more about </a:t>
            </a:r>
            <a:r>
              <a:rPr lang="en-US" dirty="0" err="1"/>
              <a:t>IDesign</a:t>
            </a:r>
            <a:r>
              <a:rPr lang="en-US" dirty="0"/>
              <a:t> Method refer to </a:t>
            </a:r>
            <a:r>
              <a:rPr lang="en-US" dirty="0" err="1"/>
              <a:t>IDesign</a:t>
            </a:r>
            <a:r>
              <a:rPr lang="en-US" dirty="0"/>
              <a:t> site or participate in one of Juval Lowy’s Architecture Master Class</a:t>
            </a:r>
          </a:p>
          <a:p>
            <a:pPr lvl="1"/>
            <a:r>
              <a:rPr lang="en-US" dirty="0">
                <a:hlinkClick r:id="rId2"/>
              </a:rPr>
              <a:t>http://www.idesign.net</a:t>
            </a:r>
            <a:endParaRPr lang="he-IL" dirty="0"/>
          </a:p>
          <a:p>
            <a:endParaRPr lang="he-IL" dirty="0"/>
          </a:p>
        </p:txBody>
      </p:sp>
    </p:spTree>
    <p:extLst>
      <p:ext uri="{BB962C8B-B14F-4D97-AF65-F5344CB8AC3E}">
        <p14:creationId xmlns:p14="http://schemas.microsoft.com/office/powerpoint/2010/main" val="1524130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A986F54-24DE-4AB4-95BF-72E7F2EFFBC6}" type="slidenum">
              <a:rPr lang="en-US" smtClean="0"/>
              <a:t>29</a:t>
            </a:fld>
            <a:endParaRPr lang="en-US"/>
          </a:p>
        </p:txBody>
      </p:sp>
      <p:grpSp>
        <p:nvGrpSpPr>
          <p:cNvPr id="6" name="Group 5"/>
          <p:cNvGrpSpPr/>
          <p:nvPr/>
        </p:nvGrpSpPr>
        <p:grpSpPr>
          <a:xfrm>
            <a:off x="911425" y="356659"/>
            <a:ext cx="9002092" cy="5947245"/>
            <a:chOff x="683568" y="267494"/>
            <a:chExt cx="6751569" cy="4460434"/>
          </a:xfrm>
        </p:grpSpPr>
        <p:sp>
          <p:nvSpPr>
            <p:cNvPr id="7" name="Rectangle 2"/>
            <p:cNvSpPr>
              <a:spLocks noChangeArrowheads="1"/>
            </p:cNvSpPr>
            <p:nvPr/>
          </p:nvSpPr>
          <p:spPr bwMode="auto">
            <a:xfrm>
              <a:off x="1412268" y="267494"/>
              <a:ext cx="2130028" cy="744141"/>
            </a:xfrm>
            <a:prstGeom prst="rect">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600" dirty="0"/>
            </a:p>
            <a:p>
              <a:pPr algn="ctr"/>
              <a:endParaRPr lang="en-US" sz="1600" dirty="0"/>
            </a:p>
            <a:p>
              <a:pPr algn="ctr"/>
              <a:endParaRPr lang="en-US" sz="1600" dirty="0"/>
            </a:p>
            <a:p>
              <a:pPr algn="ctr"/>
              <a:r>
                <a:rPr lang="en-US" sz="1600" dirty="0"/>
                <a:t>UI Application                           </a:t>
              </a:r>
            </a:p>
          </p:txBody>
        </p:sp>
        <p:sp>
          <p:nvSpPr>
            <p:cNvPr id="8" name="Rectangle 3"/>
            <p:cNvSpPr>
              <a:spLocks noChangeArrowheads="1"/>
            </p:cNvSpPr>
            <p:nvPr/>
          </p:nvSpPr>
          <p:spPr bwMode="auto">
            <a:xfrm>
              <a:off x="1824187" y="3508728"/>
              <a:ext cx="859631" cy="391716"/>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Device</a:t>
              </a:r>
            </a:p>
            <a:p>
              <a:pPr algn="ctr"/>
              <a:r>
                <a:rPr lang="en-US" dirty="0" err="1"/>
                <a:t>Accessor</a:t>
              </a:r>
              <a:endParaRPr lang="en-US" dirty="0"/>
            </a:p>
          </p:txBody>
        </p:sp>
        <p:sp>
          <p:nvSpPr>
            <p:cNvPr id="9" name="AutoShape 4"/>
            <p:cNvSpPr>
              <a:spLocks noChangeArrowheads="1"/>
            </p:cNvSpPr>
            <p:nvPr/>
          </p:nvSpPr>
          <p:spPr bwMode="auto">
            <a:xfrm>
              <a:off x="1590825" y="4289778"/>
              <a:ext cx="697706" cy="438150"/>
            </a:xfrm>
            <a:prstGeom prst="can">
              <a:avLst>
                <a:gd name="adj" fmla="val 25000"/>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latin typeface="Times New Roman" pitchFamily="18" charset="0"/>
                </a:rPr>
                <a:t>Device A</a:t>
              </a:r>
            </a:p>
          </p:txBody>
        </p:sp>
        <p:sp>
          <p:nvSpPr>
            <p:cNvPr id="10" name="Text Box 5"/>
            <p:cNvSpPr txBox="1">
              <a:spLocks noChangeArrowheads="1"/>
            </p:cNvSpPr>
            <p:nvPr/>
          </p:nvSpPr>
          <p:spPr bwMode="auto">
            <a:xfrm>
              <a:off x="4050656" y="424656"/>
              <a:ext cx="1678781"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dirty="0"/>
                <a:t>Machine Health Monitoring</a:t>
              </a:r>
            </a:p>
          </p:txBody>
        </p:sp>
        <p:sp>
          <p:nvSpPr>
            <p:cNvPr id="11" name="Rectangle 6"/>
            <p:cNvSpPr>
              <a:spLocks noChangeArrowheads="1"/>
            </p:cNvSpPr>
            <p:nvPr/>
          </p:nvSpPr>
          <p:spPr bwMode="auto">
            <a:xfrm>
              <a:off x="6758862" y="337741"/>
              <a:ext cx="676275" cy="4176842"/>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100" b="1"/>
                <a:t>Utilities</a:t>
              </a:r>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a:p>
              <a:pPr algn="ctr"/>
              <a:endParaRPr lang="en-US" sz="1100" b="1"/>
            </a:p>
          </p:txBody>
        </p:sp>
        <p:sp>
          <p:nvSpPr>
            <p:cNvPr id="12" name="Rectangle 7"/>
            <p:cNvSpPr>
              <a:spLocks noChangeArrowheads="1"/>
            </p:cNvSpPr>
            <p:nvPr/>
          </p:nvSpPr>
          <p:spPr bwMode="auto">
            <a:xfrm>
              <a:off x="6827918" y="498606"/>
              <a:ext cx="539354" cy="39171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a:t>Security</a:t>
              </a:r>
            </a:p>
          </p:txBody>
        </p:sp>
        <p:sp>
          <p:nvSpPr>
            <p:cNvPr id="13" name="Rectangle 8"/>
            <p:cNvSpPr>
              <a:spLocks noChangeArrowheads="1"/>
            </p:cNvSpPr>
            <p:nvPr/>
          </p:nvSpPr>
          <p:spPr bwMode="auto">
            <a:xfrm>
              <a:off x="6827918" y="1104633"/>
              <a:ext cx="539354" cy="39171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a:t>Admin</a:t>
              </a:r>
            </a:p>
            <a:p>
              <a:pPr algn="ctr"/>
              <a:r>
                <a:rPr lang="en-US" sz="1400"/>
                <a:t>Client</a:t>
              </a:r>
            </a:p>
          </p:txBody>
        </p:sp>
        <p:sp>
          <p:nvSpPr>
            <p:cNvPr id="14" name="Rectangle 9"/>
            <p:cNvSpPr>
              <a:spLocks noChangeArrowheads="1"/>
            </p:cNvSpPr>
            <p:nvPr/>
          </p:nvSpPr>
          <p:spPr bwMode="auto">
            <a:xfrm>
              <a:off x="6827918" y="1718996"/>
              <a:ext cx="539354" cy="39171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a:t>Logging</a:t>
              </a:r>
            </a:p>
          </p:txBody>
        </p:sp>
        <p:sp>
          <p:nvSpPr>
            <p:cNvPr id="15" name="Rectangle 10"/>
            <p:cNvSpPr>
              <a:spLocks noChangeArrowheads="1"/>
            </p:cNvSpPr>
            <p:nvPr/>
          </p:nvSpPr>
          <p:spPr bwMode="auto">
            <a:xfrm>
              <a:off x="6827918" y="2729707"/>
              <a:ext cx="539354" cy="39171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a:t>Pub/Sub</a:t>
              </a:r>
            </a:p>
          </p:txBody>
        </p:sp>
        <p:sp>
          <p:nvSpPr>
            <p:cNvPr id="16" name="Text Box 11"/>
            <p:cNvSpPr txBox="1">
              <a:spLocks noChangeArrowheads="1"/>
            </p:cNvSpPr>
            <p:nvPr/>
          </p:nvSpPr>
          <p:spPr bwMode="auto">
            <a:xfrm>
              <a:off x="7005427" y="2135640"/>
              <a:ext cx="239489" cy="55399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dirty="0">
                  <a:latin typeface="Times New Roman" pitchFamily="18" charset="0"/>
                </a:rPr>
                <a:t>.</a:t>
              </a:r>
              <a:br>
                <a:rPr lang="en-US" sz="1400" b="1" dirty="0">
                  <a:latin typeface="Times New Roman" pitchFamily="18" charset="0"/>
                </a:rPr>
              </a:br>
              <a:r>
                <a:rPr lang="en-US" sz="1400" b="1" dirty="0">
                  <a:latin typeface="Times New Roman" pitchFamily="18" charset="0"/>
                </a:rPr>
                <a:t>.</a:t>
              </a:r>
              <a:br>
                <a:rPr lang="en-US" sz="1400" b="1" dirty="0">
                  <a:latin typeface="Times New Roman" pitchFamily="18" charset="0"/>
                </a:rPr>
              </a:br>
              <a:r>
                <a:rPr lang="en-US" sz="1400" b="1" dirty="0">
                  <a:latin typeface="Times New Roman" pitchFamily="18" charset="0"/>
                </a:rPr>
                <a:t> . </a:t>
              </a:r>
            </a:p>
          </p:txBody>
        </p:sp>
        <p:sp>
          <p:nvSpPr>
            <p:cNvPr id="17" name="Rectangle 12"/>
            <p:cNvSpPr>
              <a:spLocks noChangeArrowheads="1"/>
            </p:cNvSpPr>
            <p:nvPr/>
          </p:nvSpPr>
          <p:spPr bwMode="auto">
            <a:xfrm>
              <a:off x="6827918" y="3241675"/>
              <a:ext cx="539354" cy="39171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a:t>Reports</a:t>
              </a:r>
            </a:p>
          </p:txBody>
        </p:sp>
        <p:sp>
          <p:nvSpPr>
            <p:cNvPr id="18" name="Rectangle 13"/>
            <p:cNvSpPr>
              <a:spLocks noChangeArrowheads="1"/>
            </p:cNvSpPr>
            <p:nvPr/>
          </p:nvSpPr>
          <p:spPr bwMode="auto">
            <a:xfrm>
              <a:off x="6838635" y="3754834"/>
              <a:ext cx="539353" cy="39171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a:t>Support</a:t>
              </a:r>
            </a:p>
          </p:txBody>
        </p:sp>
        <p:sp>
          <p:nvSpPr>
            <p:cNvPr id="19" name="Rectangle 14"/>
            <p:cNvSpPr>
              <a:spLocks noChangeArrowheads="1"/>
            </p:cNvSpPr>
            <p:nvPr/>
          </p:nvSpPr>
          <p:spPr bwMode="auto">
            <a:xfrm>
              <a:off x="1671787" y="329406"/>
              <a:ext cx="676275" cy="391716"/>
            </a:xfrm>
            <a:prstGeom prst="rect">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Health</a:t>
              </a:r>
              <a:br>
                <a:rPr lang="en-US" dirty="0"/>
              </a:br>
              <a:r>
                <a:rPr lang="en-US" dirty="0"/>
                <a:t>View</a:t>
              </a:r>
            </a:p>
          </p:txBody>
        </p:sp>
        <p:sp>
          <p:nvSpPr>
            <p:cNvPr id="20" name="Rectangle 15"/>
            <p:cNvSpPr>
              <a:spLocks noChangeArrowheads="1"/>
            </p:cNvSpPr>
            <p:nvPr/>
          </p:nvSpPr>
          <p:spPr bwMode="auto">
            <a:xfrm>
              <a:off x="2471887" y="1524794"/>
              <a:ext cx="987029" cy="39171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Diagnostics</a:t>
              </a:r>
            </a:p>
            <a:p>
              <a:pPr algn="ctr"/>
              <a:r>
                <a:rPr lang="en-US" dirty="0"/>
                <a:t>Manager</a:t>
              </a:r>
            </a:p>
          </p:txBody>
        </p:sp>
        <p:sp>
          <p:nvSpPr>
            <p:cNvPr id="21" name="Rectangle 16"/>
            <p:cNvSpPr>
              <a:spLocks noChangeArrowheads="1"/>
            </p:cNvSpPr>
            <p:nvPr/>
          </p:nvSpPr>
          <p:spPr bwMode="auto">
            <a:xfrm>
              <a:off x="1889672" y="2310606"/>
              <a:ext cx="729853" cy="39171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Command</a:t>
              </a:r>
            </a:p>
            <a:p>
              <a:pPr algn="ctr"/>
              <a:r>
                <a:rPr lang="en-US"/>
                <a:t>Engine</a:t>
              </a:r>
            </a:p>
          </p:txBody>
        </p:sp>
        <p:sp>
          <p:nvSpPr>
            <p:cNvPr id="22" name="Rectangle 17"/>
            <p:cNvSpPr>
              <a:spLocks noChangeArrowheads="1"/>
            </p:cNvSpPr>
            <p:nvPr/>
          </p:nvSpPr>
          <p:spPr bwMode="auto">
            <a:xfrm>
              <a:off x="2471887" y="337741"/>
              <a:ext cx="938603" cy="391715"/>
            </a:xfrm>
            <a:prstGeom prst="rect">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Diagnostics</a:t>
              </a:r>
              <a:br>
                <a:rPr lang="en-US" dirty="0"/>
              </a:br>
              <a:r>
                <a:rPr lang="en-US" dirty="0"/>
                <a:t>Control</a:t>
              </a:r>
            </a:p>
          </p:txBody>
        </p:sp>
        <p:sp>
          <p:nvSpPr>
            <p:cNvPr id="23" name="Rectangle 18"/>
            <p:cNvSpPr>
              <a:spLocks noChangeArrowheads="1"/>
            </p:cNvSpPr>
            <p:nvPr/>
          </p:nvSpPr>
          <p:spPr bwMode="auto">
            <a:xfrm>
              <a:off x="5431780" y="1542654"/>
              <a:ext cx="729854" cy="39171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Archive</a:t>
              </a:r>
            </a:p>
            <a:p>
              <a:pPr algn="ctr"/>
              <a:r>
                <a:rPr lang="en-US"/>
                <a:t>Manager</a:t>
              </a:r>
            </a:p>
          </p:txBody>
        </p:sp>
        <p:sp>
          <p:nvSpPr>
            <p:cNvPr id="24" name="Line 19"/>
            <p:cNvSpPr>
              <a:spLocks noChangeShapeType="1"/>
            </p:cNvSpPr>
            <p:nvPr/>
          </p:nvSpPr>
          <p:spPr bwMode="auto">
            <a:xfrm>
              <a:off x="2924436" y="881856"/>
              <a:ext cx="7144" cy="633413"/>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0"/>
            <p:cNvSpPr>
              <a:spLocks noChangeShapeType="1"/>
            </p:cNvSpPr>
            <p:nvPr/>
          </p:nvSpPr>
          <p:spPr bwMode="auto">
            <a:xfrm>
              <a:off x="3460702" y="1734343"/>
              <a:ext cx="1979414" cy="7144"/>
            </a:xfrm>
            <a:prstGeom prst="line">
              <a:avLst/>
            </a:prstGeom>
            <a:noFill/>
            <a:ln w="28575">
              <a:solidFill>
                <a:schemeClr val="tx2">
                  <a:lumMod val="75000"/>
                </a:schemeClr>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1"/>
            <p:cNvSpPr>
              <a:spLocks noChangeShapeType="1"/>
            </p:cNvSpPr>
            <p:nvPr/>
          </p:nvSpPr>
          <p:spPr bwMode="auto">
            <a:xfrm>
              <a:off x="944316" y="511572"/>
              <a:ext cx="621506" cy="150019"/>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2"/>
            <p:cNvSpPr txBox="1">
              <a:spLocks noChangeArrowheads="1"/>
            </p:cNvSpPr>
            <p:nvPr/>
          </p:nvSpPr>
          <p:spPr bwMode="auto">
            <a:xfrm>
              <a:off x="683568" y="281781"/>
              <a:ext cx="448729"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t>Event</a:t>
              </a:r>
            </a:p>
          </p:txBody>
        </p:sp>
        <p:sp>
          <p:nvSpPr>
            <p:cNvPr id="28" name="Line 23"/>
            <p:cNvSpPr>
              <a:spLocks noChangeShapeType="1"/>
            </p:cNvSpPr>
            <p:nvPr/>
          </p:nvSpPr>
          <p:spPr bwMode="auto">
            <a:xfrm flipH="1">
              <a:off x="2314724" y="1915318"/>
              <a:ext cx="385763" cy="404813"/>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4"/>
            <p:cNvSpPr>
              <a:spLocks noChangeShapeType="1"/>
            </p:cNvSpPr>
            <p:nvPr/>
          </p:nvSpPr>
          <p:spPr bwMode="auto">
            <a:xfrm flipH="1">
              <a:off x="2250430" y="2710656"/>
              <a:ext cx="7144" cy="82914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5"/>
            <p:cNvSpPr>
              <a:spLocks noChangeShapeType="1"/>
            </p:cNvSpPr>
            <p:nvPr/>
          </p:nvSpPr>
          <p:spPr bwMode="auto">
            <a:xfrm>
              <a:off x="2024212" y="3898063"/>
              <a:ext cx="2381" cy="44767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Rectangle 26"/>
            <p:cNvSpPr>
              <a:spLocks noChangeArrowheads="1"/>
            </p:cNvSpPr>
            <p:nvPr/>
          </p:nvSpPr>
          <p:spPr bwMode="auto">
            <a:xfrm>
              <a:off x="3027909" y="2309416"/>
              <a:ext cx="865584" cy="39171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Health</a:t>
              </a:r>
            </a:p>
            <a:p>
              <a:pPr algn="ctr"/>
              <a:r>
                <a:rPr lang="en-US" dirty="0"/>
                <a:t>Engine</a:t>
              </a:r>
            </a:p>
          </p:txBody>
        </p:sp>
        <p:sp>
          <p:nvSpPr>
            <p:cNvPr id="32" name="Line 27"/>
            <p:cNvSpPr>
              <a:spLocks noChangeShapeType="1"/>
            </p:cNvSpPr>
            <p:nvPr/>
          </p:nvSpPr>
          <p:spPr bwMode="auto">
            <a:xfrm>
              <a:off x="3139828" y="1933179"/>
              <a:ext cx="319088" cy="377428"/>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AutoShape 28"/>
            <p:cNvSpPr>
              <a:spLocks noChangeArrowheads="1"/>
            </p:cNvSpPr>
            <p:nvPr/>
          </p:nvSpPr>
          <p:spPr bwMode="auto">
            <a:xfrm>
              <a:off x="2471887" y="4289778"/>
              <a:ext cx="697706" cy="438150"/>
            </a:xfrm>
            <a:prstGeom prst="can">
              <a:avLst>
                <a:gd name="adj" fmla="val 25000"/>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latin typeface="Times New Roman" pitchFamily="18" charset="0"/>
                </a:rPr>
                <a:t>Device B</a:t>
              </a:r>
            </a:p>
          </p:txBody>
        </p:sp>
        <p:sp>
          <p:nvSpPr>
            <p:cNvPr id="34" name="Line 29"/>
            <p:cNvSpPr>
              <a:spLocks noChangeShapeType="1"/>
            </p:cNvSpPr>
            <p:nvPr/>
          </p:nvSpPr>
          <p:spPr bwMode="auto">
            <a:xfrm>
              <a:off x="2581425" y="3898063"/>
              <a:ext cx="2381" cy="44767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30"/>
            <p:cNvSpPr>
              <a:spLocks/>
            </p:cNvSpPr>
            <p:nvPr/>
          </p:nvSpPr>
          <p:spPr bwMode="auto">
            <a:xfrm>
              <a:off x="1815853" y="825898"/>
              <a:ext cx="2131219" cy="3848024"/>
            </a:xfrm>
            <a:custGeom>
              <a:avLst/>
              <a:gdLst>
                <a:gd name="T0" fmla="*/ 838 w 1790"/>
                <a:gd name="T1" fmla="*/ 15 h 3425"/>
                <a:gd name="T2" fmla="*/ 769 w 1790"/>
                <a:gd name="T3" fmla="*/ 691 h 3425"/>
                <a:gd name="T4" fmla="*/ 216 w 1790"/>
                <a:gd name="T5" fmla="*/ 1351 h 3425"/>
                <a:gd name="T6" fmla="*/ 109 w 1790"/>
                <a:gd name="T7" fmla="*/ 2634 h 3425"/>
                <a:gd name="T8" fmla="*/ 40 w 1790"/>
                <a:gd name="T9" fmla="*/ 3394 h 3425"/>
                <a:gd name="T10" fmla="*/ 347 w 1790"/>
                <a:gd name="T11" fmla="*/ 2818 h 3425"/>
                <a:gd name="T12" fmla="*/ 769 w 1790"/>
                <a:gd name="T13" fmla="*/ 3356 h 3425"/>
                <a:gd name="T14" fmla="*/ 639 w 1790"/>
                <a:gd name="T15" fmla="*/ 2787 h 3425"/>
                <a:gd name="T16" fmla="*/ 408 w 1790"/>
                <a:gd name="T17" fmla="*/ 1605 h 3425"/>
                <a:gd name="T18" fmla="*/ 885 w 1790"/>
                <a:gd name="T19" fmla="*/ 844 h 3425"/>
                <a:gd name="T20" fmla="*/ 1207 w 1790"/>
                <a:gd name="T21" fmla="*/ 1543 h 3425"/>
                <a:gd name="T22" fmla="*/ 1407 w 1790"/>
                <a:gd name="T23" fmla="*/ 1313 h 3425"/>
                <a:gd name="T24" fmla="*/ 1130 w 1790"/>
                <a:gd name="T25" fmla="*/ 875 h 3425"/>
                <a:gd name="T26" fmla="*/ 1706 w 1790"/>
                <a:gd name="T27" fmla="*/ 798 h 3425"/>
                <a:gd name="T28" fmla="*/ 1637 w 1790"/>
                <a:gd name="T29" fmla="*/ 606 h 3425"/>
                <a:gd name="T30" fmla="*/ 1146 w 1790"/>
                <a:gd name="T31" fmla="*/ 683 h 3425"/>
                <a:gd name="T32" fmla="*/ 992 w 1790"/>
                <a:gd name="T33" fmla="*/ 0 h 3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0" h="3425">
                  <a:moveTo>
                    <a:pt x="838" y="15"/>
                  </a:moveTo>
                  <a:cubicBezTo>
                    <a:pt x="855" y="241"/>
                    <a:pt x="873" y="468"/>
                    <a:pt x="769" y="691"/>
                  </a:cubicBezTo>
                  <a:cubicBezTo>
                    <a:pt x="665" y="914"/>
                    <a:pt x="326" y="1027"/>
                    <a:pt x="216" y="1351"/>
                  </a:cubicBezTo>
                  <a:cubicBezTo>
                    <a:pt x="106" y="1675"/>
                    <a:pt x="138" y="2294"/>
                    <a:pt x="109" y="2634"/>
                  </a:cubicBezTo>
                  <a:cubicBezTo>
                    <a:pt x="80" y="2974"/>
                    <a:pt x="0" y="3363"/>
                    <a:pt x="40" y="3394"/>
                  </a:cubicBezTo>
                  <a:cubicBezTo>
                    <a:pt x="80" y="3425"/>
                    <a:pt x="226" y="2824"/>
                    <a:pt x="347" y="2818"/>
                  </a:cubicBezTo>
                  <a:cubicBezTo>
                    <a:pt x="468" y="2812"/>
                    <a:pt x="720" y="3361"/>
                    <a:pt x="769" y="3356"/>
                  </a:cubicBezTo>
                  <a:cubicBezTo>
                    <a:pt x="818" y="3351"/>
                    <a:pt x="699" y="3079"/>
                    <a:pt x="639" y="2787"/>
                  </a:cubicBezTo>
                  <a:cubicBezTo>
                    <a:pt x="579" y="2495"/>
                    <a:pt x="367" y="1929"/>
                    <a:pt x="408" y="1605"/>
                  </a:cubicBezTo>
                  <a:cubicBezTo>
                    <a:pt x="449" y="1281"/>
                    <a:pt x="752" y="854"/>
                    <a:pt x="885" y="844"/>
                  </a:cubicBezTo>
                  <a:cubicBezTo>
                    <a:pt x="1018" y="834"/>
                    <a:pt x="1120" y="1465"/>
                    <a:pt x="1207" y="1543"/>
                  </a:cubicBezTo>
                  <a:cubicBezTo>
                    <a:pt x="1294" y="1621"/>
                    <a:pt x="1420" y="1424"/>
                    <a:pt x="1407" y="1313"/>
                  </a:cubicBezTo>
                  <a:cubicBezTo>
                    <a:pt x="1394" y="1202"/>
                    <a:pt x="1080" y="961"/>
                    <a:pt x="1130" y="875"/>
                  </a:cubicBezTo>
                  <a:cubicBezTo>
                    <a:pt x="1180" y="789"/>
                    <a:pt x="1622" y="843"/>
                    <a:pt x="1706" y="798"/>
                  </a:cubicBezTo>
                  <a:cubicBezTo>
                    <a:pt x="1790" y="753"/>
                    <a:pt x="1730" y="625"/>
                    <a:pt x="1637" y="606"/>
                  </a:cubicBezTo>
                  <a:cubicBezTo>
                    <a:pt x="1544" y="587"/>
                    <a:pt x="1254" y="784"/>
                    <a:pt x="1146" y="683"/>
                  </a:cubicBezTo>
                  <a:cubicBezTo>
                    <a:pt x="1038" y="582"/>
                    <a:pt x="1015" y="291"/>
                    <a:pt x="992" y="0"/>
                  </a:cubicBez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969148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About Me</a:t>
            </a:r>
            <a:endParaRPr lang="he-IL" dirty="0"/>
          </a:p>
        </p:txBody>
      </p:sp>
      <p:sp>
        <p:nvSpPr>
          <p:cNvPr id="3" name="Content Placeholder 2"/>
          <p:cNvSpPr>
            <a:spLocks noGrp="1"/>
          </p:cNvSpPr>
          <p:nvPr>
            <p:ph idx="1"/>
          </p:nvPr>
        </p:nvSpPr>
        <p:spPr/>
        <p:txBody>
          <a:bodyPr vert="horz" lIns="91440" tIns="45720" rIns="91440" bIns="45720" rtlCol="0">
            <a:normAutofit/>
          </a:bodyPr>
          <a:lstStyle/>
          <a:p>
            <a:pPr algn="l" rtl="0"/>
            <a:r>
              <a:rPr lang="en-US" dirty="0" err="1">
                <a:solidFill>
                  <a:srgbClr val="008000"/>
                </a:solidFill>
              </a:rPr>
              <a:t>Alon</a:t>
            </a:r>
            <a:r>
              <a:rPr lang="en-US" dirty="0">
                <a:solidFill>
                  <a:srgbClr val="008000"/>
                </a:solidFill>
              </a:rPr>
              <a:t> Fliess:</a:t>
            </a:r>
          </a:p>
          <a:p>
            <a:pPr lvl="1" algn="l" rtl="0"/>
            <a:r>
              <a:rPr lang="en-US" dirty="0"/>
              <a:t>Chief Software Architect &amp; Co-Founder at CodeValue Ltd.</a:t>
            </a:r>
          </a:p>
          <a:p>
            <a:pPr lvl="1" algn="l" rtl="0"/>
            <a:r>
              <a:rPr lang="en-US" dirty="0"/>
              <a:t>More than 25 years of hands-on experience</a:t>
            </a:r>
          </a:p>
          <a:p>
            <a:pPr lvl="1" algn="l" rtl="0"/>
            <a:r>
              <a:rPr lang="en-US" dirty="0"/>
              <a:t>Microsoft Regional Director &amp; Microsoft MVP</a:t>
            </a:r>
          </a:p>
          <a:p>
            <a:pPr lvl="1" algn="l" rtl="0"/>
            <a:r>
              <a:rPr lang="en-US" dirty="0"/>
              <a:t>Active member of several Patterns &amp; Practices councils</a:t>
            </a:r>
          </a:p>
          <a:p>
            <a:pPr lvl="1" algn="l" rtl="0"/>
            <a:r>
              <a:rPr lang="en-US" dirty="0"/>
              <a:t>Renowned speaker at both international and domestic events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843907"/>
            <a:ext cx="4804275" cy="2700003"/>
          </a:xfrm>
          <a:prstGeom prst="rect">
            <a:avLst/>
          </a:prstGeom>
          <a:ln>
            <a:noFill/>
          </a:ln>
          <a:effectLst>
            <a:softEdge rad="11250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9275" y="3840558"/>
            <a:ext cx="4810235" cy="2703352"/>
          </a:xfrm>
          <a:prstGeom prst="rect">
            <a:avLst/>
          </a:prstGeom>
          <a:ln>
            <a:noFill/>
          </a:ln>
          <a:effectLst>
            <a:softEdge rad="112500"/>
          </a:effectLst>
        </p:spPr>
      </p:pic>
    </p:spTree>
    <p:extLst>
      <p:ext uri="{BB962C8B-B14F-4D97-AF65-F5344CB8AC3E}">
        <p14:creationId xmlns:p14="http://schemas.microsoft.com/office/powerpoint/2010/main" val="1544432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Based on </a:t>
            </a:r>
            <a:r>
              <a:rPr lang="en-US" dirty="0" err="1" smtClean="0"/>
              <a:t>Idesign</a:t>
            </a:r>
            <a:r>
              <a:rPr lang="en-US" dirty="0" smtClean="0"/>
              <a:t> </a:t>
            </a:r>
            <a:r>
              <a:rPr lang="en-US" dirty="0" err="1" smtClean="0"/>
              <a:t>Methd</a:t>
            </a:r>
            <a:endParaRPr lang="en-US" dirty="0"/>
          </a:p>
        </p:txBody>
      </p:sp>
      <p:graphicFrame>
        <p:nvGraphicFramePr>
          <p:cNvPr id="4" name="Object 3"/>
          <p:cNvGraphicFramePr>
            <a:graphicFrameLocks noChangeAspect="1"/>
          </p:cNvGraphicFramePr>
          <p:nvPr>
            <p:extLst/>
          </p:nvPr>
        </p:nvGraphicFramePr>
        <p:xfrm>
          <a:off x="4168135" y="1028733"/>
          <a:ext cx="3176004" cy="5280587"/>
        </p:xfrm>
        <a:graphic>
          <a:graphicData uri="http://schemas.openxmlformats.org/presentationml/2006/ole">
            <mc:AlternateContent xmlns:mc="http://schemas.openxmlformats.org/markup-compatibility/2006">
              <mc:Choice xmlns:v="urn:schemas-microsoft-com:vml" Requires="v">
                <p:oleObj spid="_x0000_s3101" name="Visio" r:id="rId3" imgW="4595785" imgH="7605663" progId="Visio.Drawing.15">
                  <p:embed/>
                </p:oleObj>
              </mc:Choice>
              <mc:Fallback>
                <p:oleObj name="Visio" r:id="rId3" imgW="4595785" imgH="7605663" progId="Visio.Drawing.15">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135" y="1028733"/>
                        <a:ext cx="3176004" cy="5280587"/>
                      </a:xfrm>
                      <a:prstGeom prst="rect">
                        <a:avLst/>
                      </a:prstGeom>
                      <a:noFill/>
                    </p:spPr>
                  </p:pic>
                </p:oleObj>
              </mc:Fallback>
            </mc:AlternateContent>
          </a:graphicData>
        </a:graphic>
      </p:graphicFrame>
      <p:sp>
        <p:nvSpPr>
          <p:cNvPr id="5" name="Text Box 132"/>
          <p:cNvSpPr txBox="1"/>
          <p:nvPr/>
        </p:nvSpPr>
        <p:spPr>
          <a:xfrm>
            <a:off x="2438401" y="8877300"/>
            <a:ext cx="395795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en-US" sz="900" i="1" kern="100">
                <a:solidFill>
                  <a:srgbClr val="44546A"/>
                </a:solidFill>
                <a:latin typeface="Calibri" panose="020F0502020204030204" pitchFamily="34" charset="0"/>
                <a:ea typeface="Calibri" panose="020F0502020204030204" pitchFamily="34" charset="0"/>
                <a:cs typeface="Gisha" panose="020B0502040204020203" pitchFamily="34" charset="-79"/>
              </a:rPr>
              <a:t>Figure 2: The architectural layers of a service.</a:t>
            </a:r>
          </a:p>
        </p:txBody>
      </p:sp>
      <p:sp>
        <p:nvSpPr>
          <p:cNvPr id="6" name="Rectangle 3"/>
          <p:cNvSpPr>
            <a:spLocks noChangeArrowheads="1"/>
          </p:cNvSpPr>
          <p:nvPr/>
        </p:nvSpPr>
        <p:spPr bwMode="auto">
          <a:xfrm>
            <a:off x="1524001" y="439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1524001" y="40466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endParaRPr lang="en-US" sz="1100">
              <a:latin typeface="Calibri" panose="020F0502020204030204" pitchFamily="34" charset="0"/>
              <a:ea typeface="Calibri" panose="020F0502020204030204" pitchFamily="34" charset="0"/>
              <a:cs typeface="Gisha" panose="020B0502040204020203" pitchFamily="34" charset="-79"/>
            </a:endParaRPr>
          </a:p>
          <a:p>
            <a:pPr defTabSz="914377" eaLnBrk="0" fontAlgn="base" hangingPunct="0">
              <a:spcBef>
                <a:spcPct val="0"/>
              </a:spcBef>
              <a:spcAft>
                <a:spcPct val="0"/>
              </a:spcAft>
            </a:pPr>
            <a:r>
              <a:rPr lang="en-US" sz="1100">
                <a:latin typeface="Calibri" panose="020F0502020204030204" pitchFamily="34" charset="0"/>
                <a:ea typeface="Calibri" panose="020F0502020204030204" pitchFamily="34" charset="0"/>
                <a:cs typeface="Gisha" panose="020B0502040204020203" pitchFamily="34" charset="-79"/>
              </a:rPr>
              <a:t/>
            </a:r>
            <a:br>
              <a:rPr lang="en-US" sz="1100">
                <a:latin typeface="Calibri" panose="020F0502020204030204" pitchFamily="34" charset="0"/>
                <a:ea typeface="Calibri" panose="020F0502020204030204" pitchFamily="34" charset="0"/>
                <a:cs typeface="Gisha" panose="020B0502040204020203" pitchFamily="34" charset="-79"/>
              </a:rPr>
            </a:br>
            <a:endParaRPr lang="en-US">
              <a:latin typeface="Arial" panose="020B0604020202020204" pitchFamily="34" charset="0"/>
            </a:endParaRPr>
          </a:p>
        </p:txBody>
      </p:sp>
      <p:sp>
        <p:nvSpPr>
          <p:cNvPr id="9" name="Slide Number Placeholder 4"/>
          <p:cNvSpPr>
            <a:spLocks noGrp="1"/>
          </p:cNvSpPr>
          <p:nvPr>
            <p:ph type="sldNum" sz="quarter" idx="12"/>
          </p:nvPr>
        </p:nvSpPr>
        <p:spPr>
          <a:xfrm>
            <a:off x="623392" y="6356351"/>
            <a:ext cx="718773" cy="365125"/>
          </a:xfrm>
        </p:spPr>
        <p:txBody>
          <a:bodyPr/>
          <a:lstStyle/>
          <a:p>
            <a:fld id="{50F0C4BF-B86E-4D48-8DCA-99E3C8C8AFFD}" type="slidenum">
              <a:rPr lang="en-US" smtClean="0"/>
              <a:t>30</a:t>
            </a:fld>
            <a:endParaRPr lang="en-US" dirty="0"/>
          </a:p>
        </p:txBody>
      </p:sp>
    </p:spTree>
    <p:extLst>
      <p:ext uri="{BB962C8B-B14F-4D97-AF65-F5344CB8AC3E}">
        <p14:creationId xmlns:p14="http://schemas.microsoft.com/office/powerpoint/2010/main" val="206300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Phase</a:t>
            </a:r>
            <a:endParaRPr lang="he-IL" dirty="0"/>
          </a:p>
        </p:txBody>
      </p:sp>
      <p:sp>
        <p:nvSpPr>
          <p:cNvPr id="4" name="Rectangle 3"/>
          <p:cNvSpPr/>
          <p:nvPr/>
        </p:nvSpPr>
        <p:spPr>
          <a:xfrm>
            <a:off x="5064863" y="3182780"/>
            <a:ext cx="2001189" cy="461665"/>
          </a:xfrm>
          <a:prstGeom prst="rect">
            <a:avLst/>
          </a:prstGeom>
        </p:spPr>
        <p:txBody>
          <a:bodyPr wrap="none">
            <a:spAutoFit/>
          </a:bodyPr>
          <a:lstStyle/>
          <a:p>
            <a:r>
              <a:rPr lang="en-US" sz="2400" dirty="0"/>
              <a:t>Analysis Phase</a:t>
            </a:r>
            <a:endParaRPr lang="he-IL" sz="2400" dirty="0"/>
          </a:p>
        </p:txBody>
      </p:sp>
      <p:pic>
        <p:nvPicPr>
          <p:cNvPr id="5" name="Picture 2" descr="Slide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57" y="1124745"/>
            <a:ext cx="9804599" cy="551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6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Realization &amp; Validation</a:t>
            </a:r>
            <a:endParaRPr lang="he-IL" dirty="0"/>
          </a:p>
        </p:txBody>
      </p:sp>
      <p:graphicFrame>
        <p:nvGraphicFramePr>
          <p:cNvPr id="4" name="Object 3"/>
          <p:cNvGraphicFramePr>
            <a:graphicFrameLocks noChangeAspect="1"/>
          </p:cNvGraphicFramePr>
          <p:nvPr>
            <p:extLst>
              <p:ext uri="{D42A27DB-BD31-4B8C-83A1-F6EECF244321}">
                <p14:modId xmlns:p14="http://schemas.microsoft.com/office/powerpoint/2010/main" val="3230284889"/>
              </p:ext>
            </p:extLst>
          </p:nvPr>
        </p:nvGraphicFramePr>
        <p:xfrm>
          <a:off x="1487488" y="877939"/>
          <a:ext cx="8749475" cy="5494869"/>
        </p:xfrm>
        <a:graphic>
          <a:graphicData uri="http://schemas.openxmlformats.org/presentationml/2006/ole">
            <mc:AlternateContent xmlns:mc="http://schemas.openxmlformats.org/markup-compatibility/2006">
              <mc:Choice xmlns:v="urn:schemas-microsoft-com:vml" Requires="v">
                <p:oleObj spid="_x0000_s5148" name="Visio" r:id="rId3" imgW="9872525" imgH="7129315" progId="Visio.Drawing.15">
                  <p:embed/>
                </p:oleObj>
              </mc:Choice>
              <mc:Fallback>
                <p:oleObj name="Visio" r:id="rId3" imgW="9872525" imgH="7129315"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8" y="877939"/>
                        <a:ext cx="8749475" cy="5494869"/>
                      </a:xfrm>
                      <a:prstGeom prst="rect">
                        <a:avLst/>
                      </a:prstGeom>
                      <a:noFill/>
                    </p:spPr>
                  </p:pic>
                </p:oleObj>
              </mc:Fallback>
            </mc:AlternateContent>
          </a:graphicData>
        </a:graphic>
      </p:graphicFrame>
    </p:spTree>
    <p:extLst>
      <p:ext uri="{BB962C8B-B14F-4D97-AF65-F5344CB8AC3E}">
        <p14:creationId xmlns:p14="http://schemas.microsoft.com/office/powerpoint/2010/main" val="2680397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Architecture Summary</a:t>
            </a:r>
            <a:endParaRPr lang="he-IL" dirty="0"/>
          </a:p>
        </p:txBody>
      </p:sp>
      <p:sp>
        <p:nvSpPr>
          <p:cNvPr id="7" name="Content Placeholder 6"/>
          <p:cNvSpPr>
            <a:spLocks noGrp="1"/>
          </p:cNvSpPr>
          <p:nvPr>
            <p:ph idx="1"/>
          </p:nvPr>
        </p:nvSpPr>
        <p:spPr/>
        <p:txBody>
          <a:bodyPr>
            <a:normAutofit/>
          </a:bodyPr>
          <a:lstStyle/>
          <a:p>
            <a:r>
              <a:rPr lang="en-US" sz="3200" dirty="0"/>
              <a:t>Understand the requirements</a:t>
            </a:r>
          </a:p>
          <a:p>
            <a:r>
              <a:rPr lang="en-US" sz="3200" dirty="0"/>
              <a:t>Understand the constraints</a:t>
            </a:r>
          </a:p>
          <a:p>
            <a:r>
              <a:rPr lang="en-US" sz="3200" dirty="0"/>
              <a:t>Low Coupling</a:t>
            </a:r>
          </a:p>
          <a:p>
            <a:r>
              <a:rPr lang="en-US" sz="3200" dirty="0"/>
              <a:t>High Cohesive</a:t>
            </a:r>
          </a:p>
          <a:p>
            <a:r>
              <a:rPr lang="en-US" sz="3200" dirty="0"/>
              <a:t>Balance of Size &amp; Number of </a:t>
            </a:r>
            <a:r>
              <a:rPr lang="en-US" sz="3200" dirty="0" smtClean="0"/>
              <a:t>Components</a:t>
            </a:r>
          </a:p>
          <a:p>
            <a:pPr marL="0" indent="0">
              <a:buNone/>
            </a:pPr>
            <a:endParaRPr lang="en-US" sz="3200" dirty="0"/>
          </a:p>
        </p:txBody>
      </p:sp>
    </p:spTree>
    <p:extLst>
      <p:ext uri="{BB962C8B-B14F-4D97-AF65-F5344CB8AC3E}">
        <p14:creationId xmlns:p14="http://schemas.microsoft.com/office/powerpoint/2010/main" val="19579120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Cloud Computing</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3358696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Why the Cloud?</a:t>
            </a:r>
            <a:endParaRPr lang="he-IL" dirty="0"/>
          </a:p>
        </p:txBody>
      </p:sp>
      <p:sp>
        <p:nvSpPr>
          <p:cNvPr id="3" name="Content Placeholder 2"/>
          <p:cNvSpPr>
            <a:spLocks noGrp="1"/>
          </p:cNvSpPr>
          <p:nvPr>
            <p:ph idx="1"/>
          </p:nvPr>
        </p:nvSpPr>
        <p:spPr/>
        <p:txBody>
          <a:bodyPr/>
          <a:lstStyle/>
          <a:p>
            <a:pPr algn="l" rtl="0"/>
            <a:r>
              <a:rPr lang="en-US" dirty="0"/>
              <a:t>Rapidly setup environments to drive business priorities</a:t>
            </a:r>
          </a:p>
          <a:p>
            <a:pPr algn="l" rtl="0"/>
            <a:r>
              <a:rPr lang="en-US" dirty="0"/>
              <a:t>Scale to meet peak demands </a:t>
            </a:r>
          </a:p>
          <a:p>
            <a:pPr algn="l" rtl="0"/>
            <a:r>
              <a:rPr lang="en-US" dirty="0"/>
              <a:t>Increase daily activities, efficiency and reduced cost</a:t>
            </a:r>
            <a:r>
              <a:rPr lang="en-US" dirty="0" smtClean="0"/>
              <a:t>.</a:t>
            </a:r>
            <a:endParaRPr lang="en-US" dirty="0"/>
          </a:p>
        </p:txBody>
      </p:sp>
      <p:pic>
        <p:nvPicPr>
          <p:cNvPr id="20" name="Picture 19"/>
          <p:cNvPicPr>
            <a:picLocks noChangeAspect="1"/>
          </p:cNvPicPr>
          <p:nvPr/>
        </p:nvPicPr>
        <p:blipFill>
          <a:blip r:embed="rId2"/>
          <a:stretch>
            <a:fillRect/>
          </a:stretch>
        </p:blipFill>
        <p:spPr>
          <a:xfrm>
            <a:off x="1697378" y="3299087"/>
            <a:ext cx="8248603" cy="2389839"/>
          </a:xfrm>
          <a:prstGeom prst="rect">
            <a:avLst/>
          </a:prstGeom>
        </p:spPr>
      </p:pic>
    </p:spTree>
    <p:extLst>
      <p:ext uri="{BB962C8B-B14F-4D97-AF65-F5344CB8AC3E}">
        <p14:creationId xmlns:p14="http://schemas.microsoft.com/office/powerpoint/2010/main" val="40094878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1">
                <a:shade val="45000"/>
                <a:satMod val="135000"/>
              </a:schemeClr>
              <a:prstClr val="white"/>
            </a:duotone>
          </a:blip>
          <a:stretch>
            <a:fillRect/>
          </a:stretch>
        </p:blipFill>
        <p:spPr>
          <a:xfrm>
            <a:off x="539551" y="463318"/>
            <a:ext cx="10923105" cy="6335758"/>
          </a:xfrm>
          <a:prstGeom prst="cloud">
            <a:avLst/>
          </a:prstGeom>
          <a:ln>
            <a:noFill/>
          </a:ln>
          <a:effectLst>
            <a:softEdge rad="112500"/>
          </a:effectLst>
        </p:spPr>
      </p:pic>
      <p:sp>
        <p:nvSpPr>
          <p:cNvPr id="2" name="Title 1"/>
          <p:cNvSpPr>
            <a:spLocks noGrp="1"/>
          </p:cNvSpPr>
          <p:nvPr>
            <p:ph type="title"/>
          </p:nvPr>
        </p:nvSpPr>
        <p:spPr/>
        <p:txBody>
          <a:bodyPr/>
          <a:lstStyle/>
          <a:p>
            <a:r>
              <a:rPr lang="en-US" dirty="0"/>
              <a:t>Introduction to Cloud Computing</a:t>
            </a:r>
            <a:endParaRPr lang="he-IL" dirty="0"/>
          </a:p>
        </p:txBody>
      </p:sp>
      <p:sp>
        <p:nvSpPr>
          <p:cNvPr id="3" name="Content Placeholder 2"/>
          <p:cNvSpPr>
            <a:spLocks noGrp="1"/>
          </p:cNvSpPr>
          <p:nvPr>
            <p:ph idx="1"/>
          </p:nvPr>
        </p:nvSpPr>
        <p:spPr>
          <a:xfrm>
            <a:off x="838200" y="966942"/>
            <a:ext cx="10363200" cy="5186363"/>
          </a:xfrm>
        </p:spPr>
        <p:txBody>
          <a:bodyPr>
            <a:normAutofit/>
          </a:bodyPr>
          <a:lstStyle/>
          <a:p>
            <a:pPr marL="0" indent="0">
              <a:buNone/>
            </a:pPr>
            <a:r>
              <a:rPr lang="en-US" sz="3600" dirty="0">
                <a:solidFill>
                  <a:srgbClr val="008000"/>
                </a:solidFill>
              </a:rPr>
              <a:t>Cloud Computing - A Game Changing Technology</a:t>
            </a:r>
          </a:p>
          <a:p>
            <a:r>
              <a:rPr lang="en-US" sz="3200" dirty="0"/>
              <a:t>Infinite shared resources &amp; services</a:t>
            </a:r>
          </a:p>
          <a:p>
            <a:pPr lvl="1"/>
            <a:r>
              <a:rPr lang="en-US" sz="2800" dirty="0"/>
              <a:t>Infrastructure is not a limiting factor</a:t>
            </a:r>
          </a:p>
          <a:p>
            <a:pPr lvl="1"/>
            <a:r>
              <a:rPr lang="en-US" sz="2800" dirty="0"/>
              <a:t>No need to equip for peak-load requirements</a:t>
            </a:r>
          </a:p>
          <a:p>
            <a:r>
              <a:rPr lang="en-US" sz="3200" dirty="0"/>
              <a:t>Elasticity on demand</a:t>
            </a:r>
          </a:p>
          <a:p>
            <a:pPr lvl="1"/>
            <a:r>
              <a:rPr lang="en-US" sz="2800" dirty="0"/>
              <a:t>Anytime, anywhere</a:t>
            </a:r>
          </a:p>
          <a:p>
            <a:r>
              <a:rPr lang="en-US" sz="3200" dirty="0"/>
              <a:t>Efficient scalability and high availability</a:t>
            </a:r>
          </a:p>
          <a:p>
            <a:r>
              <a:rPr lang="en-US" sz="3200" dirty="0"/>
              <a:t>Suitable pricing models</a:t>
            </a:r>
          </a:p>
          <a:p>
            <a:pPr lvl="1"/>
            <a:r>
              <a:rPr lang="en-US" sz="2800" dirty="0"/>
              <a:t>Pay for what you </a:t>
            </a:r>
            <a:r>
              <a:rPr lang="en-US" sz="2800" dirty="0" smtClean="0"/>
              <a:t>use</a:t>
            </a:r>
            <a:endParaRPr lang="en-US" sz="2800" dirty="0"/>
          </a:p>
        </p:txBody>
      </p:sp>
    </p:spTree>
    <p:extLst>
      <p:ext uri="{BB962C8B-B14F-4D97-AF65-F5344CB8AC3E}">
        <p14:creationId xmlns:p14="http://schemas.microsoft.com/office/powerpoint/2010/main" val="1418419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Cloud Computing </a:t>
            </a:r>
            <a:endParaRPr lang="en-US" dirty="0"/>
          </a:p>
        </p:txBody>
      </p:sp>
      <p:sp>
        <p:nvSpPr>
          <p:cNvPr id="3" name="Content Placeholder 2"/>
          <p:cNvSpPr>
            <a:spLocks noGrp="1"/>
          </p:cNvSpPr>
          <p:nvPr>
            <p:ph idx="1"/>
          </p:nvPr>
        </p:nvSpPr>
        <p:spPr>
          <a:xfrm>
            <a:off x="609600" y="980729"/>
            <a:ext cx="11055019" cy="5145435"/>
          </a:xfrm>
        </p:spPr>
        <p:txBody>
          <a:bodyPr>
            <a:normAutofit/>
          </a:bodyPr>
          <a:lstStyle/>
          <a:p>
            <a:pPr marL="0" indent="0">
              <a:buNone/>
            </a:pPr>
            <a:r>
              <a:rPr lang="en-US" sz="3600" dirty="0">
                <a:solidFill>
                  <a:srgbClr val="008000"/>
                </a:solidFill>
              </a:rPr>
              <a:t>Evolution of Computing - The Next (Current) Big Thing</a:t>
            </a:r>
          </a:p>
          <a:p>
            <a:r>
              <a:rPr lang="en-US" sz="3600" dirty="0"/>
              <a:t>Virtualization and </a:t>
            </a:r>
            <a:r>
              <a:rPr lang="en-US" sz="3600" dirty="0" smtClean="0"/>
              <a:t>Abstraction</a:t>
            </a:r>
          </a:p>
          <a:p>
            <a:pPr lvl="1"/>
            <a:r>
              <a:rPr lang="en-US" sz="3200" dirty="0"/>
              <a:t>Details are abstracted from consumers</a:t>
            </a:r>
          </a:p>
          <a:p>
            <a:pPr lvl="2"/>
            <a:r>
              <a:rPr lang="en-US" sz="2800" dirty="0"/>
              <a:t>Reduces complexity</a:t>
            </a:r>
          </a:p>
          <a:p>
            <a:r>
              <a:rPr lang="en-US" sz="3600" dirty="0" smtClean="0"/>
              <a:t>Not </a:t>
            </a:r>
            <a:r>
              <a:rPr lang="en-US" sz="3600" dirty="0"/>
              <a:t>necessarily the </a:t>
            </a:r>
            <a:r>
              <a:rPr lang="en-US" sz="3600" dirty="0" smtClean="0"/>
              <a:t>Internet</a:t>
            </a:r>
            <a:r>
              <a:rPr lang="en-US" sz="3600" dirty="0"/>
              <a:t>, can be on premises</a:t>
            </a:r>
          </a:p>
          <a:p>
            <a:pPr lvl="1"/>
            <a:r>
              <a:rPr lang="en-US" sz="3200" dirty="0"/>
              <a:t>Private cloud</a:t>
            </a:r>
          </a:p>
          <a:p>
            <a:r>
              <a:rPr lang="en-US" sz="3600" dirty="0"/>
              <a:t>Automation, Monitoring, </a:t>
            </a:r>
            <a:r>
              <a:rPr lang="en-US" sz="3600" dirty="0" smtClean="0"/>
              <a:t>Deployment</a:t>
            </a:r>
            <a:endParaRPr lang="en-US" sz="3600" dirty="0"/>
          </a:p>
          <a:p>
            <a:pPr lvl="1"/>
            <a:r>
              <a:rPr lang="en-US" sz="3200" dirty="0"/>
              <a:t>Reduce cost, shift risk, shorten time-to-market, focus on business </a:t>
            </a:r>
            <a:r>
              <a:rPr lang="en-US" sz="3200" dirty="0" smtClean="0"/>
              <a:t>functionality</a:t>
            </a:r>
            <a:endParaRPr lang="en-US" sz="3200" dirty="0"/>
          </a:p>
        </p:txBody>
      </p:sp>
      <p:sp>
        <p:nvSpPr>
          <p:cNvPr id="5" name="Slide Number Placeholder 4"/>
          <p:cNvSpPr>
            <a:spLocks noGrp="1"/>
          </p:cNvSpPr>
          <p:nvPr>
            <p:ph type="sldNum" sz="quarter" idx="12"/>
          </p:nvPr>
        </p:nvSpPr>
        <p:spPr/>
        <p:txBody>
          <a:bodyPr/>
          <a:lstStyle/>
          <a:p>
            <a:fld id="{AA986F54-24DE-4AB4-95BF-72E7F2EFFBC6}" type="slidenum">
              <a:rPr lang="en-US" smtClean="0"/>
              <a:t>37</a:t>
            </a:fld>
            <a:endParaRPr lang="en-US"/>
          </a:p>
        </p:txBody>
      </p:sp>
    </p:spTree>
    <p:extLst>
      <p:ext uri="{BB962C8B-B14F-4D97-AF65-F5344CB8AC3E}">
        <p14:creationId xmlns:p14="http://schemas.microsoft.com/office/powerpoint/2010/main" val="27409924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 Worries</a:t>
            </a:r>
          </a:p>
        </p:txBody>
      </p:sp>
      <p:sp>
        <p:nvSpPr>
          <p:cNvPr id="3" name="Content Placeholder 2"/>
          <p:cNvSpPr>
            <a:spLocks noGrp="1"/>
          </p:cNvSpPr>
          <p:nvPr>
            <p:ph idx="1"/>
          </p:nvPr>
        </p:nvSpPr>
        <p:spPr/>
        <p:txBody>
          <a:bodyPr>
            <a:noAutofit/>
          </a:bodyPr>
          <a:lstStyle/>
          <a:p>
            <a:pPr marL="0" indent="0">
              <a:buNone/>
            </a:pPr>
            <a:r>
              <a:rPr lang="en-US" sz="4400" dirty="0">
                <a:solidFill>
                  <a:srgbClr val="008000"/>
                </a:solidFill>
              </a:rPr>
              <a:t>Focus on functionality</a:t>
            </a:r>
          </a:p>
          <a:p>
            <a:r>
              <a:rPr lang="en-US" sz="3200" dirty="0"/>
              <a:t>Let others take care </a:t>
            </a:r>
            <a:r>
              <a:rPr lang="en-US" sz="3200" dirty="0" smtClean="0"/>
              <a:t>of: </a:t>
            </a:r>
            <a:endParaRPr lang="en-US" sz="3200" dirty="0"/>
          </a:p>
          <a:p>
            <a:pPr lvl="1"/>
            <a:r>
              <a:rPr lang="en-US" sz="2800" dirty="0"/>
              <a:t>Resource </a:t>
            </a:r>
            <a:r>
              <a:rPr lang="en-US" sz="2800" dirty="0" smtClean="0"/>
              <a:t>management</a:t>
            </a:r>
            <a:endParaRPr lang="en-US" sz="2800" dirty="0"/>
          </a:p>
          <a:p>
            <a:pPr lvl="1"/>
            <a:r>
              <a:rPr lang="en-US" sz="2800" dirty="0"/>
              <a:t>Security</a:t>
            </a:r>
          </a:p>
          <a:p>
            <a:pPr lvl="1"/>
            <a:r>
              <a:rPr lang="en-US" sz="2800" dirty="0"/>
              <a:t>Environments </a:t>
            </a:r>
            <a:r>
              <a:rPr lang="en-US" sz="2800" dirty="0" smtClean="0"/>
              <a:t>(staging</a:t>
            </a:r>
            <a:r>
              <a:rPr lang="en-US" sz="2800" dirty="0"/>
              <a:t>, </a:t>
            </a:r>
            <a:r>
              <a:rPr lang="en-US" sz="2800" dirty="0" smtClean="0"/>
              <a:t>production</a:t>
            </a:r>
            <a:r>
              <a:rPr lang="en-US" sz="2800" dirty="0"/>
              <a:t>)</a:t>
            </a:r>
          </a:p>
          <a:p>
            <a:pPr lvl="1"/>
            <a:r>
              <a:rPr lang="en-US" sz="2800" dirty="0"/>
              <a:t>High </a:t>
            </a:r>
            <a:r>
              <a:rPr lang="en-US" sz="2800" dirty="0" smtClean="0"/>
              <a:t>availability</a:t>
            </a:r>
            <a:r>
              <a:rPr lang="en-US" sz="2800" dirty="0"/>
              <a:t>, </a:t>
            </a:r>
            <a:r>
              <a:rPr lang="en-US" sz="2800" dirty="0" smtClean="0"/>
              <a:t>scalability</a:t>
            </a:r>
            <a:r>
              <a:rPr lang="en-US" sz="2800" dirty="0"/>
              <a:t>, </a:t>
            </a:r>
            <a:r>
              <a:rPr lang="en-US" sz="2800" dirty="0" smtClean="0"/>
              <a:t>load balancing</a:t>
            </a:r>
            <a:endParaRPr lang="en-US" sz="2800" dirty="0"/>
          </a:p>
          <a:p>
            <a:pPr lvl="1"/>
            <a:r>
              <a:rPr lang="en-US" sz="2800" dirty="0"/>
              <a:t>Fault </a:t>
            </a:r>
            <a:r>
              <a:rPr lang="en-US" sz="2800" dirty="0" smtClean="0"/>
              <a:t>tolerance</a:t>
            </a:r>
            <a:endParaRPr lang="en-US" sz="2800" dirty="0"/>
          </a:p>
          <a:p>
            <a:pPr lvl="1"/>
            <a:r>
              <a:rPr lang="en-US" sz="2800" dirty="0"/>
              <a:t>OS - </a:t>
            </a:r>
            <a:r>
              <a:rPr lang="en-US" sz="2800" dirty="0" smtClean="0"/>
              <a:t>installation, licensing</a:t>
            </a:r>
            <a:r>
              <a:rPr lang="en-US" sz="2800" dirty="0"/>
              <a:t>, </a:t>
            </a:r>
            <a:r>
              <a:rPr lang="en-US" sz="2800" dirty="0" smtClean="0"/>
              <a:t>updates</a:t>
            </a:r>
            <a:r>
              <a:rPr lang="en-US" sz="2800" dirty="0"/>
              <a:t>, </a:t>
            </a:r>
            <a:r>
              <a:rPr lang="en-US" sz="2800" dirty="0" smtClean="0"/>
              <a:t>patches</a:t>
            </a:r>
            <a:endParaRPr lang="en-US" sz="2800" dirty="0"/>
          </a:p>
          <a:p>
            <a:pPr lvl="1"/>
            <a:r>
              <a:rPr lang="en-US" sz="2800" dirty="0"/>
              <a:t>Network</a:t>
            </a:r>
          </a:p>
          <a:p>
            <a:pPr lvl="1"/>
            <a:r>
              <a:rPr lang="en-US" sz="2800" dirty="0" smtClean="0"/>
              <a:t>Maintenance</a:t>
            </a:r>
            <a:endParaRPr lang="en-US" sz="2800" dirty="0"/>
          </a:p>
        </p:txBody>
      </p:sp>
      <p:sp>
        <p:nvSpPr>
          <p:cNvPr id="5" name="Slide Number Placeholder 4"/>
          <p:cNvSpPr>
            <a:spLocks noGrp="1"/>
          </p:cNvSpPr>
          <p:nvPr>
            <p:ph type="sldNum" sz="quarter" idx="12"/>
          </p:nvPr>
        </p:nvSpPr>
        <p:spPr/>
        <p:txBody>
          <a:bodyPr/>
          <a:lstStyle/>
          <a:p>
            <a:fld id="{AA986F54-24DE-4AB4-95BF-72E7F2EFFBC6}" type="slidenum">
              <a:rPr lang="en-US" smtClean="0"/>
              <a:t>38</a:t>
            </a:fld>
            <a:endParaRPr lang="en-US"/>
          </a:p>
        </p:txBody>
      </p:sp>
    </p:spTree>
    <p:extLst>
      <p:ext uri="{BB962C8B-B14F-4D97-AF65-F5344CB8AC3E}">
        <p14:creationId xmlns:p14="http://schemas.microsoft.com/office/powerpoint/2010/main" val="41542912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Why the Cloud?</a:t>
            </a:r>
            <a:endParaRPr lang="he-IL" dirty="0"/>
          </a:p>
        </p:txBody>
      </p:sp>
      <p:sp>
        <p:nvSpPr>
          <p:cNvPr id="60" name="Rectangle 59"/>
          <p:cNvSpPr/>
          <p:nvPr/>
        </p:nvSpPr>
        <p:spPr bwMode="auto">
          <a:xfrm>
            <a:off x="277788" y="110983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1" name="Rectangle 60"/>
          <p:cNvSpPr/>
          <p:nvPr/>
        </p:nvSpPr>
        <p:spPr>
          <a:xfrm>
            <a:off x="725886" y="127088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On Premises</a:t>
            </a:r>
          </a:p>
        </p:txBody>
      </p:sp>
      <p:sp>
        <p:nvSpPr>
          <p:cNvPr id="62" name="TextBox 52"/>
          <p:cNvSpPr txBox="1"/>
          <p:nvPr/>
        </p:nvSpPr>
        <p:spPr>
          <a:xfrm>
            <a:off x="400421" y="231078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You scale, make resilient and manage</a:t>
            </a:r>
          </a:p>
        </p:txBody>
      </p:sp>
      <p:sp>
        <p:nvSpPr>
          <p:cNvPr id="63" name="Rectangle 62"/>
          <p:cNvSpPr/>
          <p:nvPr/>
        </p:nvSpPr>
        <p:spPr>
          <a:xfrm>
            <a:off x="3499951" y="1264852"/>
            <a:ext cx="2592732" cy="639822"/>
          </a:xfrm>
          <a:prstGeom prst="rect">
            <a:avLst/>
          </a:prstGeom>
          <a:noFill/>
          <a:ln w="9525" cap="flat" cmpd="sng" algn="ctr">
            <a:noFill/>
            <a:prstDash val="solid"/>
          </a:ln>
          <a:effectLst/>
        </p:spPr>
        <p:txBody>
          <a:bodyPr lIns="0" tIns="0" rIns="0" bIns="0" rtlCol="0" anchor="t" anchorCtr="0"/>
          <a:lstStyle/>
          <a:p>
            <a:pPr marL="0" lvl="1"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(as a Service)</a:t>
            </a:r>
          </a:p>
        </p:txBody>
      </p:sp>
      <p:sp>
        <p:nvSpPr>
          <p:cNvPr id="64" name="Rectangle 63"/>
          <p:cNvSpPr/>
          <p:nvPr/>
        </p:nvSpPr>
        <p:spPr>
          <a:xfrm>
            <a:off x="3650226" y="508122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5" name="Rectangle 64"/>
          <p:cNvSpPr/>
          <p:nvPr/>
        </p:nvSpPr>
        <p:spPr>
          <a:xfrm>
            <a:off x="3650226" y="462658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6" name="Rectangle 65"/>
          <p:cNvSpPr/>
          <p:nvPr/>
        </p:nvSpPr>
        <p:spPr>
          <a:xfrm>
            <a:off x="3650226" y="55358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7" name="Rectangle 66"/>
          <p:cNvSpPr/>
          <p:nvPr/>
        </p:nvSpPr>
        <p:spPr>
          <a:xfrm>
            <a:off x="3650226" y="371731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8" name="Rectangle 67"/>
          <p:cNvSpPr/>
          <p:nvPr/>
        </p:nvSpPr>
        <p:spPr>
          <a:xfrm>
            <a:off x="3650226" y="326268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69" name="Rectangle 68"/>
          <p:cNvSpPr/>
          <p:nvPr/>
        </p:nvSpPr>
        <p:spPr>
          <a:xfrm>
            <a:off x="3650226" y="417195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0" name="Rectangle 69"/>
          <p:cNvSpPr/>
          <p:nvPr/>
        </p:nvSpPr>
        <p:spPr>
          <a:xfrm>
            <a:off x="3650226" y="235340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1" name="Rectangle 70"/>
          <p:cNvSpPr/>
          <p:nvPr/>
        </p:nvSpPr>
        <p:spPr>
          <a:xfrm>
            <a:off x="3650226" y="189877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2" name="Rectangle 71"/>
          <p:cNvSpPr/>
          <p:nvPr/>
        </p:nvSpPr>
        <p:spPr>
          <a:xfrm>
            <a:off x="3650226" y="280804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3" name="Left Brace 72"/>
          <p:cNvSpPr/>
          <p:nvPr/>
        </p:nvSpPr>
        <p:spPr>
          <a:xfrm flipH="1">
            <a:off x="5297036" y="413086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4" name="TextBox 56"/>
          <p:cNvSpPr txBox="1"/>
          <p:nvPr/>
        </p:nvSpPr>
        <p:spPr>
          <a:xfrm rot="10800000" flipH="1">
            <a:off x="5470423" y="418733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Managed by vendor</a:t>
            </a:r>
          </a:p>
        </p:txBody>
      </p:sp>
      <p:sp>
        <p:nvSpPr>
          <p:cNvPr id="75" name="Left Brace 74"/>
          <p:cNvSpPr/>
          <p:nvPr/>
        </p:nvSpPr>
        <p:spPr>
          <a:xfrm>
            <a:off x="3464181" y="189877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6" name="TextBox 58"/>
          <p:cNvSpPr txBox="1"/>
          <p:nvPr/>
        </p:nvSpPr>
        <p:spPr>
          <a:xfrm>
            <a:off x="2931588" y="218357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resilient &amp; manage</a:t>
            </a:r>
          </a:p>
        </p:txBody>
      </p:sp>
      <p:sp>
        <p:nvSpPr>
          <p:cNvPr id="77" name="Rectangle 76"/>
          <p:cNvSpPr/>
          <p:nvPr/>
        </p:nvSpPr>
        <p:spPr>
          <a:xfrm>
            <a:off x="6086225" y="1249586"/>
            <a:ext cx="2575027" cy="639822"/>
          </a:xfrm>
          <a:prstGeom prst="rect">
            <a:avLst/>
          </a:prstGeom>
          <a:noFill/>
          <a:ln w="9525" cap="flat" cmpd="sng" algn="ctr">
            <a:noFill/>
            <a:prstDash val="solid"/>
          </a:ln>
          <a:effectLst/>
        </p:spPr>
        <p:txBody>
          <a:bodyPr lIns="0" tIns="0" rIns="0" bIns="0" rtlCol="0" anchor="t" anchorCtr="0"/>
          <a:lstStyle/>
          <a:p>
            <a:pPr marL="0" lvl="1"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(as a Service)</a:t>
            </a:r>
          </a:p>
        </p:txBody>
      </p:sp>
      <p:sp>
        <p:nvSpPr>
          <p:cNvPr id="78" name="Left Brace 77"/>
          <p:cNvSpPr/>
          <p:nvPr/>
        </p:nvSpPr>
        <p:spPr>
          <a:xfrm flipH="1">
            <a:off x="7844128" y="280328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9" name="TextBox 54"/>
          <p:cNvSpPr txBox="1"/>
          <p:nvPr/>
        </p:nvSpPr>
        <p:spPr>
          <a:xfrm rot="10800000" flipH="1">
            <a:off x="7972989" y="338749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Scale, resilience and </a:t>
            </a:r>
            <a:br>
              <a:rPr lang="en-US" sz="1400" dirty="0">
                <a:solidFill>
                  <a:schemeClr val="tx2"/>
                </a:solidFill>
                <a:latin typeface="Segoe UI" panose="020B0502040204020203" pitchFamily="34" charset="0"/>
                <a:ea typeface="+mj-ea"/>
                <a:cs typeface="Segoe UI" panose="020B0502040204020203" pitchFamily="34" charset="0"/>
              </a:rPr>
            </a:br>
            <a:r>
              <a:rPr lang="en-US" sz="1400" dirty="0">
                <a:solidFill>
                  <a:schemeClr val="tx2"/>
                </a:solidFill>
                <a:latin typeface="Segoe UI" panose="020B0502040204020203" pitchFamily="34" charset="0"/>
                <a:ea typeface="+mj-ea"/>
                <a:cs typeface="Segoe UI" panose="020B0502040204020203" pitchFamily="34" charset="0"/>
              </a:rPr>
              <a:t>management by vendor</a:t>
            </a:r>
          </a:p>
        </p:txBody>
      </p:sp>
      <p:sp>
        <p:nvSpPr>
          <p:cNvPr id="80" name="Left Brace 79"/>
          <p:cNvSpPr/>
          <p:nvPr/>
        </p:nvSpPr>
        <p:spPr>
          <a:xfrm>
            <a:off x="6035528" y="187972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1" name="TextBox 60"/>
          <p:cNvSpPr txBox="1"/>
          <p:nvPr/>
        </p:nvSpPr>
        <p:spPr>
          <a:xfrm>
            <a:off x="5692676" y="190690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You manage</a:t>
            </a:r>
          </a:p>
        </p:txBody>
      </p:sp>
      <p:sp>
        <p:nvSpPr>
          <p:cNvPr id="82" name="Rectangle 81"/>
          <p:cNvSpPr/>
          <p:nvPr/>
        </p:nvSpPr>
        <p:spPr>
          <a:xfrm>
            <a:off x="6197290" y="508122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3" name="Rectangle 82"/>
          <p:cNvSpPr/>
          <p:nvPr/>
        </p:nvSpPr>
        <p:spPr>
          <a:xfrm>
            <a:off x="6197290" y="462658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4" name="Rectangle 83"/>
          <p:cNvSpPr/>
          <p:nvPr/>
        </p:nvSpPr>
        <p:spPr>
          <a:xfrm>
            <a:off x="6197290" y="553585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5" name="Rectangle 84"/>
          <p:cNvSpPr/>
          <p:nvPr/>
        </p:nvSpPr>
        <p:spPr>
          <a:xfrm>
            <a:off x="6197290" y="371731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6" name="Rectangle 85"/>
          <p:cNvSpPr/>
          <p:nvPr/>
        </p:nvSpPr>
        <p:spPr>
          <a:xfrm>
            <a:off x="6197290" y="326267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7" name="Rectangle 86"/>
          <p:cNvSpPr/>
          <p:nvPr/>
        </p:nvSpPr>
        <p:spPr>
          <a:xfrm>
            <a:off x="6197290" y="417195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8" name="Rectangle 87"/>
          <p:cNvSpPr/>
          <p:nvPr/>
        </p:nvSpPr>
        <p:spPr>
          <a:xfrm>
            <a:off x="6197290" y="189877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89" name="Rectangle 88"/>
          <p:cNvSpPr/>
          <p:nvPr/>
        </p:nvSpPr>
        <p:spPr>
          <a:xfrm>
            <a:off x="6197290" y="280804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0" name="Rectangle 89"/>
          <p:cNvSpPr/>
          <p:nvPr/>
        </p:nvSpPr>
        <p:spPr>
          <a:xfrm>
            <a:off x="6197290" y="235340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1" name="Rectangle 90"/>
          <p:cNvSpPr/>
          <p:nvPr/>
        </p:nvSpPr>
        <p:spPr bwMode="auto">
          <a:xfrm>
            <a:off x="8830529" y="110982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2" name="Rectangle 91"/>
          <p:cNvSpPr/>
          <p:nvPr/>
        </p:nvSpPr>
        <p:spPr>
          <a:xfrm>
            <a:off x="8955730" y="1270880"/>
            <a:ext cx="2429613" cy="639822"/>
          </a:xfrm>
          <a:prstGeom prst="rect">
            <a:avLst/>
          </a:prstGeom>
          <a:noFill/>
          <a:ln w="9525" cap="flat" cmpd="sng" algn="ctr">
            <a:noFill/>
            <a:prstDash val="solid"/>
          </a:ln>
          <a:effectLst/>
        </p:spPr>
        <p:txBody>
          <a:bodyPr lIns="0" tIns="0" rIns="0" bIns="0" rtlCol="0" anchor="t" anchorCtr="0"/>
          <a:lstStyle/>
          <a:p>
            <a:pPr marL="0" lvl="1"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Software </a:t>
            </a:r>
          </a:p>
          <a:p>
            <a:pPr marL="0" lvl="1" defTabSz="1218098" fontAlgn="base">
              <a:spcAft>
                <a:spcPct val="0"/>
              </a:spcAft>
            </a:pPr>
            <a:r>
              <a:rPr lang="en-US" sz="1799" dirty="0">
                <a:solidFill>
                  <a:schemeClr val="tx2"/>
                </a:solidFill>
                <a:latin typeface="Segoe UI Light" panose="020B0502040204020203" pitchFamily="34" charset="0"/>
                <a:ea typeface="+mj-ea"/>
                <a:cs typeface="Segoe UI Light" panose="020B0502040204020203" pitchFamily="34" charset="0"/>
              </a:rPr>
              <a:t>(as a Service)</a:t>
            </a:r>
          </a:p>
        </p:txBody>
      </p:sp>
      <p:sp>
        <p:nvSpPr>
          <p:cNvPr id="93" name="Rectangle 92"/>
          <p:cNvSpPr/>
          <p:nvPr/>
        </p:nvSpPr>
        <p:spPr>
          <a:xfrm>
            <a:off x="8972383" y="50812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4" name="Rectangle 93"/>
          <p:cNvSpPr/>
          <p:nvPr/>
        </p:nvSpPr>
        <p:spPr>
          <a:xfrm>
            <a:off x="8972383" y="462658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5" name="Rectangle 94"/>
          <p:cNvSpPr/>
          <p:nvPr/>
        </p:nvSpPr>
        <p:spPr>
          <a:xfrm>
            <a:off x="8972383" y="553585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6" name="Rectangle 95"/>
          <p:cNvSpPr/>
          <p:nvPr/>
        </p:nvSpPr>
        <p:spPr>
          <a:xfrm>
            <a:off x="8972383" y="37173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7" name="Rectangle 96"/>
          <p:cNvSpPr/>
          <p:nvPr/>
        </p:nvSpPr>
        <p:spPr>
          <a:xfrm>
            <a:off x="8972383" y="326267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98" name="Rectangle 97"/>
          <p:cNvSpPr/>
          <p:nvPr/>
        </p:nvSpPr>
        <p:spPr>
          <a:xfrm>
            <a:off x="8972383" y="417194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99" name="Rectangle 98"/>
          <p:cNvSpPr/>
          <p:nvPr/>
        </p:nvSpPr>
        <p:spPr>
          <a:xfrm>
            <a:off x="8972383" y="189876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0" name="Rectangle 99"/>
          <p:cNvSpPr/>
          <p:nvPr/>
        </p:nvSpPr>
        <p:spPr>
          <a:xfrm>
            <a:off x="8972383" y="280804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1" name="Rectangle 100"/>
          <p:cNvSpPr/>
          <p:nvPr/>
        </p:nvSpPr>
        <p:spPr>
          <a:xfrm>
            <a:off x="8972383" y="235340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2" name="Rectangle 101"/>
          <p:cNvSpPr/>
          <p:nvPr/>
        </p:nvSpPr>
        <p:spPr>
          <a:xfrm>
            <a:off x="1097646" y="507408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3" name="Rectangle 102"/>
          <p:cNvSpPr/>
          <p:nvPr/>
        </p:nvSpPr>
        <p:spPr>
          <a:xfrm>
            <a:off x="1097646" y="461944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4" name="Rectangle 103"/>
          <p:cNvSpPr/>
          <p:nvPr/>
        </p:nvSpPr>
        <p:spPr>
          <a:xfrm>
            <a:off x="1097646" y="55287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5" name="Rectangle 104"/>
          <p:cNvSpPr/>
          <p:nvPr/>
        </p:nvSpPr>
        <p:spPr>
          <a:xfrm>
            <a:off x="1097646" y="371017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6" name="Rectangle 105"/>
          <p:cNvSpPr/>
          <p:nvPr/>
        </p:nvSpPr>
        <p:spPr>
          <a:xfrm>
            <a:off x="1097646" y="325553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7" name="Rectangle 106"/>
          <p:cNvSpPr/>
          <p:nvPr/>
        </p:nvSpPr>
        <p:spPr>
          <a:xfrm>
            <a:off x="1097646" y="416480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8" name="Rectangle 107"/>
          <p:cNvSpPr/>
          <p:nvPr/>
        </p:nvSpPr>
        <p:spPr>
          <a:xfrm>
            <a:off x="1097646" y="234626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9" name="Rectangle 108"/>
          <p:cNvSpPr/>
          <p:nvPr/>
        </p:nvSpPr>
        <p:spPr>
          <a:xfrm>
            <a:off x="1097646" y="189162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0" name="Rectangle 109"/>
          <p:cNvSpPr/>
          <p:nvPr/>
        </p:nvSpPr>
        <p:spPr>
          <a:xfrm>
            <a:off x="1097646" y="280090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1" name="Left Brace 110"/>
          <p:cNvSpPr/>
          <p:nvPr/>
        </p:nvSpPr>
        <p:spPr>
          <a:xfrm>
            <a:off x="848512" y="189162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2" name="TextBox 54"/>
          <p:cNvSpPr txBox="1"/>
          <p:nvPr/>
        </p:nvSpPr>
        <p:spPr>
          <a:xfrm rot="10800000" flipH="1">
            <a:off x="10873085" y="286614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Scale, resilience and </a:t>
            </a:r>
            <a:br>
              <a:rPr lang="en-US" sz="1400" dirty="0">
                <a:solidFill>
                  <a:schemeClr val="tx2"/>
                </a:solidFill>
                <a:latin typeface="Segoe UI" panose="020B0502040204020203" pitchFamily="34" charset="0"/>
                <a:ea typeface="+mj-ea"/>
                <a:cs typeface="Segoe UI" panose="020B0502040204020203" pitchFamily="34" charset="0"/>
              </a:rPr>
            </a:br>
            <a:r>
              <a:rPr lang="en-US" sz="1400" dirty="0">
                <a:solidFill>
                  <a:schemeClr val="tx2"/>
                </a:solidFill>
                <a:latin typeface="Segoe UI" panose="020B0502040204020203" pitchFamily="34" charset="0"/>
                <a:ea typeface="+mj-ea"/>
                <a:cs typeface="Segoe UI" panose="020B0502040204020203" pitchFamily="34" charset="0"/>
              </a:rPr>
              <a:t>management by vendor</a:t>
            </a:r>
          </a:p>
        </p:txBody>
      </p:sp>
      <p:sp>
        <p:nvSpPr>
          <p:cNvPr id="113" name="Left Brace 112"/>
          <p:cNvSpPr/>
          <p:nvPr/>
        </p:nvSpPr>
        <p:spPr>
          <a:xfrm flipH="1">
            <a:off x="10639574" y="189182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279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About CodeValue</a:t>
            </a:r>
            <a:endParaRPr lang="he-IL" dirty="0"/>
          </a:p>
        </p:txBody>
      </p:sp>
      <p:sp>
        <p:nvSpPr>
          <p:cNvPr id="3" name="Content Placeholder 2"/>
          <p:cNvSpPr>
            <a:spLocks noGrp="1"/>
          </p:cNvSpPr>
          <p:nvPr>
            <p:ph idx="1"/>
          </p:nvPr>
        </p:nvSpPr>
        <p:spPr/>
        <p:txBody>
          <a:bodyPr vert="horz" lIns="91440" tIns="45720" rIns="91440" bIns="45720" rtlCol="0">
            <a:normAutofit lnSpcReduction="10000"/>
          </a:bodyPr>
          <a:lstStyle/>
          <a:p>
            <a:pPr algn="l" rtl="0"/>
            <a:r>
              <a:rPr lang="en-US" dirty="0"/>
              <a:t>A leading software company</a:t>
            </a:r>
          </a:p>
          <a:p>
            <a:pPr algn="l" rtl="0"/>
            <a:r>
              <a:rPr lang="en-US" dirty="0"/>
              <a:t>~</a:t>
            </a:r>
            <a:r>
              <a:rPr lang="en-US" dirty="0" smtClean="0"/>
              <a:t>130 </a:t>
            </a:r>
            <a:r>
              <a:rPr lang="en-US" dirty="0"/>
              <a:t>employees: more than </a:t>
            </a:r>
            <a:r>
              <a:rPr lang="en-US" dirty="0" smtClean="0"/>
              <a:t>120 </a:t>
            </a:r>
            <a:r>
              <a:rPr lang="en-US" dirty="0"/>
              <a:t>technology experts </a:t>
            </a:r>
          </a:p>
          <a:p>
            <a:pPr algn="l" rtl="0"/>
            <a:r>
              <a:rPr lang="en-US" dirty="0"/>
              <a:t>Provides high quality software development solutions</a:t>
            </a:r>
          </a:p>
          <a:p>
            <a:pPr lvl="1" algn="l" rtl="0"/>
            <a:r>
              <a:rPr lang="en-US" dirty="0"/>
              <a:t>Turn-Key projects</a:t>
            </a:r>
          </a:p>
          <a:p>
            <a:pPr lvl="1" algn="l" rtl="0"/>
            <a:r>
              <a:rPr lang="en-US" dirty="0"/>
              <a:t>Software development and consultation</a:t>
            </a:r>
          </a:p>
          <a:p>
            <a:pPr lvl="1" algn="l" rtl="0"/>
            <a:r>
              <a:rPr lang="en-US" dirty="0"/>
              <a:t>Tailor-made courses and training</a:t>
            </a:r>
          </a:p>
          <a:p>
            <a:pPr algn="l" rtl="0"/>
            <a:r>
              <a:rPr lang="en-US" dirty="0"/>
              <a:t>Fields of expertise include:</a:t>
            </a:r>
          </a:p>
          <a:p>
            <a:pPr lvl="1" algn="l" rtl="0"/>
            <a:r>
              <a:rPr lang="en-US" dirty="0"/>
              <a:t>Desktop &amp; LOB applications</a:t>
            </a:r>
          </a:p>
          <a:p>
            <a:pPr lvl="1" algn="l" rtl="0"/>
            <a:r>
              <a:rPr lang="en-US" dirty="0"/>
              <a:t>Cloud Computing</a:t>
            </a:r>
          </a:p>
          <a:p>
            <a:pPr lvl="1" algn="l" rtl="0"/>
            <a:r>
              <a:rPr lang="en-US" dirty="0"/>
              <a:t>Advanced Mobile &amp; Web Technologies</a:t>
            </a:r>
          </a:p>
          <a:p>
            <a:pPr lvl="1" algn="l" rtl="0"/>
            <a:r>
              <a:rPr lang="en-US" dirty="0"/>
              <a:t>User Experience (UX) &amp; User Interface (UI)</a:t>
            </a:r>
          </a:p>
          <a:p>
            <a:pPr lvl="1" algn="l" rtl="0"/>
            <a:r>
              <a:rPr lang="en-US" dirty="0"/>
              <a:t>Application Lifecycle Management (ALM) and DevOps</a:t>
            </a:r>
          </a:p>
          <a:p>
            <a:pPr lvl="1" algn="l" rtl="0"/>
            <a:r>
              <a:rPr lang="en-US" dirty="0"/>
              <a:t>Embedded &amp; IoT</a:t>
            </a:r>
          </a:p>
          <a:p>
            <a:pPr algn="l" rtl="0"/>
            <a:endParaRPr lang="he-IL" dirty="0"/>
          </a:p>
        </p:txBody>
      </p:sp>
    </p:spTree>
    <p:extLst>
      <p:ext uri="{BB962C8B-B14F-4D97-AF65-F5344CB8AC3E}">
        <p14:creationId xmlns:p14="http://schemas.microsoft.com/office/powerpoint/2010/main" val="1844040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Cloud Computing Architecture</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3658750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Cloud Architecture</a:t>
            </a:r>
            <a:endParaRPr lang="en-US" dirty="0"/>
          </a:p>
        </p:txBody>
      </p:sp>
      <p:sp>
        <p:nvSpPr>
          <p:cNvPr id="3" name="Content Placeholder 2"/>
          <p:cNvSpPr>
            <a:spLocks noGrp="1"/>
          </p:cNvSpPr>
          <p:nvPr>
            <p:ph idx="1"/>
          </p:nvPr>
        </p:nvSpPr>
        <p:spPr>
          <a:xfrm>
            <a:off x="609600" y="980730"/>
            <a:ext cx="10972800" cy="5375621"/>
          </a:xfrm>
        </p:spPr>
        <p:txBody>
          <a:bodyPr>
            <a:normAutofit/>
          </a:bodyPr>
          <a:lstStyle/>
          <a:p>
            <a:pPr marL="0" indent="0">
              <a:buNone/>
            </a:pPr>
            <a:r>
              <a:rPr lang="en-US" dirty="0">
                <a:solidFill>
                  <a:srgbClr val="008000"/>
                </a:solidFill>
              </a:rPr>
              <a:t>Cloud </a:t>
            </a:r>
            <a:r>
              <a:rPr lang="en-US" dirty="0" smtClean="0">
                <a:solidFill>
                  <a:srgbClr val="008000"/>
                </a:solidFill>
              </a:rPr>
              <a:t>Computing - A </a:t>
            </a:r>
            <a:r>
              <a:rPr lang="en-US" dirty="0">
                <a:solidFill>
                  <a:srgbClr val="008000"/>
                </a:solidFill>
              </a:rPr>
              <a:t>Game Changing </a:t>
            </a:r>
            <a:r>
              <a:rPr lang="en-US" dirty="0" smtClean="0">
                <a:solidFill>
                  <a:srgbClr val="008000"/>
                </a:solidFill>
              </a:rPr>
              <a:t>Technology</a:t>
            </a:r>
          </a:p>
          <a:p>
            <a:r>
              <a:rPr lang="en-US" sz="3200" dirty="0"/>
              <a:t>Infinite shared resources &amp; services</a:t>
            </a:r>
          </a:p>
          <a:p>
            <a:pPr lvl="1"/>
            <a:r>
              <a:rPr lang="en-US" sz="2667" dirty="0"/>
              <a:t>Infrastructure is not a limiting factor</a:t>
            </a:r>
          </a:p>
          <a:p>
            <a:pPr lvl="1"/>
            <a:r>
              <a:rPr lang="en-US" sz="2667" dirty="0"/>
              <a:t>No need to equip for peak-load requirements</a:t>
            </a:r>
          </a:p>
          <a:p>
            <a:r>
              <a:rPr lang="en-US" sz="3200" dirty="0"/>
              <a:t>Elasticity on demand</a:t>
            </a:r>
          </a:p>
          <a:p>
            <a:pPr lvl="1"/>
            <a:r>
              <a:rPr lang="en-US" sz="2667" dirty="0"/>
              <a:t>Anytime, anywhere</a:t>
            </a:r>
          </a:p>
          <a:p>
            <a:r>
              <a:rPr lang="en-US" sz="3200" dirty="0"/>
              <a:t>Efficient scalability and high availability</a:t>
            </a:r>
          </a:p>
          <a:p>
            <a:r>
              <a:rPr lang="en-US" sz="3200" dirty="0"/>
              <a:t>Suitable pricing models</a:t>
            </a:r>
          </a:p>
          <a:p>
            <a:pPr lvl="1"/>
            <a:r>
              <a:rPr lang="en-US" sz="2667" dirty="0"/>
              <a:t>Pay for what you use</a:t>
            </a:r>
          </a:p>
          <a:p>
            <a:r>
              <a:rPr lang="en-US" b="1" dirty="0" smtClean="0"/>
              <a:t>Less worries </a:t>
            </a:r>
            <a:r>
              <a:rPr lang="en-US" dirty="0" smtClean="0"/>
              <a:t>about the foundation – </a:t>
            </a:r>
            <a:r>
              <a:rPr lang="en-US" b="1" dirty="0" smtClean="0"/>
              <a:t>Better </a:t>
            </a:r>
            <a:r>
              <a:rPr lang="en-US" b="1" dirty="0"/>
              <a:t>a</a:t>
            </a:r>
            <a:r>
              <a:rPr lang="en-US" b="1" dirty="0" smtClean="0"/>
              <a:t>pplication </a:t>
            </a:r>
            <a:r>
              <a:rPr lang="en-US" b="1" dirty="0"/>
              <a:t>q</a:t>
            </a:r>
            <a:r>
              <a:rPr lang="en-US" b="1" dirty="0" smtClean="0"/>
              <a:t>uality!!!</a:t>
            </a:r>
            <a:endParaRPr lang="en-US" b="1" dirty="0"/>
          </a:p>
        </p:txBody>
      </p:sp>
      <p:sp>
        <p:nvSpPr>
          <p:cNvPr id="5" name="Slide Number Placeholder 4"/>
          <p:cNvSpPr>
            <a:spLocks noGrp="1"/>
          </p:cNvSpPr>
          <p:nvPr>
            <p:ph type="sldNum" sz="quarter" idx="12"/>
          </p:nvPr>
        </p:nvSpPr>
        <p:spPr/>
        <p:txBody>
          <a:bodyPr/>
          <a:lstStyle/>
          <a:p>
            <a:fld id="{AA986F54-24DE-4AB4-95BF-72E7F2EFFBC6}" type="slidenum">
              <a:rPr lang="en-US" smtClean="0"/>
              <a:t>41</a:t>
            </a:fld>
            <a:endParaRPr lang="en-US"/>
          </a:p>
        </p:txBody>
      </p:sp>
      <p:pic>
        <p:nvPicPr>
          <p:cNvPr id="6" name="Picture 2" descr="http://www.futuregov.asia/media/photologue/photos/2008/Oct/22/cache/cloud_computing_gallery_large_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50835" y="1993957"/>
            <a:ext cx="1376996" cy="1741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1547882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Cloud Application </a:t>
            </a:r>
            <a:r>
              <a:rPr lang="en-US" dirty="0" smtClean="0"/>
              <a:t>Architecture</a:t>
            </a:r>
            <a:endParaRPr lang="en-US" dirty="0"/>
          </a:p>
        </p:txBody>
      </p:sp>
      <p:sp>
        <p:nvSpPr>
          <p:cNvPr id="3" name="Content Placeholder 2"/>
          <p:cNvSpPr>
            <a:spLocks noGrp="1"/>
          </p:cNvSpPr>
          <p:nvPr>
            <p:ph idx="1"/>
          </p:nvPr>
        </p:nvSpPr>
        <p:spPr>
          <a:xfrm>
            <a:off x="609600" y="980729"/>
            <a:ext cx="10972800" cy="5232580"/>
          </a:xfrm>
        </p:spPr>
        <p:txBody>
          <a:bodyPr>
            <a:normAutofit fontScale="92500" lnSpcReduction="10000"/>
          </a:bodyPr>
          <a:lstStyle/>
          <a:p>
            <a:pPr marL="0" indent="0">
              <a:lnSpc>
                <a:spcPct val="120000"/>
              </a:lnSpc>
              <a:buNone/>
            </a:pPr>
            <a:r>
              <a:rPr lang="en-US" sz="4000" dirty="0">
                <a:solidFill>
                  <a:srgbClr val="008000"/>
                </a:solidFill>
              </a:rPr>
              <a:t>High Scale, High Availability, High Maintainability – to the Extreme!</a:t>
            </a:r>
          </a:p>
          <a:p>
            <a:pPr>
              <a:lnSpc>
                <a:spcPct val="120000"/>
              </a:lnSpc>
            </a:pPr>
            <a:r>
              <a:rPr lang="en-US" dirty="0" smtClean="0"/>
              <a:t>The Cloud technology enables cloud scale applications with much less effort</a:t>
            </a:r>
          </a:p>
          <a:p>
            <a:pPr lvl="1">
              <a:lnSpc>
                <a:spcPct val="120000"/>
              </a:lnSpc>
            </a:pPr>
            <a:r>
              <a:rPr lang="en-US" dirty="0" smtClean="0"/>
              <a:t>Answers many of the non-functional requirements and the cross-cutting concerns out of the box!</a:t>
            </a:r>
          </a:p>
          <a:p>
            <a:pPr>
              <a:lnSpc>
                <a:spcPct val="120000"/>
              </a:lnSpc>
            </a:pPr>
            <a:r>
              <a:rPr lang="en-US" dirty="0" smtClean="0"/>
              <a:t>Enables elastic, theoretically endless scale</a:t>
            </a:r>
          </a:p>
          <a:p>
            <a:pPr>
              <a:lnSpc>
                <a:spcPct val="120000"/>
              </a:lnSpc>
            </a:pPr>
            <a:r>
              <a:rPr lang="en-US" dirty="0" smtClean="0"/>
              <a:t>Surfaces more concerns:</a:t>
            </a:r>
          </a:p>
          <a:p>
            <a:pPr lvl="1">
              <a:lnSpc>
                <a:spcPct val="120000"/>
              </a:lnSpc>
            </a:pPr>
            <a:r>
              <a:rPr lang="en-US" dirty="0" smtClean="0"/>
              <a:t>More geographic options</a:t>
            </a:r>
          </a:p>
          <a:p>
            <a:pPr lvl="1">
              <a:lnSpc>
                <a:spcPct val="120000"/>
              </a:lnSpc>
            </a:pPr>
            <a:r>
              <a:rPr lang="en-US" dirty="0" smtClean="0"/>
              <a:t>Promotes “design for failure” (be prepared for VM shutdown)</a:t>
            </a:r>
          </a:p>
          <a:p>
            <a:pPr lvl="1">
              <a:lnSpc>
                <a:spcPct val="120000"/>
              </a:lnSpc>
            </a:pPr>
            <a:r>
              <a:rPr lang="en-US" dirty="0" smtClean="0"/>
              <a:t>Promotes Agility (continued integrations/deployments)</a:t>
            </a:r>
          </a:p>
        </p:txBody>
      </p:sp>
      <p:sp>
        <p:nvSpPr>
          <p:cNvPr id="5" name="Slide Number Placeholder 4"/>
          <p:cNvSpPr>
            <a:spLocks noGrp="1"/>
          </p:cNvSpPr>
          <p:nvPr>
            <p:ph type="sldNum" sz="quarter" idx="12"/>
          </p:nvPr>
        </p:nvSpPr>
        <p:spPr/>
        <p:txBody>
          <a:bodyPr/>
          <a:lstStyle/>
          <a:p>
            <a:fld id="{AA986F54-24DE-4AB4-95BF-72E7F2EFFBC6}" type="slidenum">
              <a:rPr lang="en-US" smtClean="0"/>
              <a:t>42</a:t>
            </a:fld>
            <a:endParaRPr lang="en-US"/>
          </a:p>
        </p:txBody>
      </p:sp>
    </p:spTree>
    <p:extLst>
      <p:ext uri="{BB962C8B-B14F-4D97-AF65-F5344CB8AC3E}">
        <p14:creationId xmlns:p14="http://schemas.microsoft.com/office/powerpoint/2010/main" val="11536419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 for High Availability</a:t>
            </a:r>
            <a:endParaRPr lang="en-US" dirty="0"/>
          </a:p>
        </p:txBody>
      </p:sp>
      <p:sp>
        <p:nvSpPr>
          <p:cNvPr id="3" name="Content Placeholder 2"/>
          <p:cNvSpPr>
            <a:spLocks noGrp="1"/>
          </p:cNvSpPr>
          <p:nvPr>
            <p:ph idx="1"/>
          </p:nvPr>
        </p:nvSpPr>
        <p:spPr>
          <a:xfrm>
            <a:off x="527381" y="980728"/>
            <a:ext cx="11233248" cy="5520613"/>
          </a:xfrm>
        </p:spPr>
        <p:txBody>
          <a:bodyPr>
            <a:normAutofit fontScale="92500"/>
          </a:bodyPr>
          <a:lstStyle/>
          <a:p>
            <a:pPr marL="0" indent="0">
              <a:lnSpc>
                <a:spcPct val="110000"/>
              </a:lnSpc>
              <a:buNone/>
            </a:pPr>
            <a:r>
              <a:rPr lang="en-US" sz="3500" dirty="0">
                <a:solidFill>
                  <a:srgbClr val="008000"/>
                </a:solidFill>
              </a:rPr>
              <a:t>Remove any single-point-of-failure throughout your application</a:t>
            </a:r>
          </a:p>
          <a:p>
            <a:pPr>
              <a:lnSpc>
                <a:spcPct val="110000"/>
              </a:lnSpc>
            </a:pPr>
            <a:r>
              <a:rPr lang="en-US" dirty="0" smtClean="0"/>
              <a:t>Make sure you have redundant services</a:t>
            </a:r>
          </a:p>
          <a:p>
            <a:pPr>
              <a:lnSpc>
                <a:spcPct val="110000"/>
              </a:lnSpc>
            </a:pPr>
            <a:r>
              <a:rPr lang="en-US" dirty="0" smtClean="0"/>
              <a:t>Distribute services and data across geographies </a:t>
            </a:r>
          </a:p>
          <a:p>
            <a:pPr>
              <a:lnSpc>
                <a:spcPct val="110000"/>
              </a:lnSpc>
            </a:pPr>
            <a:r>
              <a:rPr lang="en-US" dirty="0" smtClean="0"/>
              <a:t>Extreme monitoring &amp; automatic responses</a:t>
            </a:r>
          </a:p>
          <a:p>
            <a:pPr lvl="1">
              <a:lnSpc>
                <a:spcPct val="110000"/>
              </a:lnSpc>
            </a:pPr>
            <a:r>
              <a:rPr lang="en-US" dirty="0" smtClean="0"/>
              <a:t>Elastic scaling</a:t>
            </a:r>
          </a:p>
          <a:p>
            <a:pPr lvl="1">
              <a:lnSpc>
                <a:spcPct val="110000"/>
              </a:lnSpc>
            </a:pPr>
            <a:r>
              <a:rPr lang="en-US" dirty="0" smtClean="0"/>
              <a:t>Self healing mechanisms (Azure Fabric Controller, AWS Elastic Beanstalk)</a:t>
            </a:r>
            <a:endParaRPr lang="en-US" dirty="0"/>
          </a:p>
          <a:p>
            <a:pPr>
              <a:lnSpc>
                <a:spcPct val="110000"/>
              </a:lnSpc>
            </a:pPr>
            <a:r>
              <a:rPr lang="en-US" dirty="0" smtClean="0"/>
              <a:t>Long latency is a failure!</a:t>
            </a:r>
          </a:p>
          <a:p>
            <a:pPr lvl="1">
              <a:lnSpc>
                <a:spcPct val="110000"/>
              </a:lnSpc>
            </a:pPr>
            <a:r>
              <a:rPr lang="en-US" dirty="0" smtClean="0"/>
              <a:t>Make sure your services respond quickly even on load</a:t>
            </a:r>
          </a:p>
          <a:p>
            <a:pPr lvl="2">
              <a:lnSpc>
                <a:spcPct val="110000"/>
              </a:lnSpc>
            </a:pPr>
            <a:r>
              <a:rPr lang="en-US" dirty="0" smtClean="0"/>
              <a:t>Spawn more instances, buy better </a:t>
            </a:r>
            <a:r>
              <a:rPr lang="en-US" dirty="0" err="1" smtClean="0"/>
              <a:t>QoS</a:t>
            </a:r>
            <a:r>
              <a:rPr lang="en-US" dirty="0"/>
              <a:t> </a:t>
            </a:r>
            <a:r>
              <a:rPr lang="en-US" dirty="0" smtClean="0"/>
              <a:t>resources (I/O, CPUs, Memory, Network)</a:t>
            </a:r>
          </a:p>
          <a:p>
            <a:pPr lvl="2">
              <a:lnSpc>
                <a:spcPct val="110000"/>
              </a:lnSpc>
            </a:pPr>
            <a:r>
              <a:rPr lang="en-US" dirty="0" smtClean="0"/>
              <a:t>Load balance to reduce the pressure</a:t>
            </a:r>
          </a:p>
          <a:p>
            <a:pPr>
              <a:lnSpc>
                <a:spcPct val="110000"/>
              </a:lnSpc>
            </a:pPr>
            <a:r>
              <a:rPr lang="en-US" dirty="0" smtClean="0"/>
              <a:t>Have a storage only based failover web site for web applications</a:t>
            </a:r>
            <a:endParaRPr lang="en-US" dirty="0"/>
          </a:p>
        </p:txBody>
      </p:sp>
      <p:sp>
        <p:nvSpPr>
          <p:cNvPr id="5" name="Slide Number Placeholder 4"/>
          <p:cNvSpPr>
            <a:spLocks noGrp="1"/>
          </p:cNvSpPr>
          <p:nvPr>
            <p:ph type="sldNum" sz="quarter" idx="12"/>
          </p:nvPr>
        </p:nvSpPr>
        <p:spPr/>
        <p:txBody>
          <a:bodyPr/>
          <a:lstStyle/>
          <a:p>
            <a:fld id="{AA986F54-24DE-4AB4-95BF-72E7F2EFFBC6}" type="slidenum">
              <a:rPr lang="en-US" smtClean="0"/>
              <a:t>43</a:t>
            </a:fld>
            <a:endParaRPr lang="en-US"/>
          </a:p>
        </p:txBody>
      </p:sp>
    </p:spTree>
    <p:extLst>
      <p:ext uri="{BB962C8B-B14F-4D97-AF65-F5344CB8AC3E}">
        <p14:creationId xmlns:p14="http://schemas.microsoft.com/office/powerpoint/2010/main" val="22034345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Load Balancing Servers</a:t>
            </a:r>
          </a:p>
        </p:txBody>
      </p:sp>
      <p:sp>
        <p:nvSpPr>
          <p:cNvPr id="3" name="Content Placeholder 2"/>
          <p:cNvSpPr>
            <a:spLocks noGrp="1"/>
          </p:cNvSpPr>
          <p:nvPr>
            <p:ph idx="1"/>
          </p:nvPr>
        </p:nvSpPr>
        <p:spPr>
          <a:xfrm>
            <a:off x="609600" y="836712"/>
            <a:ext cx="10972800" cy="5952661"/>
          </a:xfrm>
        </p:spPr>
        <p:txBody>
          <a:bodyPr>
            <a:noAutofit/>
          </a:bodyPr>
          <a:lstStyle/>
          <a:p>
            <a:pPr marL="0" indent="0">
              <a:lnSpc>
                <a:spcPct val="120000"/>
              </a:lnSpc>
              <a:buNone/>
            </a:pPr>
            <a:r>
              <a:rPr lang="en-US" dirty="0" smtClean="0">
                <a:solidFill>
                  <a:srgbClr val="008000"/>
                </a:solidFill>
              </a:rPr>
              <a:t>A single </a:t>
            </a:r>
            <a:r>
              <a:rPr lang="en-US" dirty="0">
                <a:solidFill>
                  <a:srgbClr val="008000"/>
                </a:solidFill>
              </a:rPr>
              <a:t>system can exceed its </a:t>
            </a:r>
            <a:r>
              <a:rPr lang="en-US" dirty="0" smtClean="0">
                <a:solidFill>
                  <a:srgbClr val="008000"/>
                </a:solidFill>
              </a:rPr>
              <a:t>resource limit </a:t>
            </a:r>
            <a:endParaRPr lang="en-US" dirty="0">
              <a:solidFill>
                <a:srgbClr val="008000"/>
              </a:solidFill>
            </a:endParaRPr>
          </a:p>
          <a:p>
            <a:pPr lvl="1">
              <a:lnSpc>
                <a:spcPct val="120000"/>
              </a:lnSpc>
            </a:pPr>
            <a:r>
              <a:rPr lang="en-US" dirty="0" smtClean="0"/>
              <a:t>CPU, Memory, IO, Network Connections</a:t>
            </a:r>
          </a:p>
          <a:p>
            <a:pPr lvl="2">
              <a:lnSpc>
                <a:spcPct val="120000"/>
              </a:lnSpc>
            </a:pPr>
            <a:r>
              <a:rPr lang="en-US" dirty="0" smtClean="0"/>
              <a:t>Use the best VM size to best fit the load among these resources</a:t>
            </a:r>
          </a:p>
          <a:p>
            <a:pPr>
              <a:lnSpc>
                <a:spcPct val="120000"/>
              </a:lnSpc>
            </a:pPr>
            <a:r>
              <a:rPr lang="en-US" sz="3200" dirty="0"/>
              <a:t>Scaling Out: LB Over VM Instances </a:t>
            </a:r>
          </a:p>
          <a:p>
            <a:pPr lvl="1">
              <a:lnSpc>
                <a:spcPct val="120000"/>
              </a:lnSpc>
            </a:pPr>
            <a:r>
              <a:rPr lang="en-US" sz="2667" dirty="0"/>
              <a:t>Distribute the load across machines taking into account machine health state</a:t>
            </a:r>
          </a:p>
          <a:p>
            <a:pPr lvl="1">
              <a:lnSpc>
                <a:spcPct val="120000"/>
              </a:lnSpc>
            </a:pPr>
            <a:r>
              <a:rPr lang="en-US" sz="2667" dirty="0"/>
              <a:t>Configuring the Load Balancer:</a:t>
            </a:r>
          </a:p>
          <a:p>
            <a:pPr lvl="2">
              <a:lnSpc>
                <a:spcPct val="120000"/>
              </a:lnSpc>
            </a:pPr>
            <a:r>
              <a:rPr lang="en-US" sz="2400" dirty="0"/>
              <a:t>Automatically with Azure App Fabric and Amazon </a:t>
            </a:r>
            <a:r>
              <a:rPr lang="en-US" sz="2400" dirty="0">
                <a:hlinkClick r:id="rId2"/>
              </a:rPr>
              <a:t>Elastic Beanstalk</a:t>
            </a:r>
            <a:endParaRPr lang="en-US" sz="2400" dirty="0"/>
          </a:p>
          <a:p>
            <a:pPr lvl="2">
              <a:lnSpc>
                <a:spcPct val="120000"/>
              </a:lnSpc>
            </a:pPr>
            <a:r>
              <a:rPr lang="en-US" sz="2400" dirty="0"/>
              <a:t>Manually with </a:t>
            </a:r>
            <a:r>
              <a:rPr lang="en-US" sz="2400" dirty="0">
                <a:hlinkClick r:id="rId3"/>
              </a:rPr>
              <a:t>Amazon Elastic Load Balancing </a:t>
            </a:r>
            <a:r>
              <a:rPr lang="en-US" sz="2400" dirty="0"/>
              <a:t>(ELB) </a:t>
            </a:r>
            <a:br>
              <a:rPr lang="en-US" sz="2400" dirty="0"/>
            </a:br>
            <a:r>
              <a:rPr lang="en-US" sz="2400" dirty="0"/>
              <a:t>and </a:t>
            </a:r>
            <a:r>
              <a:rPr lang="en-US" sz="2400" dirty="0">
                <a:hlinkClick r:id="rId4"/>
              </a:rPr>
              <a:t>Azure Endpoint LB</a:t>
            </a:r>
            <a:endParaRPr lang="en-US" sz="2400" dirty="0"/>
          </a:p>
        </p:txBody>
      </p:sp>
      <p:sp>
        <p:nvSpPr>
          <p:cNvPr id="5" name="Slide Number Placeholder 4"/>
          <p:cNvSpPr>
            <a:spLocks noGrp="1"/>
          </p:cNvSpPr>
          <p:nvPr>
            <p:ph type="sldNum" sz="quarter" idx="12"/>
          </p:nvPr>
        </p:nvSpPr>
        <p:spPr/>
        <p:txBody>
          <a:bodyPr/>
          <a:lstStyle/>
          <a:p>
            <a:fld id="{AA986F54-24DE-4AB4-95BF-72E7F2EFFBC6}" type="slidenum">
              <a:rPr lang="en-US" smtClean="0"/>
              <a:t>44</a:t>
            </a:fld>
            <a:endParaRPr lang="en-US"/>
          </a:p>
        </p:txBody>
      </p:sp>
    </p:spTree>
    <p:extLst>
      <p:ext uri="{BB962C8B-B14F-4D97-AF65-F5344CB8AC3E}">
        <p14:creationId xmlns:p14="http://schemas.microsoft.com/office/powerpoint/2010/main" val="3239316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hlinkClick r:id="rId2"/>
              </a:rPr>
              <a:t>Multi-Tenancy</a:t>
            </a:r>
            <a:endParaRPr lang="en-US" dirty="0"/>
          </a:p>
        </p:txBody>
      </p:sp>
      <p:sp>
        <p:nvSpPr>
          <p:cNvPr id="3" name="Content Placeholder 2"/>
          <p:cNvSpPr>
            <a:spLocks noGrp="1"/>
          </p:cNvSpPr>
          <p:nvPr>
            <p:ph idx="1"/>
          </p:nvPr>
        </p:nvSpPr>
        <p:spPr>
          <a:xfrm>
            <a:off x="609600" y="980729"/>
            <a:ext cx="10972800" cy="5328591"/>
          </a:xfrm>
        </p:spPr>
        <p:txBody>
          <a:bodyPr>
            <a:normAutofit/>
          </a:bodyPr>
          <a:lstStyle/>
          <a:p>
            <a:pPr marL="0" indent="0">
              <a:buNone/>
            </a:pPr>
            <a:r>
              <a:rPr lang="en-US" sz="3200" dirty="0">
                <a:solidFill>
                  <a:srgbClr val="008000"/>
                </a:solidFill>
              </a:rPr>
              <a:t>One Application to Rule Them All!</a:t>
            </a:r>
          </a:p>
          <a:p>
            <a:r>
              <a:rPr lang="en-US" sz="3200" dirty="0" smtClean="0"/>
              <a:t>The cloud provides many benefits</a:t>
            </a:r>
          </a:p>
          <a:p>
            <a:pPr lvl="1"/>
            <a:r>
              <a:rPr lang="en-US" sz="2800" dirty="0" smtClean="0"/>
              <a:t>You develop and deploy to the cloud</a:t>
            </a:r>
          </a:p>
          <a:p>
            <a:pPr lvl="2"/>
            <a:r>
              <a:rPr lang="en-US" sz="2400" dirty="0" smtClean="0"/>
              <a:t>Staging/Production cloud environments</a:t>
            </a:r>
          </a:p>
          <a:p>
            <a:pPr lvl="1"/>
            <a:r>
              <a:rPr lang="en-US" sz="2800" dirty="0" smtClean="0"/>
              <a:t>Cloud management</a:t>
            </a:r>
            <a:r>
              <a:rPr lang="en-US" sz="2800" dirty="0"/>
              <a:t> </a:t>
            </a:r>
            <a:r>
              <a:rPr lang="en-US" sz="2800" dirty="0" smtClean="0"/>
              <a:t>&amp; monitoring</a:t>
            </a:r>
          </a:p>
          <a:p>
            <a:r>
              <a:rPr lang="en-US" sz="3200" dirty="0" smtClean="0"/>
              <a:t>You’d like to share those effort for all </a:t>
            </a:r>
            <a:br>
              <a:rPr lang="en-US" sz="3200" dirty="0" smtClean="0"/>
            </a:br>
            <a:r>
              <a:rPr lang="en-US" sz="3200" dirty="0" smtClean="0"/>
              <a:t>of your customers</a:t>
            </a:r>
          </a:p>
          <a:p>
            <a:r>
              <a:rPr lang="en-US" sz="3200" dirty="0" smtClean="0"/>
              <a:t>A Multi-tenant application is one application that serves many isolated application instances</a:t>
            </a:r>
          </a:p>
          <a:p>
            <a:pPr lvl="1"/>
            <a:r>
              <a:rPr lang="en-US" sz="2800" dirty="0" smtClean="0"/>
              <a:t>Beware of privacy</a:t>
            </a:r>
            <a:endParaRPr lang="en-US" sz="2800" dirty="0"/>
          </a:p>
        </p:txBody>
      </p:sp>
      <p:sp>
        <p:nvSpPr>
          <p:cNvPr id="5" name="Slide Number Placeholder 4"/>
          <p:cNvSpPr>
            <a:spLocks noGrp="1"/>
          </p:cNvSpPr>
          <p:nvPr>
            <p:ph type="sldNum" sz="quarter" idx="12"/>
          </p:nvPr>
        </p:nvSpPr>
        <p:spPr/>
        <p:txBody>
          <a:bodyPr/>
          <a:lstStyle/>
          <a:p>
            <a:fld id="{AA986F54-24DE-4AB4-95BF-72E7F2EFFBC6}" type="slidenum">
              <a:rPr lang="en-US" smtClean="0"/>
              <a:t>45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235" y="1508787"/>
            <a:ext cx="3735013" cy="2801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7776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Azure Architecture </a:t>
            </a:r>
            <a:r>
              <a:rPr lang="en-US" dirty="0">
                <a:hlinkClick r:id="rId2"/>
              </a:rPr>
              <a:t>Blueprints</a:t>
            </a:r>
            <a:endParaRPr lang="he-IL" dirty="0"/>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rotWithShape="1">
          <a:blip r:embed="rId3"/>
          <a:srcRect l="7755" t="6127" r="7589" b="6935"/>
          <a:stretch/>
        </p:blipFill>
        <p:spPr>
          <a:xfrm>
            <a:off x="2291251" y="1111328"/>
            <a:ext cx="7609499" cy="488423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srcRect l="7755" t="6127" r="7589" b="6935"/>
          <a:stretch/>
        </p:blipFill>
        <p:spPr>
          <a:xfrm>
            <a:off x="2494451" y="1314528"/>
            <a:ext cx="7609499" cy="4884237"/>
          </a:xfrm>
          <a:prstGeom prst="rect">
            <a:avLst/>
          </a:prstGeom>
          <a:ln>
            <a:noFill/>
          </a:ln>
          <a:effectLst>
            <a:outerShdw blurRad="292100" dist="139700" dir="2700000" algn="tl" rotWithShape="0">
              <a:srgbClr val="333333">
                <a:alpha val="65000"/>
              </a:srgbClr>
            </a:outerShdw>
          </a:effectLst>
        </p:spPr>
      </p:pic>
      <p:pic>
        <p:nvPicPr>
          <p:cNvPr id="6" name="Picture 5">
            <a:hlinkClick r:id="rId4"/>
          </p:cNvPr>
          <p:cNvPicPr>
            <a:picLocks noChangeAspect="1"/>
          </p:cNvPicPr>
          <p:nvPr/>
        </p:nvPicPr>
        <p:blipFill rotWithShape="1">
          <a:blip r:embed="rId3"/>
          <a:srcRect l="7755" t="6127" r="7589" b="6935"/>
          <a:stretch/>
        </p:blipFill>
        <p:spPr>
          <a:xfrm>
            <a:off x="2697651" y="1517728"/>
            <a:ext cx="7609499" cy="48842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9211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Microsoft Azure</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41514516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248" r="22333" b="18504"/>
          <a:stretch/>
        </p:blipFill>
        <p:spPr>
          <a:xfrm>
            <a:off x="749783" y="3050"/>
            <a:ext cx="10829258" cy="6854950"/>
          </a:xfrm>
          <a:prstGeom prst="rect">
            <a:avLst/>
          </a:prstGeom>
          <a:ln>
            <a:noFill/>
          </a:ln>
          <a:effectLst>
            <a:softEdge rad="112500"/>
          </a:effectLst>
        </p:spPr>
      </p:pic>
      <p:sp>
        <p:nvSpPr>
          <p:cNvPr id="5" name="Slide Number Placeholder 4"/>
          <p:cNvSpPr>
            <a:spLocks noGrp="1"/>
          </p:cNvSpPr>
          <p:nvPr>
            <p:ph type="sldNum" sz="quarter" idx="12"/>
          </p:nvPr>
        </p:nvSpPr>
        <p:spPr/>
        <p:txBody>
          <a:bodyPr/>
          <a:lstStyle/>
          <a:p>
            <a:fld id="{AA986F54-24DE-4AB4-95BF-72E7F2EFFBC6}" type="slidenum">
              <a:rPr lang="en-US" smtClean="0"/>
              <a:t>48</a:t>
            </a:fld>
            <a:endParaRPr lang="en-US"/>
          </a:p>
        </p:txBody>
      </p:sp>
      <p:sp>
        <p:nvSpPr>
          <p:cNvPr id="8" name="Rectangle 7"/>
          <p:cNvSpPr/>
          <p:nvPr/>
        </p:nvSpPr>
        <p:spPr>
          <a:xfrm>
            <a:off x="2083958" y="2354662"/>
            <a:ext cx="8160907" cy="2151725"/>
          </a:xfrm>
          <a:prstGeom prst="rect">
            <a:avLst/>
          </a:prstGeom>
          <a:noFill/>
        </p:spPr>
        <p:txBody>
          <a:bodyPr wrap="square" lIns="121920" tIns="60960" rIns="121920" bIns="60960">
            <a:normAutofit fontScale="92500" lnSpcReduction="10000"/>
          </a:bodyPr>
          <a:lstStyle/>
          <a:p>
            <a:pPr algn="ctr"/>
            <a:r>
              <a:rPr lang="en-US" sz="533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Azure: the color of the sky on a clear summer's day</a:t>
            </a:r>
          </a:p>
          <a:p>
            <a:pPr algn="r"/>
            <a:r>
              <a:rPr lang="en-US" sz="533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333" b="1" baseline="-25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hlinkClick r:id="rId3"/>
              </a:rPr>
              <a:t>Wikipedia</a:t>
            </a:r>
            <a:endParaRPr lang="en-US" sz="5333" b="1" baseline="-25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1579085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solidFill>
                  <a:schemeClr val="tx2"/>
                </a:solidFill>
                <a:latin typeface="Segoe UI Light" panose="020B0502040204020203" pitchFamily="34" charset="0"/>
                <a:ea typeface="メイリオ" pitchFamily="50" charset="-128"/>
                <a:cs typeface="Segoe UI Light" panose="020B0502040204020203" pitchFamily="34" charset="0"/>
              </a:rPr>
              <a:t>Azure</a:t>
            </a:r>
            <a:r>
              <a:rPr altLang="ja-JP" sz="4798" dirty="0">
                <a:solidFill>
                  <a:schemeClr val="tx2"/>
                </a:solidFill>
                <a:latin typeface="Segoe UI Light" panose="020B0502040204020203" pitchFamily="34" charset="0"/>
                <a:ea typeface="メイリオ" pitchFamily="50" charset="-128"/>
                <a:cs typeface="Segoe UI Light" panose="020B0502040204020203" pitchFamily="34" charset="0"/>
              </a:rPr>
              <a:t> footprint</a:t>
            </a:r>
            <a:endParaRPr sz="4798" dirty="0">
              <a:solidFill>
                <a:schemeClr val="tx2"/>
              </a:solidFill>
              <a:latin typeface="Segoe UI Light" panose="020B0502040204020203" pitchFamily="34" charset="0"/>
              <a:ea typeface="メイリオ" pitchFamily="50" charset="-128"/>
              <a:cs typeface="Segoe UI Light" panose="020B0502040204020203" pitchFamily="34" charset="0"/>
            </a:endParaRPr>
          </a:p>
        </p:txBody>
      </p:sp>
      <p:grpSp>
        <p:nvGrpSpPr>
          <p:cNvPr id="6" name="Group 5"/>
          <p:cNvGrpSpPr/>
          <p:nvPr/>
        </p:nvGrpSpPr>
        <p:grpSpPr>
          <a:xfrm>
            <a:off x="512553" y="478015"/>
            <a:ext cx="11145834" cy="6213745"/>
            <a:chOff x="395371" y="1139688"/>
            <a:chExt cx="8399866" cy="4651514"/>
          </a:xfrm>
          <a:solidFill>
            <a:srgbClr val="00B0F0"/>
          </a:solidFill>
        </p:grpSpPr>
        <p:sp>
          <p:nvSpPr>
            <p:cNvPr id="7"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2"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3"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4"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5"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6"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7"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8"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9"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0"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1"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2"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3"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4"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5"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6"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7"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8"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39"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0"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1"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2"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3"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4"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5"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6"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7"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8"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49"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0"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1"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2"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3"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4"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5"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6"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7"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8"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59"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0"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1"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2"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3"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4"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5"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6"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7"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8"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69"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0"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1"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2"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3"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4"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5"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6"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7"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8"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79"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0"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1"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2"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3"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4"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5"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6"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7"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8"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89"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0"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1"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2"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3"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4"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5"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6"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7"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8"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99"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0"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1"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2"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3"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4"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5"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6"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7"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8"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09"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0"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1"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2"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3"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4"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5"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6"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7"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8"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19"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0"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1"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2"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3"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4"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5"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6"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7"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8"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29"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0"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1"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2"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3"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4"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5"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6"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7"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8"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39"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0"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1"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2"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3"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4"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5"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6"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7"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8"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49"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0"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1"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2"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3"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4"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5"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6"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7"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8"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59"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0"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1"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2"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3"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4"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5"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6"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7"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8"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69"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0"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1"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2"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3"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4"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5"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6"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7"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8"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79"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0"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1"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2"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3"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4"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5"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6"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7"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8"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89"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0"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1"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2"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3"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4"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5"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6"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7"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8"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299"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0"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1"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2"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3"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4"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5"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6"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7"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8"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09"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0"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1"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2"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3"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4"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5"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6"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7"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8"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19"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0"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1"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2"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3"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4"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5"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6"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7"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8"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29"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0"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1"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2"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3"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4"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5"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6"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7"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8"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39"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0"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1"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2"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3"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4"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5"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6"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7"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8"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49"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0"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1"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2"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3"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4"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5"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6"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7"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chemeClr val="tx2"/>
                </a:solidFill>
              </a:endParaRPr>
            </a:p>
          </p:txBody>
        </p:sp>
        <p:sp>
          <p:nvSpPr>
            <p:cNvPr id="358"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59"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0"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1"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362"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3"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4"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5"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6"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7"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8"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69"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0"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1"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2"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3"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4"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5"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6"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7"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8"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79"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0"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1"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2"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3"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4"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5"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6"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7"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8"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89"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0"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1"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2"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3"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4"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5"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6"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7"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8"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399"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0"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1"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2"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3"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4"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5"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6"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chemeClr val="tx2"/>
                </a:solidFill>
              </a:endParaRPr>
            </a:p>
          </p:txBody>
        </p:sp>
        <p:sp>
          <p:nvSpPr>
            <p:cNvPr id="407"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8"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09"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0"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1"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2"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3"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4"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5"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6"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7"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8"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19"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0"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1"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2"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3"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4"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5"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6"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7"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8"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29"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0"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1"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2"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3"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4"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5"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6"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7"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8"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39"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0"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1"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2"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3"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4"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5"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6"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7"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8"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49"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0"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1"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2"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3"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4"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5"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6"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7"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8"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59"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0"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1"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2"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3"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4"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5"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6"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7"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8"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69"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0"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1"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2"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3"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4"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5"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6"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7"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8"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79"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0"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1"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2"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3"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4"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5"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6"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7"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8"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89"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0"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1"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2"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3"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4"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5"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6"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7"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8"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499"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0"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1"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2"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3"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4"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5"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6"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7"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508"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09"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0"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1"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2"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3"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4"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5"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6"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7"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8"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19"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0"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1"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2"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3"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4"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5"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6"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7"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8"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29"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0"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1"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2"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3"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4"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5"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6"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7"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8"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39"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0"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1"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2"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3"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4"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5"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6"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7"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8"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49"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0"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551"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2"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3"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4"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5"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6"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7"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8"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59"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0"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1"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2"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3"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4"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5"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6"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7"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8"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69"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0"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1"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2"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3"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4"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5"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6"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7"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8"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79"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0"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1"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2"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3"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4"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5"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6"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7"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8"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89"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0"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1"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2"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3"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4"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5"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6"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7"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8"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599"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0"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1"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602"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3"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4"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5"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6"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7"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8"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09"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0"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1"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2"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3"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4"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5"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6"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7"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8"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19"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0"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1"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2"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3"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4"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5"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6"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7"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28"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629"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0"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1"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2"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3"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4"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5"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6"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7"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8"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39"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0"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1"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2"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3"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4"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5"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6"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7"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8"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49"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0"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1"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2"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3"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4"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5"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6"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7"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8"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59"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0"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1"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2"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3"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4"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5"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6"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7"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8"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69"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0"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1"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2"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3"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4"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5"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6"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7"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8"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79"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0"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1"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2"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3"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4"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5"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6"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7"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8"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89"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0"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1"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2"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3"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4"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5"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6"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7"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8"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699"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0"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1"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2"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3"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4"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5"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6"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7"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8"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09"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0"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1"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2"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3"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4"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5"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6"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7"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8"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19"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0"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1"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2"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3"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4"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5"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726"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7"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8"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29"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0"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1"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2"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3"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4"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5"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6"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7"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8"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39"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0"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1"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2"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3"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4"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745"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6"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7"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8"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49"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0"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1"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2"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3"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4"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5"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6"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7"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8"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59"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0"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1"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2"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3"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4"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5"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6"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7"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8"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69"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0"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1"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2"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3"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4"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5"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6"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7"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8"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79"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0"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1"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2"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3"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4"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5"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6"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7"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8"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89"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0"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1"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2"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3"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4"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5"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6"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7"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8"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799"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0"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1"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2"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3"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4"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5"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6"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7"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8"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09"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0"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1"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2"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3"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4"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5"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6"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7"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8"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19"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0"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1"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2"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3"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4"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5"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6"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7"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8"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29"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0"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1"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2"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3"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4"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5"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6"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7"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8"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39"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0"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1"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2"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3"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4"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5"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6"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7"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8"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49"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0"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1"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2"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3"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4"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5"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6"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7"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8"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59"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0"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1"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2"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3"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4"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5"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6"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7"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8"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69"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0"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1"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2"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3"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4"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5"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6"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7"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8"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79"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0"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1"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2"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3"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4"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5"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6"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7"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8"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89"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0"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1"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2"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3"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4"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5"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6"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7"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8"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899"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0"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1"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2"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3"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4"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5"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6"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7"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8"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09"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0"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1"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2"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3"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4"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5"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6"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7"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8"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19"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0"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1"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2"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3"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4"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5"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6"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7"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8"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29"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0"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931"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2"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3"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4"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5"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6"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7"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8"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39"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0"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1"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2"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3"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4"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5"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6"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7"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8"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49"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0"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1"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2"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3"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4"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5"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6"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7"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8"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59"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0"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1"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2"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3"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4"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5"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6"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7"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8"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69"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0"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1"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2"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3"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4"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5"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6"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7"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8"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79"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0"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1"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2"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3"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4"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5"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6"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7"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8"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89"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0"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1"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2"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3"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4"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5"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6"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7"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8"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999"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0"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1"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2"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3"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4"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5"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6"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7"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8"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09"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0"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1011"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2"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3"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4"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5"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6"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7"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8"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19"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0"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1"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2"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3"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4"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5"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6"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7"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8"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29"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0"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1"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2"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3"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4"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5"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6"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7"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8"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39"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0"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1"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2"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3"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4"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5"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6"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7"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8"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49"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0"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1"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2"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3"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4"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5"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6"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7"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8"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59"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0"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1"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2"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3"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4"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5"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6"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7"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8"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69"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1070"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1"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2"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3"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4"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5"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6"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7"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8"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79"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0"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1"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2"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3"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4"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5"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6"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7"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8"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89"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0"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1"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2"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3"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4"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5"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6"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7"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8"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099"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0"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1"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2"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3"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4"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5"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6"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7"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8"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09"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0"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1"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2"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3"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4"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5"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6"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7"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8"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19"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0"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1"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2"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3"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4"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5"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6"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7"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8"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29"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0"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1"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2"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3"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4"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5"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6"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7"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8"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39"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0"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1"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2"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3"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4"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5"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6"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7"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8"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49"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0"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1"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2"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3"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4"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5"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6"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7"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8"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59"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0"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1"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2"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3"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4"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5"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6"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7"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8"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69"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0"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1"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2"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3"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4"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5"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6"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7"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78"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chemeClr val="tx2"/>
                </a:solidFill>
              </a:endParaRPr>
            </a:p>
          </p:txBody>
        </p:sp>
        <p:sp>
          <p:nvSpPr>
            <p:cNvPr id="1179"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0"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1"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2"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3"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4"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5"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6"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7"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8"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89"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0"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1"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2"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3"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4"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5"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6"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7"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8"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199"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0"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1"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2"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3"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4"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5"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6"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7"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8"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09"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0"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1"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2"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3"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4"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5"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6"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7"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8"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19"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20"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sp>
          <p:nvSpPr>
            <p:cNvPr id="1221"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chemeClr val="tx2"/>
                </a:solidFill>
              </a:endParaRPr>
            </a:p>
          </p:txBody>
        </p:sp>
      </p:grpSp>
      <p:sp>
        <p:nvSpPr>
          <p:cNvPr id="1222" name="Oval 1221"/>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solidFill>
                <a:schemeClr val="tx2"/>
              </a:solidFill>
            </a:endParaRPr>
          </a:p>
        </p:txBody>
      </p:sp>
      <p:sp>
        <p:nvSpPr>
          <p:cNvPr id="1223" name="Oval 1222"/>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solidFill>
                <a:schemeClr val="tx2"/>
              </a:solidFill>
            </a:endParaRPr>
          </a:p>
        </p:txBody>
      </p:sp>
      <p:sp>
        <p:nvSpPr>
          <p:cNvPr id="1224" name="Oval 1223"/>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solidFill>
                <a:schemeClr val="tx2"/>
              </a:solidFill>
            </a:endParaRPr>
          </a:p>
        </p:txBody>
      </p:sp>
      <p:sp>
        <p:nvSpPr>
          <p:cNvPr id="1225" name="Oval 1224"/>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solidFill>
                <a:schemeClr val="tx2"/>
              </a:solidFill>
            </a:endParaRPr>
          </a:p>
        </p:txBody>
      </p:sp>
      <p:sp>
        <p:nvSpPr>
          <p:cNvPr id="1226" name="Oval 1225"/>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solidFill>
                <a:schemeClr val="tx2"/>
              </a:solidFill>
            </a:endParaRPr>
          </a:p>
        </p:txBody>
      </p:sp>
      <p:sp>
        <p:nvSpPr>
          <p:cNvPr id="1227" name="Oval 1226"/>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28" name="Oval 1227"/>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29" name="Oval 1228"/>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0" name="Oval 1229"/>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1" name="Oval 1230"/>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2" name="Oval 1231"/>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3" name="Oval 1232"/>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4" name="Oval 1233"/>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5" name="Oval 1234"/>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6" name="Oval 1235"/>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7" name="Oval 1236"/>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
        <p:nvSpPr>
          <p:cNvPr id="1238" name="TextBox 1237"/>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Microsoft Azure – 17 Regions Worldwide in Mid 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9" name="Oval 1238"/>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0" name="Oval 1239"/>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1" name="Oval 1240"/>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2" name="Oval 1241"/>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3" name="Oval 1242"/>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4" name="Oval 1243"/>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5" name="Oval 1244"/>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6" name="Oval 1245"/>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7" name="Oval 1246"/>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8" name="Oval 1247"/>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49" name="Oval 1248"/>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0" name="Oval 1249"/>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1" name="Oval 1250"/>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2" name="Oval 1251"/>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3" name="Oval 1252"/>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4" name="Oval 1253"/>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5" name="Oval 1254"/>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6" name="Oval 1255"/>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7" name="Oval 1256"/>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8" name="Oval 1257"/>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59" name="Oval 1258"/>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60" name="Oval 1259"/>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61" name="Oval 1260"/>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solidFill>
                <a:schemeClr val="tx2"/>
              </a:solidFill>
            </a:endParaRPr>
          </a:p>
        </p:txBody>
      </p:sp>
      <p:sp>
        <p:nvSpPr>
          <p:cNvPr id="1262" name="Oval 1261"/>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chemeClr val="tx2"/>
              </a:solidFill>
            </a:endParaRPr>
          </a:p>
        </p:txBody>
      </p:sp>
      <p:sp>
        <p:nvSpPr>
          <p:cNvPr id="1263" name="Rectangle 1262"/>
          <p:cNvSpPr/>
          <p:nvPr/>
        </p:nvSpPr>
        <p:spPr>
          <a:xfrm>
            <a:off x="788759" y="4733404"/>
            <a:ext cx="1436879" cy="369236"/>
          </a:xfrm>
          <a:prstGeom prst="rect">
            <a:avLst/>
          </a:prstGeom>
        </p:spPr>
        <p:txBody>
          <a:bodyPr wrap="none">
            <a:spAutoFit/>
          </a:bodyPr>
          <a:lstStyle/>
          <a:p>
            <a:r>
              <a:rPr lang="en-US" altLang="ja-JP" sz="1799" dirty="0">
                <a:solidFill>
                  <a:schemeClr val="tx2"/>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tx2"/>
              </a:solidFill>
            </a:endParaRPr>
          </a:p>
        </p:txBody>
      </p:sp>
      <p:sp>
        <p:nvSpPr>
          <p:cNvPr id="1264" name="Rectangle 1263"/>
          <p:cNvSpPr/>
          <p:nvPr/>
        </p:nvSpPr>
        <p:spPr>
          <a:xfrm>
            <a:off x="788758" y="5310063"/>
            <a:ext cx="1878039" cy="369236"/>
          </a:xfrm>
          <a:prstGeom prst="rect">
            <a:avLst/>
          </a:prstGeom>
        </p:spPr>
        <p:txBody>
          <a:bodyPr wrap="none">
            <a:spAutoFit/>
          </a:bodyPr>
          <a:lstStyle/>
          <a:p>
            <a:r>
              <a:rPr lang="en-US" altLang="ja-JP" sz="1799" dirty="0">
                <a:solidFill>
                  <a:schemeClr val="tx2"/>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tx2"/>
              </a:solidFill>
            </a:endParaRPr>
          </a:p>
        </p:txBody>
      </p:sp>
      <p:sp>
        <p:nvSpPr>
          <p:cNvPr id="1265" name="Oval 126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chemeClr val="tx2"/>
              </a:solidFill>
            </a:endParaRPr>
          </a:p>
        </p:txBody>
      </p:sp>
    </p:spTree>
    <p:extLst>
      <p:ext uri="{BB962C8B-B14F-4D97-AF65-F5344CB8AC3E}">
        <p14:creationId xmlns:p14="http://schemas.microsoft.com/office/powerpoint/2010/main" val="417887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22"/>
                                        </p:tgtEl>
                                        <p:attrNameLst>
                                          <p:attrName>style.visibility</p:attrName>
                                        </p:attrNameLst>
                                      </p:cBhvr>
                                      <p:to>
                                        <p:strVal val="visible"/>
                                      </p:to>
                                    </p:set>
                                    <p:animEffect transition="in" filter="fade">
                                      <p:cBhvr>
                                        <p:cTn id="7" dur="250"/>
                                        <p:tgtEl>
                                          <p:spTgt spid="122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1223"/>
                                        </p:tgtEl>
                                        <p:attrNameLst>
                                          <p:attrName>style.visibility</p:attrName>
                                        </p:attrNameLst>
                                      </p:cBhvr>
                                      <p:to>
                                        <p:strVal val="visible"/>
                                      </p:to>
                                    </p:set>
                                    <p:animEffect transition="in" filter="fade">
                                      <p:cBhvr>
                                        <p:cTn id="10" dur="250"/>
                                        <p:tgtEl>
                                          <p:spTgt spid="122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24"/>
                                        </p:tgtEl>
                                        <p:attrNameLst>
                                          <p:attrName>style.visibility</p:attrName>
                                        </p:attrNameLst>
                                      </p:cBhvr>
                                      <p:to>
                                        <p:strVal val="visible"/>
                                      </p:to>
                                    </p:set>
                                    <p:animEffect transition="in" filter="fade">
                                      <p:cBhvr>
                                        <p:cTn id="13" dur="250"/>
                                        <p:tgtEl>
                                          <p:spTgt spid="122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225"/>
                                        </p:tgtEl>
                                        <p:attrNameLst>
                                          <p:attrName>style.visibility</p:attrName>
                                        </p:attrNameLst>
                                      </p:cBhvr>
                                      <p:to>
                                        <p:strVal val="visible"/>
                                      </p:to>
                                    </p:set>
                                    <p:animEffect transition="in" filter="fade">
                                      <p:cBhvr>
                                        <p:cTn id="16" dur="250"/>
                                        <p:tgtEl>
                                          <p:spTgt spid="1225"/>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226"/>
                                        </p:tgtEl>
                                        <p:attrNameLst>
                                          <p:attrName>style.visibility</p:attrName>
                                        </p:attrNameLst>
                                      </p:cBhvr>
                                      <p:to>
                                        <p:strVal val="visible"/>
                                      </p:to>
                                    </p:set>
                                    <p:animEffect transition="in" filter="fade">
                                      <p:cBhvr>
                                        <p:cTn id="19" dur="250"/>
                                        <p:tgtEl>
                                          <p:spTgt spid="1226"/>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227"/>
                                        </p:tgtEl>
                                        <p:attrNameLst>
                                          <p:attrName>style.visibility</p:attrName>
                                        </p:attrNameLst>
                                      </p:cBhvr>
                                      <p:to>
                                        <p:strVal val="visible"/>
                                      </p:to>
                                    </p:set>
                                    <p:animEffect transition="in" filter="fade">
                                      <p:cBhvr>
                                        <p:cTn id="22" dur="250"/>
                                        <p:tgtEl>
                                          <p:spTgt spid="122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228"/>
                                        </p:tgtEl>
                                        <p:attrNameLst>
                                          <p:attrName>style.visibility</p:attrName>
                                        </p:attrNameLst>
                                      </p:cBhvr>
                                      <p:to>
                                        <p:strVal val="visible"/>
                                      </p:to>
                                    </p:set>
                                    <p:animEffect transition="in" filter="fade">
                                      <p:cBhvr>
                                        <p:cTn id="25" dur="250"/>
                                        <p:tgtEl>
                                          <p:spTgt spid="122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29"/>
                                        </p:tgtEl>
                                        <p:attrNameLst>
                                          <p:attrName>style.visibility</p:attrName>
                                        </p:attrNameLst>
                                      </p:cBhvr>
                                      <p:to>
                                        <p:strVal val="visible"/>
                                      </p:to>
                                    </p:set>
                                    <p:animEffect transition="in" filter="fade">
                                      <p:cBhvr>
                                        <p:cTn id="28" dur="250"/>
                                        <p:tgtEl>
                                          <p:spTgt spid="122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230"/>
                                        </p:tgtEl>
                                        <p:attrNameLst>
                                          <p:attrName>style.visibility</p:attrName>
                                        </p:attrNameLst>
                                      </p:cBhvr>
                                      <p:to>
                                        <p:strVal val="visible"/>
                                      </p:to>
                                    </p:set>
                                    <p:animEffect transition="in" filter="fade">
                                      <p:cBhvr>
                                        <p:cTn id="31" dur="250"/>
                                        <p:tgtEl>
                                          <p:spTgt spid="123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231"/>
                                        </p:tgtEl>
                                        <p:attrNameLst>
                                          <p:attrName>style.visibility</p:attrName>
                                        </p:attrNameLst>
                                      </p:cBhvr>
                                      <p:to>
                                        <p:strVal val="visible"/>
                                      </p:to>
                                    </p:set>
                                    <p:animEffect transition="in" filter="fade">
                                      <p:cBhvr>
                                        <p:cTn id="34" dur="250"/>
                                        <p:tgtEl>
                                          <p:spTgt spid="123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250"/>
                                        <p:tgtEl>
                                          <p:spTgt spid="1232"/>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1233"/>
                                        </p:tgtEl>
                                        <p:attrNameLst>
                                          <p:attrName>style.visibility</p:attrName>
                                        </p:attrNameLst>
                                      </p:cBhvr>
                                      <p:to>
                                        <p:strVal val="visible"/>
                                      </p:to>
                                    </p:set>
                                    <p:animEffect transition="in" filter="fade">
                                      <p:cBhvr>
                                        <p:cTn id="40" dur="250"/>
                                        <p:tgtEl>
                                          <p:spTgt spid="123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234"/>
                                        </p:tgtEl>
                                        <p:attrNameLst>
                                          <p:attrName>style.visibility</p:attrName>
                                        </p:attrNameLst>
                                      </p:cBhvr>
                                      <p:to>
                                        <p:strVal val="visible"/>
                                      </p:to>
                                    </p:set>
                                    <p:animEffect transition="in" filter="fade">
                                      <p:cBhvr>
                                        <p:cTn id="43" dur="250"/>
                                        <p:tgtEl>
                                          <p:spTgt spid="123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35"/>
                                        </p:tgtEl>
                                        <p:attrNameLst>
                                          <p:attrName>style.visibility</p:attrName>
                                        </p:attrNameLst>
                                      </p:cBhvr>
                                      <p:to>
                                        <p:strVal val="visible"/>
                                      </p:to>
                                    </p:set>
                                    <p:animEffect transition="in" filter="fade">
                                      <p:cBhvr>
                                        <p:cTn id="46" dur="250"/>
                                        <p:tgtEl>
                                          <p:spTgt spid="1235"/>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236"/>
                                        </p:tgtEl>
                                        <p:attrNameLst>
                                          <p:attrName>style.visibility</p:attrName>
                                        </p:attrNameLst>
                                      </p:cBhvr>
                                      <p:to>
                                        <p:strVal val="visible"/>
                                      </p:to>
                                    </p:set>
                                    <p:animEffect transition="in" filter="fade">
                                      <p:cBhvr>
                                        <p:cTn id="49" dur="250"/>
                                        <p:tgtEl>
                                          <p:spTgt spid="1236"/>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237"/>
                                        </p:tgtEl>
                                        <p:attrNameLst>
                                          <p:attrName>style.visibility</p:attrName>
                                        </p:attrNameLst>
                                      </p:cBhvr>
                                      <p:to>
                                        <p:strVal val="visible"/>
                                      </p:to>
                                    </p:set>
                                    <p:animEffect transition="in" filter="fade">
                                      <p:cBhvr>
                                        <p:cTn id="52" dur="250"/>
                                        <p:tgtEl>
                                          <p:spTgt spid="1237"/>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238"/>
                                        </p:tgtEl>
                                        <p:attrNameLst>
                                          <p:attrName>style.visibility</p:attrName>
                                        </p:attrNameLst>
                                      </p:cBhvr>
                                      <p:to>
                                        <p:strVal val="visible"/>
                                      </p:to>
                                    </p:set>
                                    <p:animEffect transition="in" filter="fade">
                                      <p:cBhvr>
                                        <p:cTn id="55" dur="500"/>
                                        <p:tgtEl>
                                          <p:spTgt spid="1238"/>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1242"/>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1242"/>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1259"/>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1259"/>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9"/>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9"/>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1240"/>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1240"/>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1241"/>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1241"/>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1243"/>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1243"/>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1244"/>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1244"/>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1245"/>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1245"/>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1246"/>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1246"/>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1247"/>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1247"/>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1248"/>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1248"/>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1249"/>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1249"/>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1250"/>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1250"/>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1251"/>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1251"/>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1252"/>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1252"/>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1253"/>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1253"/>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1254"/>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1254"/>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1255"/>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1255"/>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1256"/>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1256"/>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1257"/>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1257"/>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1258"/>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1258"/>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1260"/>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1260"/>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126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1262"/>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1261"/>
                                        </p:tgtEl>
                                        <p:attrNameLst>
                                          <p:attrName>style.visibility</p:attrName>
                                        </p:attrNameLst>
                                      </p:cBhvr>
                                      <p:to>
                                        <p:strVal val="visible"/>
                                      </p:to>
                                    </p:set>
                                    <p:animEffect transition="in" filter="fade">
                                      <p:cBhvr>
                                        <p:cTn id="150" dur="250"/>
                                        <p:tgtEl>
                                          <p:spTgt spid="1261"/>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126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1265"/>
                                        </p:tgtEl>
                                        <p:attrNameLst>
                                          <p:attrName>style.visibility</p:attrName>
                                        </p:attrNameLst>
                                      </p:cBhvr>
                                      <p:to>
                                        <p:strVal val="visible"/>
                                      </p:to>
                                    </p:set>
                                    <p:animEffect transition="in" filter="fade">
                                      <p:cBhvr>
                                        <p:cTn id="155" dur="250"/>
                                        <p:tgtEl>
                                          <p:spTgt spid="1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2" grpId="0" animBg="1"/>
      <p:bldP spid="1223" grpId="0" animBg="1"/>
      <p:bldP spid="1224" grpId="0" animBg="1"/>
      <p:bldP spid="1225" grpId="0" animBg="1"/>
      <p:bldP spid="1226" grpId="0" animBg="1"/>
      <p:bldP spid="1227" grpId="0" animBg="1"/>
      <p:bldP spid="1228" grpId="0" animBg="1"/>
      <p:bldP spid="1229" grpId="0" animBg="1"/>
      <p:bldP spid="1230" grpId="0" animBg="1"/>
      <p:bldP spid="1231" grpId="0" animBg="1"/>
      <p:bldP spid="1232" grpId="0" animBg="1"/>
      <p:bldP spid="1233" grpId="0" animBg="1"/>
      <p:bldP spid="1234" grpId="0" animBg="1"/>
      <p:bldP spid="1235" grpId="0" animBg="1"/>
      <p:bldP spid="1236" grpId="0" animBg="1"/>
      <p:bldP spid="1237" grpId="0" animBg="1"/>
      <p:bldP spid="1238" grpId="0" animBg="1"/>
      <p:bldP spid="1239" grpId="0" animBg="1"/>
      <p:bldP spid="1239" grpId="1" animBg="1"/>
      <p:bldP spid="1240" grpId="0" animBg="1"/>
      <p:bldP spid="1240" grpId="1" animBg="1"/>
      <p:bldP spid="1241" grpId="0" animBg="1"/>
      <p:bldP spid="1241" grpId="1" animBg="1"/>
      <p:bldP spid="1242" grpId="0" animBg="1"/>
      <p:bldP spid="1242" grpId="1" animBg="1"/>
      <p:bldP spid="1243" grpId="0" animBg="1"/>
      <p:bldP spid="1243" grpId="1" animBg="1"/>
      <p:bldP spid="1244" grpId="0" animBg="1"/>
      <p:bldP spid="1244" grpId="1" animBg="1"/>
      <p:bldP spid="1245" grpId="0" animBg="1"/>
      <p:bldP spid="1245" grpId="1" animBg="1"/>
      <p:bldP spid="1246" grpId="0" animBg="1"/>
      <p:bldP spid="1246" grpId="1" animBg="1"/>
      <p:bldP spid="1247" grpId="0" animBg="1"/>
      <p:bldP spid="1247" grpId="1" animBg="1"/>
      <p:bldP spid="1248" grpId="0" animBg="1"/>
      <p:bldP spid="1248" grpId="1" animBg="1"/>
      <p:bldP spid="1249" grpId="0" animBg="1"/>
      <p:bldP spid="1249" grpId="1" animBg="1"/>
      <p:bldP spid="1250" grpId="0" animBg="1"/>
      <p:bldP spid="1250" grpId="1" animBg="1"/>
      <p:bldP spid="1251" grpId="0" animBg="1"/>
      <p:bldP spid="1251" grpId="1" animBg="1"/>
      <p:bldP spid="1252" grpId="0" animBg="1"/>
      <p:bldP spid="1252" grpId="1" animBg="1"/>
      <p:bldP spid="1253" grpId="0" animBg="1"/>
      <p:bldP spid="1253" grpId="1" animBg="1"/>
      <p:bldP spid="1254" grpId="0" animBg="1"/>
      <p:bldP spid="1254" grpId="1" animBg="1"/>
      <p:bldP spid="1255" grpId="0" animBg="1"/>
      <p:bldP spid="1255" grpId="1" animBg="1"/>
      <p:bldP spid="1256" grpId="0" animBg="1"/>
      <p:bldP spid="1256" grpId="1" animBg="1"/>
      <p:bldP spid="1257" grpId="0" animBg="1"/>
      <p:bldP spid="1257" grpId="1" animBg="1"/>
      <p:bldP spid="1258" grpId="0" animBg="1"/>
      <p:bldP spid="1258" grpId="1" animBg="1"/>
      <p:bldP spid="1259" grpId="0" animBg="1"/>
      <p:bldP spid="1259" grpId="1" animBg="1"/>
      <p:bldP spid="1260" grpId="0" animBg="1"/>
      <p:bldP spid="1260" grpId="1" animBg="1"/>
      <p:bldP spid="1261" grpId="0" animBg="1"/>
      <p:bldP spid="1262" grpId="0" animBg="1"/>
      <p:bldP spid="1263" grpId="0"/>
      <p:bldP spid="1264" grpId="0"/>
      <p:bldP spid="12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About OzCode</a:t>
            </a:r>
            <a:endParaRPr lang="he-IL" dirty="0"/>
          </a:p>
        </p:txBody>
      </p:sp>
      <p:sp>
        <p:nvSpPr>
          <p:cNvPr id="3" name="Content Placeholder 2"/>
          <p:cNvSpPr>
            <a:spLocks noGrp="1"/>
          </p:cNvSpPr>
          <p:nvPr>
            <p:ph idx="1"/>
          </p:nvPr>
        </p:nvSpPr>
        <p:spPr/>
        <p:txBody>
          <a:bodyPr vert="horz" lIns="91440" tIns="45720" rIns="91440" bIns="45720" rtlCol="0">
            <a:normAutofit/>
          </a:bodyPr>
          <a:lstStyle/>
          <a:p>
            <a:pPr algn="l" rtl="0"/>
            <a:r>
              <a:rPr lang="en-US" dirty="0"/>
              <a:t>An innovative debugging extension for Visual-Studio</a:t>
            </a:r>
          </a:p>
          <a:p>
            <a:pPr algn="l" rtl="0"/>
            <a:r>
              <a:rPr lang="en-US" dirty="0"/>
              <a:t>Simplify &amp; visualize complex statements</a:t>
            </a:r>
          </a:p>
          <a:p>
            <a:pPr algn="l" rtl="0"/>
            <a:r>
              <a:rPr lang="en-US" dirty="0"/>
              <a:t>Compare objects and collections</a:t>
            </a:r>
          </a:p>
          <a:p>
            <a:pPr algn="l" rtl="0"/>
            <a:r>
              <a:rPr lang="en-US" dirty="0"/>
              <a:t>Search and filter collections</a:t>
            </a:r>
          </a:p>
          <a:p>
            <a:pPr algn="l" rtl="0"/>
            <a:r>
              <a:rPr lang="en-US" dirty="0"/>
              <a:t>Focus on relevant data</a:t>
            </a:r>
          </a:p>
          <a:p>
            <a:pPr algn="l" rtl="0"/>
            <a:r>
              <a:rPr lang="en-US" dirty="0">
                <a:hlinkClick r:id="rId2"/>
              </a:rPr>
              <a:t>http://</a:t>
            </a:r>
            <a:r>
              <a:rPr lang="en-US" dirty="0" smtClean="0">
                <a:hlinkClick r:id="rId2"/>
              </a:rPr>
              <a:t>oz-code.com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87" y="5182171"/>
            <a:ext cx="4074371" cy="15111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677399" y="966942"/>
            <a:ext cx="1824153" cy="498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581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435" y="707793"/>
            <a:ext cx="3782992" cy="2399978"/>
            <a:chOff x="69453" y="707084"/>
            <a:chExt cx="3783977" cy="2400603"/>
          </a:xfrm>
        </p:grpSpPr>
        <p:sp>
          <p:nvSpPr>
            <p:cNvPr id="7" name="TextBox 6"/>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chemeClr val="tx2"/>
                  </a:solidFill>
                  <a:latin typeface="Segoe UI Light"/>
                  <a:cs typeface="Segoe UI Light" panose="020B0502040204020203" pitchFamily="34" charset="0"/>
                </a:rPr>
                <a:t>Fortune 500 using Azure</a:t>
              </a:r>
              <a:endParaRPr lang="en-US" sz="1999" dirty="0">
                <a:solidFill>
                  <a:schemeClr val="tx2"/>
                </a:solidFill>
                <a:latin typeface="Segoe UI Light"/>
              </a:endParaRPr>
            </a:p>
          </p:txBody>
        </p:sp>
        <p:sp>
          <p:nvSpPr>
            <p:cNvPr id="8" name="Rectangle 7"/>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smtClean="0">
                  <a:solidFill>
                    <a:srgbClr val="11C1FF"/>
                  </a:solidFill>
                  <a:latin typeface="Segoe UI Light" panose="020B0502040204020203" pitchFamily="34" charset="0"/>
                  <a:cs typeface="Segoe UI Light" panose="020B0502040204020203" pitchFamily="34" charset="0"/>
                </a:rPr>
                <a:t>&gt;</a:t>
              </a:r>
              <a:r>
                <a:rPr lang="en-US" sz="13524" dirty="0" smtClean="0">
                  <a:solidFill>
                    <a:schemeClr val="tx2"/>
                  </a:solidFill>
                  <a:latin typeface="Segoe UI Light" panose="020B0502040204020203" pitchFamily="34" charset="0"/>
                  <a:cs typeface="Segoe UI Light" panose="020B0502040204020203" pitchFamily="34" charset="0"/>
                </a:rPr>
                <a:t>80</a:t>
              </a:r>
              <a:r>
                <a:rPr lang="en-US" sz="5880" dirty="0" smtClean="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9" name="Group 8"/>
          <p:cNvGrpSpPr/>
          <p:nvPr/>
        </p:nvGrpSpPr>
        <p:grpSpPr>
          <a:xfrm>
            <a:off x="4274033" y="846194"/>
            <a:ext cx="4515936" cy="2309290"/>
            <a:chOff x="8249299" y="845521"/>
            <a:chExt cx="4517112" cy="2309892"/>
          </a:xfrm>
        </p:grpSpPr>
        <p:sp>
          <p:nvSpPr>
            <p:cNvPr id="10" name="Rectangle 9"/>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chemeClr val="tx2"/>
                  </a:solidFill>
                  <a:latin typeface="Segoe UI Light" panose="020B0502040204020203" pitchFamily="34" charset="0"/>
                  <a:cs typeface="Segoe UI Light" panose="020B0502040204020203" pitchFamily="34" charset="0"/>
                </a:rPr>
                <a:t>300</a:t>
              </a:r>
              <a:r>
                <a:rPr lang="en-US" sz="7998" dirty="0" smtClean="0">
                  <a:solidFill>
                    <a:schemeClr val="tx2"/>
                  </a:solidFill>
                  <a:latin typeface="Segoe UI Light" panose="020B0502040204020203" pitchFamily="34" charset="0"/>
                  <a:cs typeface="Segoe UI Light" panose="020B0502040204020203" pitchFamily="34" charset="0"/>
                </a:rPr>
                <a:t>k</a:t>
              </a:r>
              <a:endParaRPr lang="en-US" sz="9597" dirty="0">
                <a:solidFill>
                  <a:schemeClr val="tx2"/>
                </a:solidFill>
                <a:latin typeface="Segoe UI Light" panose="020B0502040204020203" pitchFamily="34" charset="0"/>
                <a:cs typeface="Segoe UI Light" panose="020B0502040204020203" pitchFamily="34" charset="0"/>
              </a:endParaRPr>
            </a:p>
          </p:txBody>
        </p:sp>
        <p:sp>
          <p:nvSpPr>
            <p:cNvPr id="11" name="Rectangle 10"/>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chemeClr val="tx2"/>
                  </a:solidFill>
                  <a:latin typeface="Segoe UI Light"/>
                  <a:cs typeface="Segoe UI Light" panose="020B0502040204020203" pitchFamily="34" charset="0"/>
                </a:rPr>
                <a:t>Active websites</a:t>
              </a:r>
              <a:endParaRPr lang="en-US" sz="3199" dirty="0">
                <a:solidFill>
                  <a:schemeClr val="tx2"/>
                </a:solidFill>
                <a:latin typeface="Segoe UI Light"/>
                <a:cs typeface="Segoe UI Light" panose="020B0502040204020203" pitchFamily="34" charset="0"/>
              </a:endParaRPr>
            </a:p>
          </p:txBody>
        </p:sp>
      </p:grpSp>
      <p:cxnSp>
        <p:nvCxnSpPr>
          <p:cNvPr id="12" name="Straight Connector 11"/>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292169" y="757121"/>
            <a:ext cx="3624053" cy="2386414"/>
            <a:chOff x="228133" y="2745825"/>
            <a:chExt cx="3624997" cy="2701148"/>
          </a:xfrm>
        </p:grpSpPr>
        <p:sp>
          <p:nvSpPr>
            <p:cNvPr id="16" name="Rectangle 15"/>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chemeClr val="tx2"/>
                  </a:solidFill>
                  <a:latin typeface="Segoe UI Light" panose="020B0502040204020203" pitchFamily="34" charset="0"/>
                  <a:cs typeface="Segoe UI Light" panose="020B0502040204020203" pitchFamily="34" charset="0"/>
                </a:rPr>
                <a:t>1,000,000</a:t>
              </a:r>
              <a:endParaRPr lang="en-US" sz="4799" spc="-294" dirty="0">
                <a:solidFill>
                  <a:schemeClr val="tx2"/>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chemeClr val="tx2"/>
                  </a:solidFill>
                  <a:latin typeface="Segoe UI Light"/>
                </a:rPr>
                <a:t>SQL Databases in Azure</a:t>
              </a:r>
            </a:p>
          </p:txBody>
        </p:sp>
      </p:grpSp>
      <p:grpSp>
        <p:nvGrpSpPr>
          <p:cNvPr id="18" name="Group 17"/>
          <p:cNvGrpSpPr/>
          <p:nvPr/>
        </p:nvGrpSpPr>
        <p:grpSpPr>
          <a:xfrm>
            <a:off x="-97875" y="3441524"/>
            <a:ext cx="4077340" cy="1739895"/>
            <a:chOff x="3993501" y="3441529"/>
            <a:chExt cx="4078402" cy="1740348"/>
          </a:xfrm>
        </p:grpSpPr>
        <p:sp>
          <p:nvSpPr>
            <p:cNvPr id="19" name="Rectangle 18"/>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chemeClr val="tx2"/>
                  </a:solidFill>
                  <a:latin typeface="Segoe UI Light" panose="020B0502040204020203" pitchFamily="34" charset="0"/>
                  <a:cs typeface="Segoe UI Light" panose="020B0502040204020203" pitchFamily="34" charset="0"/>
                </a:rPr>
                <a:t>30</a:t>
              </a:r>
              <a:endParaRPr lang="en-US" sz="9408" dirty="0">
                <a:solidFill>
                  <a:schemeClr val="tx2"/>
                </a:solidFill>
                <a:latin typeface="Segoe UI Light" panose="020B0502040204020203" pitchFamily="34" charset="0"/>
                <a:cs typeface="Segoe UI Light" panose="020B0502040204020203" pitchFamily="34" charset="0"/>
              </a:endParaRPr>
            </a:p>
          </p:txBody>
        </p:sp>
        <p:sp>
          <p:nvSpPr>
            <p:cNvPr id="20" name="Rectangle 19"/>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chemeClr val="tx2"/>
                  </a:solidFill>
                  <a:latin typeface="Segoe UI Light" panose="020B0502040204020203" pitchFamily="34" charset="0"/>
                  <a:cs typeface="Segoe UI Light" panose="020B0502040204020203" pitchFamily="34" charset="0"/>
                </a:rPr>
                <a:t>storage objects</a:t>
              </a:r>
              <a:endParaRPr lang="en-US" sz="8000" dirty="0">
                <a:solidFill>
                  <a:schemeClr val="tx2"/>
                </a:solidFill>
                <a:latin typeface="Segoe UI Light" panose="020B0502040204020203" pitchFamily="34" charset="0"/>
                <a:cs typeface="Segoe UI Light" panose="020B0502040204020203" pitchFamily="34" charset="0"/>
              </a:endParaRPr>
            </a:p>
          </p:txBody>
        </p:sp>
      </p:grpSp>
      <p:grpSp>
        <p:nvGrpSpPr>
          <p:cNvPr id="21" name="Group 20"/>
          <p:cNvGrpSpPr/>
          <p:nvPr/>
        </p:nvGrpSpPr>
        <p:grpSpPr>
          <a:xfrm>
            <a:off x="4004791" y="3692091"/>
            <a:ext cx="4667028" cy="1446579"/>
            <a:chOff x="8097236" y="3692159"/>
            <a:chExt cx="4668244" cy="1446956"/>
          </a:xfrm>
        </p:grpSpPr>
        <p:grpSp>
          <p:nvGrpSpPr>
            <p:cNvPr id="22" name="Group 21"/>
            <p:cNvGrpSpPr/>
            <p:nvPr/>
          </p:nvGrpSpPr>
          <p:grpSpPr>
            <a:xfrm>
              <a:off x="8097236" y="3692159"/>
              <a:ext cx="4668244" cy="1446956"/>
              <a:chOff x="8097236" y="3692159"/>
              <a:chExt cx="4668244" cy="1446956"/>
            </a:xfrm>
          </p:grpSpPr>
          <p:cxnSp>
            <p:nvCxnSpPr>
              <p:cNvPr id="24" name="Straight Connector 2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chemeClr val="tx2"/>
                    </a:solidFill>
                    <a:latin typeface="Segoe UI Light" panose="020B0502040204020203" pitchFamily="34" charset="0"/>
                    <a:cs typeface="Segoe UI Light" panose="020B0502040204020203" pitchFamily="34" charset="0"/>
                  </a:rPr>
                  <a:t>500</a:t>
                </a:r>
                <a:endParaRPr lang="en-US" sz="7998" dirty="0">
                  <a:solidFill>
                    <a:schemeClr val="tx2"/>
                  </a:solidFill>
                  <a:latin typeface="Segoe UI Light" panose="020B0502040204020203" pitchFamily="34" charset="0"/>
                  <a:cs typeface="Segoe UI Light" panose="020B0502040204020203" pitchFamily="34" charset="0"/>
                </a:endParaRPr>
              </a:p>
            </p:txBody>
          </p:sp>
          <p:sp>
            <p:nvSpPr>
              <p:cNvPr id="26" name="Rectangle 25"/>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23" name="TextBox 2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chemeClr val="tx2"/>
                  </a:solidFill>
                  <a:latin typeface="Segoe UI Light"/>
                </a:rPr>
                <a:t>AAD </a:t>
              </a:r>
              <a:r>
                <a:rPr lang="en-US" sz="1999" dirty="0">
                  <a:solidFill>
                    <a:schemeClr val="tx2"/>
                  </a:solidFill>
                  <a:latin typeface="Segoe UI Light"/>
                </a:rPr>
                <a:t>users</a:t>
              </a:r>
            </a:p>
          </p:txBody>
        </p:sp>
      </p:grpSp>
      <p:grpSp>
        <p:nvGrpSpPr>
          <p:cNvPr id="27" name="Group 26"/>
          <p:cNvGrpSpPr/>
          <p:nvPr/>
        </p:nvGrpSpPr>
        <p:grpSpPr>
          <a:xfrm>
            <a:off x="4156813" y="5310919"/>
            <a:ext cx="4065388" cy="1261555"/>
            <a:chOff x="8249298" y="5311409"/>
            <a:chExt cx="4066448" cy="1261884"/>
          </a:xfrm>
        </p:grpSpPr>
        <p:sp>
          <p:nvSpPr>
            <p:cNvPr id="28" name="Rectangle 27"/>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chemeClr val="tx2"/>
                  </a:solidFill>
                  <a:latin typeface="Segoe UI Light" panose="020B0502040204020203" pitchFamily="34" charset="0"/>
                  <a:cs typeface="Segoe UI Light" panose="020B0502040204020203" pitchFamily="34" charset="0"/>
                </a:rPr>
                <a:t>13</a:t>
              </a:r>
              <a:endParaRPr lang="en-US" sz="7998" dirty="0">
                <a:solidFill>
                  <a:schemeClr val="tx2"/>
                </a:solidFill>
                <a:latin typeface="Segoe UI Light" panose="020B0502040204020203" pitchFamily="34" charset="0"/>
                <a:cs typeface="Segoe UI Light" panose="020B0502040204020203" pitchFamily="34" charset="0"/>
              </a:endParaRPr>
            </a:p>
          </p:txBody>
        </p:sp>
        <p:sp>
          <p:nvSpPr>
            <p:cNvPr id="29" name="Rectangle 28"/>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30" name="TextBox 29"/>
            <p:cNvSpPr txBox="1"/>
            <p:nvPr/>
          </p:nvSpPr>
          <p:spPr>
            <a:xfrm>
              <a:off x="10034961" y="5932986"/>
              <a:ext cx="2280785" cy="400110"/>
            </a:xfrm>
            <a:prstGeom prst="rect">
              <a:avLst/>
            </a:prstGeom>
            <a:noFill/>
          </p:spPr>
          <p:txBody>
            <a:bodyPr wrap="square" rtlCol="0">
              <a:spAutoFit/>
            </a:bodyPr>
            <a:lstStyle/>
            <a:p>
              <a:pPr defTabSz="914126"/>
              <a:r>
                <a:rPr lang="en-US" sz="1999" dirty="0">
                  <a:solidFill>
                    <a:schemeClr val="tx2"/>
                  </a:solidFill>
                  <a:latin typeface="Segoe UI Light"/>
                </a:rPr>
                <a:t>authentication/</a:t>
              </a:r>
              <a:r>
                <a:rPr lang="en-US" sz="1999" dirty="0" err="1">
                  <a:solidFill>
                    <a:schemeClr val="tx2"/>
                  </a:solidFill>
                  <a:latin typeface="Segoe UI Light"/>
                </a:rPr>
                <a:t>wk</a:t>
              </a:r>
              <a:endParaRPr lang="en-US" sz="1999" dirty="0">
                <a:solidFill>
                  <a:schemeClr val="tx2"/>
                </a:solidFill>
                <a:latin typeface="Segoe UI Light"/>
              </a:endParaRPr>
            </a:p>
          </p:txBody>
        </p:sp>
      </p:grpSp>
      <p:grpSp>
        <p:nvGrpSpPr>
          <p:cNvPr id="31" name="Group 30"/>
          <p:cNvGrpSpPr/>
          <p:nvPr/>
        </p:nvGrpSpPr>
        <p:grpSpPr>
          <a:xfrm>
            <a:off x="-27106" y="5103639"/>
            <a:ext cx="4069002" cy="1739895"/>
            <a:chOff x="4064288" y="5104075"/>
            <a:chExt cx="4070062" cy="1740348"/>
          </a:xfrm>
        </p:grpSpPr>
        <p:sp>
          <p:nvSpPr>
            <p:cNvPr id="32" name="Rectangle 31"/>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chemeClr val="tx2"/>
                  </a:solidFill>
                  <a:latin typeface="Segoe UI Light" panose="020B0502040204020203" pitchFamily="34" charset="0"/>
                  <a:cs typeface="Segoe UI Light" panose="020B0502040204020203" pitchFamily="34" charset="0"/>
                </a:rPr>
                <a:t>3</a:t>
              </a:r>
              <a:endParaRPr lang="en-US" sz="9408" dirty="0">
                <a:solidFill>
                  <a:schemeClr val="tx2"/>
                </a:solidFill>
                <a:latin typeface="Segoe UI Light" panose="020B0502040204020203" pitchFamily="34" charset="0"/>
                <a:cs typeface="Segoe UI Light" panose="020B0502040204020203" pitchFamily="34" charset="0"/>
              </a:endParaRPr>
            </a:p>
          </p:txBody>
        </p:sp>
        <p:sp>
          <p:nvSpPr>
            <p:cNvPr id="33" name="Rectangle 32"/>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chemeClr val="tx2"/>
                  </a:solidFill>
                  <a:latin typeface="Segoe UI Light" panose="020B0502040204020203" pitchFamily="34" charset="0"/>
                  <a:cs typeface="Segoe UI Light" panose="020B0502040204020203" pitchFamily="34" charset="0"/>
                </a:rPr>
                <a:t>requests/sec</a:t>
              </a:r>
              <a:endParaRPr lang="en-US" sz="7198" dirty="0">
                <a:solidFill>
                  <a:schemeClr val="tx2"/>
                </a:solidFill>
                <a:latin typeface="Segoe UI Light" panose="020B0502040204020203" pitchFamily="34" charset="0"/>
                <a:cs typeface="Segoe UI Light" panose="020B0502040204020203" pitchFamily="34" charset="0"/>
              </a:endParaRPr>
            </a:p>
          </p:txBody>
        </p:sp>
        <p:cxnSp>
          <p:nvCxnSpPr>
            <p:cNvPr id="34" name="Straight Connector 33"/>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223698" y="3641227"/>
            <a:ext cx="3879282" cy="2931247"/>
            <a:chOff x="8562657" y="3733877"/>
            <a:chExt cx="3880291" cy="2932011"/>
          </a:xfrm>
        </p:grpSpPr>
        <p:grpSp>
          <p:nvGrpSpPr>
            <p:cNvPr id="36" name="Group 35"/>
            <p:cNvGrpSpPr/>
            <p:nvPr/>
          </p:nvGrpSpPr>
          <p:grpSpPr>
            <a:xfrm>
              <a:off x="8562657" y="3733877"/>
              <a:ext cx="3825568" cy="2337320"/>
              <a:chOff x="4770033" y="4172205"/>
              <a:chExt cx="3825568" cy="2337320"/>
            </a:xfrm>
          </p:grpSpPr>
          <p:sp>
            <p:nvSpPr>
              <p:cNvPr id="38" name="Rectangle 37"/>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chemeClr val="tx2"/>
                    </a:solidFill>
                    <a:latin typeface="Segoe UI Light" panose="020B0502040204020203" pitchFamily="34" charset="0"/>
                    <a:cs typeface="Segoe UI Light" panose="020B0502040204020203" pitchFamily="34" charset="0"/>
                  </a:rPr>
                  <a:t>1.65</a:t>
                </a:r>
                <a:endParaRPr lang="en-US" sz="19900" spc="-500" dirty="0">
                  <a:solidFill>
                    <a:schemeClr val="tx2"/>
                  </a:solidFill>
                  <a:latin typeface="Segoe UI Light" panose="020B0502040204020203" pitchFamily="34" charset="0"/>
                  <a:cs typeface="Segoe UI Light" panose="020B0502040204020203" pitchFamily="34" charset="0"/>
                </a:endParaRPr>
              </a:p>
            </p:txBody>
          </p:sp>
          <p:sp>
            <p:nvSpPr>
              <p:cNvPr id="39" name="Rectangle 38"/>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37" name="TextBox 36"/>
            <p:cNvSpPr txBox="1"/>
            <p:nvPr/>
          </p:nvSpPr>
          <p:spPr>
            <a:xfrm>
              <a:off x="9754321" y="6019646"/>
              <a:ext cx="2688627" cy="646242"/>
            </a:xfrm>
            <a:prstGeom prst="rect">
              <a:avLst/>
            </a:prstGeom>
            <a:noFill/>
          </p:spPr>
          <p:txBody>
            <a:bodyPr wrap="square" rtlCol="0">
              <a:spAutoFit/>
            </a:bodyPr>
            <a:lstStyle/>
            <a:p>
              <a:pPr defTabSz="914126"/>
              <a:r>
                <a:rPr lang="en-US" sz="1799" dirty="0">
                  <a:solidFill>
                    <a:schemeClr val="tx2"/>
                  </a:solidFill>
                  <a:latin typeface="Segoe UI Light"/>
                </a:rPr>
                <a:t>Developers registered with Visual Studio Online</a:t>
              </a:r>
            </a:p>
          </p:txBody>
        </p:sp>
      </p:grpSp>
      <p:sp>
        <p:nvSpPr>
          <p:cNvPr id="74" name="Title 1"/>
          <p:cNvSpPr>
            <a:spLocks noGrp="1"/>
          </p:cNvSpPr>
          <p:nvPr>
            <p:ph type="title"/>
          </p:nvPr>
        </p:nvSpPr>
        <p:spPr>
          <a:xfrm>
            <a:off x="838200" y="1"/>
            <a:ext cx="8839200" cy="723899"/>
          </a:xfrm>
        </p:spPr>
        <p:txBody>
          <a:bodyPr/>
          <a:lstStyle/>
          <a:p>
            <a:pPr rtl="0"/>
            <a:r>
              <a:rPr lang="en-US" dirty="0" smtClean="0"/>
              <a:t>Microsoft Azure (Mid 2015)</a:t>
            </a:r>
            <a:endParaRPr lang="he-IL" dirty="0"/>
          </a:p>
        </p:txBody>
      </p:sp>
    </p:spTree>
    <p:extLst>
      <p:ext uri="{BB962C8B-B14F-4D97-AF65-F5344CB8AC3E}">
        <p14:creationId xmlns:p14="http://schemas.microsoft.com/office/powerpoint/2010/main" val="390255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50"/>
                                        <p:tgtEl>
                                          <p:spTgt spid="21"/>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250"/>
                                        <p:tgtEl>
                                          <p:spTgt spid="18"/>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250"/>
                                        <p:tgtEl>
                                          <p:spTgt spid="27"/>
                                        </p:tgtEl>
                                      </p:cBhvr>
                                    </p:animEffect>
                                  </p:childTnLst>
                                </p:cTn>
                              </p:par>
                              <p:par>
                                <p:cTn id="42" presetID="10" presetClass="entr" presetSubtype="0" fill="hold" nodeType="withEffect">
                                  <p:stCondLst>
                                    <p:cond delay="25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Microsoft Azure Services</a:t>
            </a:r>
            <a:endParaRPr lang="he-IL" dirty="0"/>
          </a:p>
        </p:txBody>
      </p:sp>
      <p:sp>
        <p:nvSpPr>
          <p:cNvPr id="7" name="TextBox 6"/>
          <p:cNvSpPr txBox="1"/>
          <p:nvPr/>
        </p:nvSpPr>
        <p:spPr>
          <a:xfrm rot="16200000">
            <a:off x="-68658" y="5922850"/>
            <a:ext cx="900759" cy="738664"/>
          </a:xfrm>
          <a:prstGeom prst="rect">
            <a:avLst/>
          </a:prstGeom>
          <a:solidFill>
            <a:schemeClr val="bg1"/>
          </a:solidFill>
        </p:spPr>
        <p:txBody>
          <a:bodyPr wrap="none" rtlCol="0">
            <a:spAutoFit/>
          </a:bodyPr>
          <a:lstStyle/>
          <a:p>
            <a:pPr algn="ctr" defTabSz="932468"/>
            <a:r>
              <a:rPr lang="en-US" sz="1400" dirty="0" smtClean="0">
                <a:solidFill>
                  <a:schemeClr val="tx2"/>
                </a:solidFill>
                <a:cs typeface="Segoe UI" panose="020B0502040204020203" pitchFamily="34" charset="0"/>
              </a:rPr>
              <a:t>Data</a:t>
            </a:r>
          </a:p>
          <a:p>
            <a:pPr algn="ctr" defTabSz="932468"/>
            <a:r>
              <a:rPr lang="en-US" sz="1400" dirty="0" smtClean="0">
                <a:solidFill>
                  <a:schemeClr val="tx2"/>
                </a:solidFill>
                <a:cs typeface="Segoe UI" panose="020B0502040204020203" pitchFamily="34" charset="0"/>
              </a:rPr>
              <a:t>&amp; Storage</a:t>
            </a:r>
          </a:p>
          <a:p>
            <a:pPr algn="ctr" defTabSz="932468"/>
            <a:endParaRPr lang="en-US" sz="1400" dirty="0">
              <a:solidFill>
                <a:schemeClr val="tx2"/>
              </a:solidFill>
              <a:cs typeface="Segoe UI" panose="020B0502040204020203" pitchFamily="34" charset="0"/>
            </a:endParaRPr>
          </a:p>
        </p:txBody>
      </p:sp>
      <p:sp>
        <p:nvSpPr>
          <p:cNvPr id="8" name="TextBox 7"/>
          <p:cNvSpPr txBox="1"/>
          <p:nvPr/>
        </p:nvSpPr>
        <p:spPr>
          <a:xfrm rot="16200000">
            <a:off x="-145296" y="3516072"/>
            <a:ext cx="862737" cy="523220"/>
          </a:xfrm>
          <a:prstGeom prst="rect">
            <a:avLst/>
          </a:prstGeom>
          <a:noFill/>
        </p:spPr>
        <p:txBody>
          <a:bodyPr wrap="none" rtlCol="0">
            <a:spAutoFit/>
          </a:bodyPr>
          <a:lstStyle/>
          <a:p>
            <a:pPr algn="ctr" defTabSz="932468"/>
            <a:r>
              <a:rPr lang="en-US" sz="1400" dirty="0" smtClean="0">
                <a:solidFill>
                  <a:schemeClr val="tx2"/>
                </a:solidFill>
                <a:cs typeface="Segoe UI" panose="020B0502040204020203" pitchFamily="34" charset="0"/>
              </a:rPr>
              <a:t>Web</a:t>
            </a:r>
          </a:p>
          <a:p>
            <a:pPr algn="ctr" defTabSz="932468"/>
            <a:r>
              <a:rPr lang="en-US" sz="1400" dirty="0" smtClean="0">
                <a:solidFill>
                  <a:schemeClr val="tx2"/>
                </a:solidFill>
                <a:cs typeface="Segoe UI" panose="020B0502040204020203" pitchFamily="34" charset="0"/>
              </a:rPr>
              <a:t>&amp; Mobile</a:t>
            </a:r>
            <a:endParaRPr lang="en-US" sz="1400" dirty="0">
              <a:solidFill>
                <a:schemeClr val="tx2"/>
              </a:solidFill>
              <a:cs typeface="Segoe UI" panose="020B0502040204020203" pitchFamily="34" charset="0"/>
            </a:endParaRPr>
          </a:p>
        </p:txBody>
      </p:sp>
      <p:sp>
        <p:nvSpPr>
          <p:cNvPr id="9" name="TextBox 8"/>
          <p:cNvSpPr txBox="1"/>
          <p:nvPr/>
        </p:nvSpPr>
        <p:spPr>
          <a:xfrm rot="16200000">
            <a:off x="-130515" y="4898283"/>
            <a:ext cx="856004" cy="307777"/>
          </a:xfrm>
          <a:prstGeom prst="rect">
            <a:avLst/>
          </a:prstGeom>
          <a:noFill/>
        </p:spPr>
        <p:txBody>
          <a:bodyPr wrap="none" rtlCol="0">
            <a:spAutoFit/>
          </a:bodyPr>
          <a:lstStyle/>
          <a:p>
            <a:pPr algn="ctr" defTabSz="932468"/>
            <a:r>
              <a:rPr lang="en-US" sz="1400" dirty="0" smtClean="0">
                <a:solidFill>
                  <a:schemeClr val="tx2"/>
                </a:solidFill>
                <a:cs typeface="Segoe UI" panose="020B0502040204020203" pitchFamily="34" charset="0"/>
              </a:rPr>
              <a:t>Compute</a:t>
            </a:r>
            <a:endParaRPr lang="en-US" sz="1400" dirty="0">
              <a:solidFill>
                <a:schemeClr val="tx2"/>
              </a:solidFill>
              <a:cs typeface="Segoe UI" panose="020B0502040204020203" pitchFamily="34" charset="0"/>
            </a:endParaRPr>
          </a:p>
        </p:txBody>
      </p:sp>
      <p:sp>
        <p:nvSpPr>
          <p:cNvPr id="10" name="Rectangle 9"/>
          <p:cNvSpPr/>
          <p:nvPr/>
        </p:nvSpPr>
        <p:spPr>
          <a:xfrm>
            <a:off x="46412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SQL Database</a:t>
            </a:r>
            <a:endParaRPr lang="en-US" sz="1122" dirty="0">
              <a:solidFill>
                <a:srgbClr val="FFFFFF"/>
              </a:solidFill>
              <a:cs typeface="Segoe UI" panose="020B0502040204020203" pitchFamily="34" charset="0"/>
            </a:endParaRPr>
          </a:p>
        </p:txBody>
      </p:sp>
      <p:sp>
        <p:nvSpPr>
          <p:cNvPr id="11" name="Rectangle 10"/>
          <p:cNvSpPr/>
          <p:nvPr/>
        </p:nvSpPr>
        <p:spPr>
          <a:xfrm>
            <a:off x="602548" y="3346766"/>
            <a:ext cx="3850447"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a:t>
            </a:r>
          </a:p>
          <a:p>
            <a:pPr defTabSz="932468"/>
            <a:r>
              <a:rPr lang="en-US" sz="1122" dirty="0" smtClean="0">
                <a:solidFill>
                  <a:srgbClr val="FFFFFF"/>
                </a:solidFill>
                <a:cs typeface="Segoe UI" panose="020B0502040204020203" pitchFamily="34" charset="0"/>
              </a:rPr>
              <a:t>Service</a:t>
            </a:r>
            <a:endParaRPr lang="en-US" sz="1122" dirty="0">
              <a:solidFill>
                <a:srgbClr val="FFFFFF"/>
              </a:solidFill>
              <a:cs typeface="Segoe UI" panose="020B0502040204020203" pitchFamily="34" charset="0"/>
            </a:endParaRPr>
          </a:p>
        </p:txBody>
      </p:sp>
      <p:sp>
        <p:nvSpPr>
          <p:cNvPr id="12" name="Rectangle 11"/>
          <p:cNvSpPr/>
          <p:nvPr/>
        </p:nvSpPr>
        <p:spPr>
          <a:xfrm>
            <a:off x="602548"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Machines</a:t>
            </a:r>
            <a:endParaRPr lang="en-US" sz="1122" dirty="0">
              <a:solidFill>
                <a:srgbClr val="FFFFFF"/>
              </a:solidFill>
              <a:cs typeface="Segoe UI" panose="020B0502040204020203" pitchFamily="34" charset="0"/>
            </a:endParaRPr>
          </a:p>
        </p:txBody>
      </p:sp>
      <p:sp>
        <p:nvSpPr>
          <p:cNvPr id="13" name="TextBox 12"/>
          <p:cNvSpPr txBox="1"/>
          <p:nvPr/>
        </p:nvSpPr>
        <p:spPr>
          <a:xfrm rot="16200000">
            <a:off x="9930200" y="3039725"/>
            <a:ext cx="2085002" cy="307777"/>
          </a:xfrm>
          <a:prstGeom prst="rect">
            <a:avLst/>
          </a:prstGeom>
          <a:noFill/>
        </p:spPr>
        <p:txBody>
          <a:bodyPr wrap="square" rtlCol="0">
            <a:spAutoFit/>
          </a:bodyPr>
          <a:lstStyle/>
          <a:p>
            <a:pPr algn="ctr" defTabSz="932468"/>
            <a:r>
              <a:rPr lang="en-US" sz="1400" dirty="0" smtClean="0">
                <a:solidFill>
                  <a:srgbClr val="FFFFFF"/>
                </a:solidFill>
                <a:cs typeface="Segoe UI" panose="020B0502040204020203" pitchFamily="34" charset="0"/>
              </a:rPr>
              <a:t>Media &amp; CDN</a:t>
            </a:r>
          </a:p>
        </p:txBody>
      </p:sp>
      <p:sp>
        <p:nvSpPr>
          <p:cNvPr id="14" name="Rectangle 13"/>
          <p:cNvSpPr/>
          <p:nvPr/>
        </p:nvSpPr>
        <p:spPr>
          <a:xfrm>
            <a:off x="11199812" y="215515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Media Services</a:t>
            </a:r>
            <a:endParaRPr lang="en-US" sz="1122" dirty="0">
              <a:solidFill>
                <a:srgbClr val="FFFFFF"/>
              </a:solidFill>
              <a:cs typeface="Segoe UI" panose="020B0502040204020203" pitchFamily="34" charset="0"/>
            </a:endParaRPr>
          </a:p>
        </p:txBody>
      </p:sp>
      <p:sp>
        <p:nvSpPr>
          <p:cNvPr id="15" name="Rectangle 14"/>
          <p:cNvSpPr/>
          <p:nvPr/>
        </p:nvSpPr>
        <p:spPr>
          <a:xfrm>
            <a:off x="11199812" y="3336115"/>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CDN</a:t>
            </a:r>
            <a:endParaRPr lang="en-US" sz="1122" dirty="0">
              <a:solidFill>
                <a:srgbClr val="FFFFFF"/>
              </a:solidFill>
              <a:cs typeface="Segoe UI" panose="020B0502040204020203" pitchFamily="34" charset="0"/>
            </a:endParaRPr>
          </a:p>
        </p:txBody>
      </p:sp>
      <p:sp>
        <p:nvSpPr>
          <p:cNvPr id="16" name="TextBox 15"/>
          <p:cNvSpPr txBox="1"/>
          <p:nvPr/>
        </p:nvSpPr>
        <p:spPr>
          <a:xfrm rot="16200000">
            <a:off x="-182454" y="1100418"/>
            <a:ext cx="937051" cy="523220"/>
          </a:xfrm>
          <a:prstGeom prst="rect">
            <a:avLst/>
          </a:prstGeom>
          <a:noFill/>
        </p:spPr>
        <p:txBody>
          <a:bodyPr wrap="none" rtlCol="0">
            <a:spAutoFit/>
          </a:bodyPr>
          <a:lstStyle/>
          <a:p>
            <a:pPr algn="ctr" defTabSz="932468"/>
            <a:r>
              <a:rPr lang="en-US" sz="1400" dirty="0" smtClean="0">
                <a:solidFill>
                  <a:schemeClr val="tx2"/>
                </a:solidFill>
                <a:cs typeface="Segoe UI" panose="020B0502040204020203" pitchFamily="34" charset="0"/>
              </a:rPr>
              <a:t>Developer</a:t>
            </a:r>
          </a:p>
          <a:p>
            <a:pPr algn="ctr" defTabSz="932468"/>
            <a:r>
              <a:rPr lang="en-US" sz="1400" dirty="0" smtClean="0">
                <a:solidFill>
                  <a:schemeClr val="tx2"/>
                </a:solidFill>
                <a:cs typeface="Segoe UI" panose="020B0502040204020203" pitchFamily="34" charset="0"/>
              </a:rPr>
              <a:t>Services</a:t>
            </a:r>
            <a:endParaRPr lang="en-US" sz="1400" dirty="0">
              <a:solidFill>
                <a:schemeClr val="tx2"/>
              </a:solidFill>
              <a:cs typeface="Segoe UI" panose="020B0502040204020203" pitchFamily="34" charset="0"/>
            </a:endParaRPr>
          </a:p>
        </p:txBody>
      </p:sp>
      <p:sp>
        <p:nvSpPr>
          <p:cNvPr id="17" name="Rectangle 16"/>
          <p:cNvSpPr/>
          <p:nvPr/>
        </p:nvSpPr>
        <p:spPr>
          <a:xfrm>
            <a:off x="6786825"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DocumentDB</a:t>
            </a:r>
            <a:endParaRPr lang="en-US" sz="1122" dirty="0">
              <a:solidFill>
                <a:srgbClr val="FFFFFF"/>
              </a:solidFill>
              <a:cs typeface="Segoe UI" panose="020B0502040204020203" pitchFamily="34" charset="0"/>
            </a:endParaRPr>
          </a:p>
        </p:txBody>
      </p:sp>
      <p:sp>
        <p:nvSpPr>
          <p:cNvPr id="18" name="Rectangle 17"/>
          <p:cNvSpPr/>
          <p:nvPr/>
        </p:nvSpPr>
        <p:spPr>
          <a:xfrm>
            <a:off x="7874118"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Redis</a:t>
            </a:r>
            <a:r>
              <a:rPr lang="en-US" sz="1122" dirty="0" smtClean="0">
                <a:solidFill>
                  <a:srgbClr val="FFFFFF"/>
                </a:solidFill>
                <a:cs typeface="Segoe UI" panose="020B0502040204020203" pitchFamily="34" charset="0"/>
              </a:rPr>
              <a:t> Cache</a:t>
            </a:r>
            <a:endParaRPr lang="en-US" sz="1122" dirty="0">
              <a:solidFill>
                <a:srgbClr val="FFFFFF"/>
              </a:solidFill>
              <a:cs typeface="Segoe UI" panose="020B0502040204020203" pitchFamily="34" charset="0"/>
            </a:endParaRPr>
          </a:p>
        </p:txBody>
      </p:sp>
      <p:sp>
        <p:nvSpPr>
          <p:cNvPr id="19" name="Rectangle 18"/>
          <p:cNvSpPr/>
          <p:nvPr/>
        </p:nvSpPr>
        <p:spPr>
          <a:xfrm>
            <a:off x="1687960"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Cloud Services</a:t>
            </a:r>
            <a:endParaRPr lang="en-US" sz="1122" dirty="0">
              <a:solidFill>
                <a:srgbClr val="FFFFFF"/>
              </a:solidFill>
              <a:cs typeface="Segoe UI" panose="020B0502040204020203" pitchFamily="34" charset="0"/>
            </a:endParaRPr>
          </a:p>
        </p:txBody>
      </p:sp>
      <p:sp>
        <p:nvSpPr>
          <p:cNvPr id="20" name="Rectangle 19"/>
          <p:cNvSpPr/>
          <p:nvPr/>
        </p:nvSpPr>
        <p:spPr>
          <a:xfrm>
            <a:off x="2775253"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Batch</a:t>
            </a:r>
            <a:endParaRPr lang="en-US" sz="1122" dirty="0">
              <a:solidFill>
                <a:srgbClr val="FFFFFF"/>
              </a:solidFill>
              <a:cs typeface="Segoe UI" panose="020B0502040204020203" pitchFamily="34" charset="0"/>
            </a:endParaRPr>
          </a:p>
        </p:txBody>
      </p:sp>
      <p:sp>
        <p:nvSpPr>
          <p:cNvPr id="21" name="Rectangle 20"/>
          <p:cNvSpPr/>
          <p:nvPr/>
        </p:nvSpPr>
        <p:spPr>
          <a:xfrm>
            <a:off x="38625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Fabric</a:t>
            </a:r>
            <a:endParaRPr lang="en-US" sz="1122" dirty="0">
              <a:solidFill>
                <a:srgbClr val="FFFFFF"/>
              </a:solidFill>
              <a:cs typeface="Segoe UI" panose="020B0502040204020203" pitchFamily="34" charset="0"/>
            </a:endParaRPr>
          </a:p>
        </p:txBody>
      </p:sp>
      <p:sp>
        <p:nvSpPr>
          <p:cNvPr id="22" name="TextBox 21"/>
          <p:cNvSpPr txBox="1"/>
          <p:nvPr/>
        </p:nvSpPr>
        <p:spPr>
          <a:xfrm rot="16200000">
            <a:off x="5495835" y="4982035"/>
            <a:ext cx="1112292"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Networking</a:t>
            </a:r>
            <a:endParaRPr lang="en-US" sz="1400" dirty="0">
              <a:solidFill>
                <a:srgbClr val="FFFFFF"/>
              </a:solidFill>
              <a:cs typeface="Segoe UI" panose="020B0502040204020203" pitchFamily="34" charset="0"/>
            </a:endParaRPr>
          </a:p>
        </p:txBody>
      </p:sp>
      <p:sp>
        <p:nvSpPr>
          <p:cNvPr id="23" name="Rectangle 22"/>
          <p:cNvSpPr/>
          <p:nvPr/>
        </p:nvSpPr>
        <p:spPr>
          <a:xfrm>
            <a:off x="6286642"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Network</a:t>
            </a:r>
            <a:endParaRPr lang="en-US" sz="1122" dirty="0">
              <a:solidFill>
                <a:srgbClr val="FFFFFF"/>
              </a:solidFill>
              <a:cs typeface="Segoe UI" panose="020B0502040204020203" pitchFamily="34" charset="0"/>
            </a:endParaRPr>
          </a:p>
        </p:txBody>
      </p:sp>
      <p:sp>
        <p:nvSpPr>
          <p:cNvPr id="24" name="Rectangle 23"/>
          <p:cNvSpPr/>
          <p:nvPr/>
        </p:nvSpPr>
        <p:spPr>
          <a:xfrm>
            <a:off x="7367444"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ExpressRoute</a:t>
            </a:r>
            <a:endParaRPr lang="en-US" sz="1122" dirty="0">
              <a:solidFill>
                <a:srgbClr val="FFFFFF"/>
              </a:solidFill>
              <a:cs typeface="Segoe UI" panose="020B0502040204020203" pitchFamily="34" charset="0"/>
            </a:endParaRPr>
          </a:p>
        </p:txBody>
      </p:sp>
      <p:sp>
        <p:nvSpPr>
          <p:cNvPr id="25" name="Rectangle 24"/>
          <p:cNvSpPr/>
          <p:nvPr/>
        </p:nvSpPr>
        <p:spPr>
          <a:xfrm>
            <a:off x="84482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Traffic Manager</a:t>
            </a:r>
            <a:endParaRPr lang="en-US" sz="1122" dirty="0">
              <a:solidFill>
                <a:srgbClr val="FFFFFF"/>
              </a:solidFill>
              <a:cs typeface="Segoe UI" panose="020B0502040204020203" pitchFamily="34" charset="0"/>
            </a:endParaRPr>
          </a:p>
        </p:txBody>
      </p:sp>
      <p:sp>
        <p:nvSpPr>
          <p:cNvPr id="26" name="Rectangle 25"/>
          <p:cNvSpPr/>
          <p:nvPr/>
        </p:nvSpPr>
        <p:spPr>
          <a:xfrm>
            <a:off x="8942362" y="5855381"/>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StorSimple</a:t>
            </a:r>
            <a:endParaRPr lang="en-US" sz="1122" dirty="0">
              <a:solidFill>
                <a:srgbClr val="FFFFFF"/>
              </a:solidFill>
              <a:cs typeface="Segoe UI" panose="020B0502040204020203" pitchFamily="34" charset="0"/>
            </a:endParaRPr>
          </a:p>
        </p:txBody>
      </p:sp>
      <p:sp>
        <p:nvSpPr>
          <p:cNvPr id="27" name="Rectangle 26"/>
          <p:cNvSpPr/>
          <p:nvPr/>
        </p:nvSpPr>
        <p:spPr>
          <a:xfrm>
            <a:off x="57149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Search</a:t>
            </a:r>
            <a:endParaRPr lang="en-US" sz="1122" dirty="0">
              <a:solidFill>
                <a:srgbClr val="FFFFFF"/>
              </a:solidFill>
              <a:cs typeface="Segoe UI" panose="020B0502040204020203" pitchFamily="34" charset="0"/>
            </a:endParaRPr>
          </a:p>
        </p:txBody>
      </p:sp>
      <p:sp>
        <p:nvSpPr>
          <p:cNvPr id="28" name="Rectangle 27"/>
          <p:cNvSpPr/>
          <p:nvPr/>
        </p:nvSpPr>
        <p:spPr>
          <a:xfrm>
            <a:off x="600894" y="5851894"/>
            <a:ext cx="3852101"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Storage</a:t>
            </a:r>
            <a:endParaRPr lang="en-US" sz="1122" dirty="0">
              <a:solidFill>
                <a:srgbClr val="FFFFFF"/>
              </a:solidFill>
              <a:cs typeface="Segoe UI" panose="020B0502040204020203" pitchFamily="34" charset="0"/>
            </a:endParaRPr>
          </a:p>
        </p:txBody>
      </p:sp>
      <p:sp>
        <p:nvSpPr>
          <p:cNvPr id="29" name="TextBox 28"/>
          <p:cNvSpPr txBox="1"/>
          <p:nvPr/>
        </p:nvSpPr>
        <p:spPr>
          <a:xfrm rot="16200000">
            <a:off x="7659168" y="3545289"/>
            <a:ext cx="94128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Identity</a:t>
            </a:r>
          </a:p>
          <a:p>
            <a:pPr algn="ctr" defTabSz="932468"/>
            <a:r>
              <a:rPr lang="en-US" sz="1400" dirty="0" smtClean="0">
                <a:solidFill>
                  <a:srgbClr val="FFFFFF"/>
                </a:solidFill>
                <a:cs typeface="Segoe UI" panose="020B0502040204020203" pitchFamily="34" charset="0"/>
              </a:rPr>
              <a:t>&amp; Access</a:t>
            </a:r>
          </a:p>
        </p:txBody>
      </p:sp>
      <p:sp>
        <p:nvSpPr>
          <p:cNvPr id="30" name="Rectangle 29"/>
          <p:cNvSpPr/>
          <p:nvPr/>
        </p:nvSpPr>
        <p:spPr>
          <a:xfrm>
            <a:off x="8535942"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Azure Active Directory</a:t>
            </a:r>
            <a:endParaRPr lang="en-US" sz="1122" dirty="0">
              <a:solidFill>
                <a:srgbClr val="FFFFFF"/>
              </a:solidFill>
              <a:cs typeface="Segoe UI" panose="020B0502040204020203" pitchFamily="34" charset="0"/>
            </a:endParaRPr>
          </a:p>
        </p:txBody>
      </p:sp>
      <p:sp>
        <p:nvSpPr>
          <p:cNvPr id="31" name="Rectangle 30"/>
          <p:cNvSpPr/>
          <p:nvPr/>
        </p:nvSpPr>
        <p:spPr>
          <a:xfrm>
            <a:off x="962000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Multi-Factor </a:t>
            </a:r>
            <a:r>
              <a:rPr lang="en-US" sz="1122" dirty="0" err="1" smtClean="0">
                <a:solidFill>
                  <a:srgbClr val="FFFFFF"/>
                </a:solidFill>
                <a:cs typeface="Segoe UI" panose="020B0502040204020203" pitchFamily="34" charset="0"/>
              </a:rPr>
              <a:t>Authent</a:t>
            </a:r>
            <a:endParaRPr lang="en-US" sz="1122" dirty="0">
              <a:solidFill>
                <a:srgbClr val="FFFFFF"/>
              </a:solidFill>
              <a:cs typeface="Segoe UI" panose="020B0502040204020203" pitchFamily="34" charset="0"/>
            </a:endParaRPr>
          </a:p>
        </p:txBody>
      </p:sp>
      <p:sp>
        <p:nvSpPr>
          <p:cNvPr id="32" name="Rectangle 31"/>
          <p:cNvSpPr/>
          <p:nvPr/>
        </p:nvSpPr>
        <p:spPr>
          <a:xfrm>
            <a:off x="4639874"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API Management</a:t>
            </a:r>
            <a:endParaRPr lang="en-US" sz="1122" dirty="0">
              <a:solidFill>
                <a:srgbClr val="FFFFFF"/>
              </a:solidFill>
              <a:cs typeface="Segoe UI" panose="020B0502040204020203" pitchFamily="34" charset="0"/>
            </a:endParaRPr>
          </a:p>
        </p:txBody>
      </p:sp>
      <p:sp>
        <p:nvSpPr>
          <p:cNvPr id="33" name="Rectangle 32"/>
          <p:cNvSpPr/>
          <p:nvPr/>
        </p:nvSpPr>
        <p:spPr>
          <a:xfrm>
            <a:off x="572067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Notification Hubs</a:t>
            </a:r>
            <a:endParaRPr lang="en-US" sz="1122" dirty="0">
              <a:solidFill>
                <a:srgbClr val="FFFFFF"/>
              </a:solidFill>
              <a:cs typeface="Segoe UI" panose="020B0502040204020203" pitchFamily="34" charset="0"/>
            </a:endParaRPr>
          </a:p>
        </p:txBody>
      </p:sp>
      <p:sp>
        <p:nvSpPr>
          <p:cNvPr id="34" name="Rectangle 33"/>
          <p:cNvSpPr/>
          <p:nvPr/>
        </p:nvSpPr>
        <p:spPr>
          <a:xfrm>
            <a:off x="6801478"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Mobile Engagement</a:t>
            </a:r>
            <a:endParaRPr lang="en-US" sz="1122" dirty="0">
              <a:solidFill>
                <a:srgbClr val="FFFFFF"/>
              </a:solidFill>
              <a:cs typeface="Segoe UI" panose="020B0502040204020203" pitchFamily="34" charset="0"/>
            </a:endParaRPr>
          </a:p>
        </p:txBody>
      </p:sp>
      <p:sp>
        <p:nvSpPr>
          <p:cNvPr id="35" name="Rectangle 34"/>
          <p:cNvSpPr/>
          <p:nvPr/>
        </p:nvSpPr>
        <p:spPr>
          <a:xfrm>
            <a:off x="59218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Visual Studio Online</a:t>
            </a:r>
            <a:endParaRPr lang="en-US" sz="1122" dirty="0">
              <a:solidFill>
                <a:srgbClr val="FFFFFF"/>
              </a:solidFill>
              <a:cs typeface="Segoe UI" panose="020B0502040204020203" pitchFamily="34" charset="0"/>
            </a:endParaRPr>
          </a:p>
        </p:txBody>
      </p:sp>
      <p:sp>
        <p:nvSpPr>
          <p:cNvPr id="36" name="Rectangle 35"/>
          <p:cNvSpPr/>
          <p:nvPr/>
        </p:nvSpPr>
        <p:spPr>
          <a:xfrm>
            <a:off x="1676248"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Insights</a:t>
            </a:r>
            <a:endParaRPr lang="en-US" sz="1122" dirty="0">
              <a:solidFill>
                <a:srgbClr val="FFFFFF"/>
              </a:solidFill>
              <a:cs typeface="Segoe UI" panose="020B0502040204020203" pitchFamily="34" charset="0"/>
            </a:endParaRPr>
          </a:p>
        </p:txBody>
      </p:sp>
      <p:sp>
        <p:nvSpPr>
          <p:cNvPr id="37" name="TextBox 36"/>
          <p:cNvSpPr txBox="1"/>
          <p:nvPr/>
        </p:nvSpPr>
        <p:spPr>
          <a:xfrm rot="16200000">
            <a:off x="2296386" y="1190553"/>
            <a:ext cx="1241045"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Management</a:t>
            </a:r>
          </a:p>
        </p:txBody>
      </p:sp>
      <p:sp>
        <p:nvSpPr>
          <p:cNvPr id="38" name="Rectangle 37"/>
          <p:cNvSpPr/>
          <p:nvPr/>
        </p:nvSpPr>
        <p:spPr>
          <a:xfrm>
            <a:off x="3221969"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Scheduler</a:t>
            </a:r>
            <a:endParaRPr lang="en-US" sz="1122" dirty="0">
              <a:solidFill>
                <a:srgbClr val="FFFFFF"/>
              </a:solidFill>
              <a:cs typeface="Segoe UI" panose="020B0502040204020203" pitchFamily="34" charset="0"/>
            </a:endParaRPr>
          </a:p>
        </p:txBody>
      </p:sp>
      <p:sp>
        <p:nvSpPr>
          <p:cNvPr id="39" name="Rectangle 38"/>
          <p:cNvSpPr/>
          <p:nvPr/>
        </p:nvSpPr>
        <p:spPr>
          <a:xfrm>
            <a:off x="4307381"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Automation</a:t>
            </a:r>
            <a:endParaRPr lang="en-US" sz="1122" dirty="0">
              <a:solidFill>
                <a:srgbClr val="FFFFFF"/>
              </a:solidFill>
              <a:cs typeface="Segoe UI" panose="020B0502040204020203" pitchFamily="34" charset="0"/>
            </a:endParaRPr>
          </a:p>
        </p:txBody>
      </p:sp>
      <p:sp>
        <p:nvSpPr>
          <p:cNvPr id="40" name="Rectangle 39"/>
          <p:cNvSpPr/>
          <p:nvPr/>
        </p:nvSpPr>
        <p:spPr>
          <a:xfrm>
            <a:off x="539467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Operational Insights</a:t>
            </a:r>
            <a:endParaRPr lang="en-US" sz="1122" dirty="0">
              <a:solidFill>
                <a:srgbClr val="FFFFFF"/>
              </a:solidFill>
              <a:cs typeface="Segoe UI" panose="020B0502040204020203" pitchFamily="34" charset="0"/>
            </a:endParaRPr>
          </a:p>
        </p:txBody>
      </p:sp>
      <p:sp>
        <p:nvSpPr>
          <p:cNvPr id="41" name="Rectangle 40"/>
          <p:cNvSpPr/>
          <p:nvPr/>
        </p:nvSpPr>
        <p:spPr>
          <a:xfrm>
            <a:off x="6481967"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Key Vault</a:t>
            </a:r>
            <a:endParaRPr lang="en-US" sz="1122" dirty="0">
              <a:solidFill>
                <a:srgbClr val="FFFFFF"/>
              </a:solidFill>
              <a:cs typeface="Segoe UI" panose="020B0502040204020203" pitchFamily="34" charset="0"/>
            </a:endParaRPr>
          </a:p>
        </p:txBody>
      </p:sp>
      <p:sp>
        <p:nvSpPr>
          <p:cNvPr id="42" name="TextBox 41"/>
          <p:cNvSpPr txBox="1"/>
          <p:nvPr/>
        </p:nvSpPr>
        <p:spPr>
          <a:xfrm rot="16200000">
            <a:off x="-104858" y="2386502"/>
            <a:ext cx="842795" cy="523220"/>
          </a:xfrm>
          <a:prstGeom prst="rect">
            <a:avLst/>
          </a:prstGeom>
          <a:noFill/>
        </p:spPr>
        <p:txBody>
          <a:bodyPr wrap="none" rtlCol="0">
            <a:spAutoFit/>
          </a:bodyPr>
          <a:lstStyle/>
          <a:p>
            <a:pPr algn="ctr" defTabSz="932468"/>
            <a:r>
              <a:rPr lang="en-US" sz="1400" dirty="0">
                <a:solidFill>
                  <a:schemeClr val="tx2"/>
                </a:solidFill>
                <a:cs typeface="Segoe UI" panose="020B0502040204020203" pitchFamily="34" charset="0"/>
              </a:rPr>
              <a:t>Analytics</a:t>
            </a:r>
          </a:p>
          <a:p>
            <a:pPr algn="ctr" defTabSz="932468"/>
            <a:r>
              <a:rPr lang="en-US" sz="1400" dirty="0">
                <a:solidFill>
                  <a:schemeClr val="tx2"/>
                </a:solidFill>
                <a:cs typeface="Segoe UI" panose="020B0502040204020203" pitchFamily="34" charset="0"/>
              </a:rPr>
              <a:t>&amp; IoT</a:t>
            </a:r>
          </a:p>
        </p:txBody>
      </p:sp>
      <p:sp>
        <p:nvSpPr>
          <p:cNvPr id="43" name="Rectangle 42"/>
          <p:cNvSpPr/>
          <p:nvPr/>
        </p:nvSpPr>
        <p:spPr>
          <a:xfrm>
            <a:off x="6025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HDInsight</a:t>
            </a:r>
            <a:endParaRPr lang="en-US" sz="1122" dirty="0">
              <a:solidFill>
                <a:srgbClr val="FFFFFF"/>
              </a:solidFill>
              <a:cs typeface="Segoe UI" panose="020B0502040204020203" pitchFamily="34" charset="0"/>
            </a:endParaRPr>
          </a:p>
        </p:txBody>
      </p:sp>
      <p:sp>
        <p:nvSpPr>
          <p:cNvPr id="44" name="Rectangle 43"/>
          <p:cNvSpPr/>
          <p:nvPr/>
        </p:nvSpPr>
        <p:spPr>
          <a:xfrm>
            <a:off x="16879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Machine Learning</a:t>
            </a:r>
            <a:endParaRPr lang="en-US" sz="1122" dirty="0">
              <a:solidFill>
                <a:srgbClr val="FFFFFF"/>
              </a:solidFill>
              <a:cs typeface="Segoe UI" panose="020B0502040204020203" pitchFamily="34" charset="0"/>
            </a:endParaRPr>
          </a:p>
        </p:txBody>
      </p:sp>
      <p:sp>
        <p:nvSpPr>
          <p:cNvPr id="45" name="Rectangle 44"/>
          <p:cNvSpPr/>
          <p:nvPr/>
        </p:nvSpPr>
        <p:spPr>
          <a:xfrm>
            <a:off x="27752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Stream Analytics</a:t>
            </a:r>
            <a:endParaRPr lang="en-US" sz="1122" dirty="0">
              <a:solidFill>
                <a:srgbClr val="FFFFFF"/>
              </a:solidFill>
              <a:cs typeface="Segoe UI" panose="020B0502040204020203" pitchFamily="34" charset="0"/>
            </a:endParaRPr>
          </a:p>
        </p:txBody>
      </p:sp>
      <p:sp>
        <p:nvSpPr>
          <p:cNvPr id="46" name="Rectangle 45"/>
          <p:cNvSpPr/>
          <p:nvPr/>
        </p:nvSpPr>
        <p:spPr>
          <a:xfrm>
            <a:off x="3857381"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Factory</a:t>
            </a:r>
            <a:endParaRPr lang="en-US" sz="1122" dirty="0">
              <a:solidFill>
                <a:srgbClr val="FFFFFF"/>
              </a:solidFill>
              <a:cs typeface="Segoe UI" panose="020B0502040204020203" pitchFamily="34" charset="0"/>
            </a:endParaRPr>
          </a:p>
        </p:txBody>
      </p:sp>
      <p:sp>
        <p:nvSpPr>
          <p:cNvPr id="47" name="Rectangle 46"/>
          <p:cNvSpPr/>
          <p:nvPr/>
        </p:nvSpPr>
        <p:spPr>
          <a:xfrm>
            <a:off x="4944674"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Event Hubs</a:t>
            </a:r>
            <a:endParaRPr lang="en-US" sz="1122" dirty="0">
              <a:solidFill>
                <a:srgbClr val="FFFFFF"/>
              </a:solidFill>
              <a:cs typeface="Segoe UI" panose="020B0502040204020203" pitchFamily="34" charset="0"/>
            </a:endParaRPr>
          </a:p>
        </p:txBody>
      </p:sp>
      <p:sp>
        <p:nvSpPr>
          <p:cNvPr id="48" name="TextBox 47"/>
          <p:cNvSpPr txBox="1"/>
          <p:nvPr/>
        </p:nvSpPr>
        <p:spPr>
          <a:xfrm rot="16200000">
            <a:off x="5721440" y="2367787"/>
            <a:ext cx="10584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Hybrid</a:t>
            </a:r>
          </a:p>
          <a:p>
            <a:pPr algn="ctr" defTabSz="932468"/>
            <a:r>
              <a:rPr lang="en-US" sz="1400" dirty="0">
                <a:solidFill>
                  <a:srgbClr val="FFFFFF"/>
                </a:solidFill>
                <a:cs typeface="Segoe UI" panose="020B0502040204020203" pitchFamily="34" charset="0"/>
              </a:rPr>
              <a:t>Integration</a:t>
            </a:r>
          </a:p>
        </p:txBody>
      </p:sp>
      <p:sp>
        <p:nvSpPr>
          <p:cNvPr id="49" name="Rectangle 48"/>
          <p:cNvSpPr/>
          <p:nvPr/>
        </p:nvSpPr>
        <p:spPr>
          <a:xfrm>
            <a:off x="65557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BizTalk Services</a:t>
            </a:r>
            <a:endParaRPr lang="en-US" sz="1122" dirty="0">
              <a:solidFill>
                <a:srgbClr val="FFFFFF"/>
              </a:solidFill>
              <a:cs typeface="Segoe UI" panose="020B0502040204020203" pitchFamily="34" charset="0"/>
            </a:endParaRPr>
          </a:p>
        </p:txBody>
      </p:sp>
      <p:sp>
        <p:nvSpPr>
          <p:cNvPr id="50" name="Rectangle 49"/>
          <p:cNvSpPr/>
          <p:nvPr/>
        </p:nvSpPr>
        <p:spPr>
          <a:xfrm>
            <a:off x="76411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Bus</a:t>
            </a:r>
            <a:endParaRPr lang="en-US" sz="1122" dirty="0">
              <a:solidFill>
                <a:srgbClr val="FFFFFF"/>
              </a:solidFill>
              <a:cs typeface="Segoe UI" panose="020B0502040204020203" pitchFamily="34" charset="0"/>
            </a:endParaRPr>
          </a:p>
        </p:txBody>
      </p:sp>
      <p:sp>
        <p:nvSpPr>
          <p:cNvPr id="51" name="Rectangle 50"/>
          <p:cNvSpPr/>
          <p:nvPr/>
        </p:nvSpPr>
        <p:spPr>
          <a:xfrm>
            <a:off x="87284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Backup</a:t>
            </a:r>
            <a:endParaRPr lang="en-US" sz="1122" dirty="0">
              <a:solidFill>
                <a:srgbClr val="FFFFFF"/>
              </a:solidFill>
              <a:cs typeface="Segoe UI" panose="020B0502040204020203" pitchFamily="34" charset="0"/>
            </a:endParaRPr>
          </a:p>
        </p:txBody>
      </p:sp>
      <p:sp>
        <p:nvSpPr>
          <p:cNvPr id="52" name="Rectangle 51"/>
          <p:cNvSpPr/>
          <p:nvPr/>
        </p:nvSpPr>
        <p:spPr>
          <a:xfrm>
            <a:off x="9815746"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Site Recovery</a:t>
            </a:r>
            <a:endParaRPr lang="en-US" sz="1122" dirty="0">
              <a:solidFill>
                <a:srgbClr val="FFFFFF"/>
              </a:solidFill>
              <a:cs typeface="Segoe UI" panose="020B0502040204020203" pitchFamily="34" charset="0"/>
            </a:endParaRPr>
          </a:p>
        </p:txBody>
      </p:sp>
      <p:pic>
        <p:nvPicPr>
          <p:cNvPr id="53" name="Picture 52"/>
          <p:cNvPicPr>
            <a:picLocks noChangeAspect="1"/>
          </p:cNvPicPr>
          <p:nvPr/>
        </p:nvPicPr>
        <p:blipFill>
          <a:blip r:embed="rId2"/>
          <a:stretch>
            <a:fillRect/>
          </a:stretch>
        </p:blipFill>
        <p:spPr>
          <a:xfrm>
            <a:off x="1035520" y="984923"/>
            <a:ext cx="401384" cy="397390"/>
          </a:xfrm>
          <a:prstGeom prst="rect">
            <a:avLst/>
          </a:prstGeom>
        </p:spPr>
      </p:pic>
      <p:pic>
        <p:nvPicPr>
          <p:cNvPr id="54"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3684956" y="984923"/>
            <a:ext cx="367022" cy="48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631159" y="983588"/>
            <a:ext cx="518073" cy="48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p:cNvPicPr>
            <a:picLocks noChangeAspect="1"/>
          </p:cNvPicPr>
          <p:nvPr/>
        </p:nvPicPr>
        <p:blipFill>
          <a:blip r:embed="rId5"/>
          <a:stretch>
            <a:fillRect/>
          </a:stretch>
        </p:blipFill>
        <p:spPr>
          <a:xfrm>
            <a:off x="6872674" y="982358"/>
            <a:ext cx="441679" cy="485363"/>
          </a:xfrm>
          <a:prstGeom prst="rect">
            <a:avLst/>
          </a:prstGeom>
        </p:spPr>
      </p:pic>
      <p:pic>
        <p:nvPicPr>
          <p:cNvPr id="57" name="Picture 56"/>
          <p:cNvPicPr>
            <a:picLocks noChangeAspect="1"/>
          </p:cNvPicPr>
          <p:nvPr/>
        </p:nvPicPr>
        <p:blipFill>
          <a:blip r:embed="rId6"/>
          <a:stretch>
            <a:fillRect/>
          </a:stretch>
        </p:blipFill>
        <p:spPr>
          <a:xfrm>
            <a:off x="4298303" y="2209441"/>
            <a:ext cx="386578" cy="378566"/>
          </a:xfrm>
          <a:prstGeom prst="rect">
            <a:avLst/>
          </a:prstGeom>
        </p:spPr>
      </p:pic>
      <p:pic>
        <p:nvPicPr>
          <p:cNvPr id="58" name="Picture 57"/>
          <p:cNvPicPr>
            <a:picLocks noChangeAspect="1"/>
          </p:cNvPicPr>
          <p:nvPr/>
        </p:nvPicPr>
        <p:blipFill>
          <a:blip r:embed="rId7"/>
          <a:stretch>
            <a:fillRect/>
          </a:stretch>
        </p:blipFill>
        <p:spPr>
          <a:xfrm>
            <a:off x="5340250" y="2207249"/>
            <a:ext cx="398087" cy="422147"/>
          </a:xfrm>
          <a:prstGeom prst="rect">
            <a:avLst/>
          </a:prstGeom>
        </p:spPr>
      </p:pic>
      <p:pic>
        <p:nvPicPr>
          <p:cNvPr id="59" name="Picture 2"/>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6950465" y="2203052"/>
            <a:ext cx="431502" cy="43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8098854" y="2209441"/>
            <a:ext cx="369283" cy="4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83"/>
          <p:cNvSpPr>
            <a:spLocks noEditPoints="1"/>
          </p:cNvSpPr>
          <p:nvPr/>
        </p:nvSpPr>
        <p:spPr bwMode="black">
          <a:xfrm>
            <a:off x="9182221" y="2197887"/>
            <a:ext cx="363957" cy="41761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96786" y="3398705"/>
            <a:ext cx="475413" cy="418369"/>
          </a:xfrm>
          <a:prstGeom prst="rect">
            <a:avLst/>
          </a:prstGeom>
        </p:spPr>
      </p:pic>
      <p:pic>
        <p:nvPicPr>
          <p:cNvPr id="63"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8985942" y="3388198"/>
            <a:ext cx="385305" cy="3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10182250" y="3403606"/>
            <a:ext cx="244411" cy="46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6"/>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985191" y="4704671"/>
            <a:ext cx="451713" cy="42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1980721" y="4687185"/>
            <a:ext cx="527823" cy="4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6"/>
          <p:cNvPicPr>
            <a:picLocks noChangeAspect="1"/>
          </p:cNvPicPr>
          <p:nvPr/>
        </p:nvPicPr>
        <p:blipFill>
          <a:blip r:embed="rId15"/>
          <a:stretch>
            <a:fillRect/>
          </a:stretch>
        </p:blipFill>
        <p:spPr>
          <a:xfrm>
            <a:off x="3100286" y="4695276"/>
            <a:ext cx="489847" cy="479641"/>
          </a:xfrm>
          <a:prstGeom prst="rect">
            <a:avLst/>
          </a:prstGeom>
        </p:spPr>
      </p:pic>
      <p:pic>
        <p:nvPicPr>
          <p:cNvPr id="68" name="Picture 1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560858" y="4683170"/>
            <a:ext cx="560834" cy="377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
          <p:cNvPicPr>
            <a:picLocks noChangeAspect="1"/>
          </p:cNvPicPr>
          <p:nvPr/>
        </p:nvPicPr>
        <p:blipFill>
          <a:blip r:embed="rId17" cstate="print">
            <a:biLevel thresh="50000"/>
            <a:extLst>
              <a:ext uri="{28A0092B-C50C-407E-A947-70E740481C1C}">
                <a14:useLocalDpi xmlns:a14="http://schemas.microsoft.com/office/drawing/2010/main" val="0"/>
              </a:ext>
            </a:extLst>
          </a:blip>
          <a:srcRect/>
          <a:stretch>
            <a:fillRect/>
          </a:stretch>
        </p:blipFill>
        <p:spPr bwMode="auto">
          <a:xfrm>
            <a:off x="7710578" y="4608277"/>
            <a:ext cx="484301" cy="4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6"/>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8859540" y="4683170"/>
            <a:ext cx="404093" cy="4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4"/>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11584738" y="2204464"/>
            <a:ext cx="410571" cy="4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1448596" y="3385427"/>
            <a:ext cx="563735" cy="41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5045704" y="5926821"/>
            <a:ext cx="414358" cy="43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22"/>
          <a:stretch>
            <a:fillRect/>
          </a:stretch>
        </p:blipFill>
        <p:spPr>
          <a:xfrm>
            <a:off x="5972079" y="5907085"/>
            <a:ext cx="559103" cy="385097"/>
          </a:xfrm>
          <a:prstGeom prst="rect">
            <a:avLst/>
          </a:prstGeom>
        </p:spPr>
      </p:pic>
      <p:pic>
        <p:nvPicPr>
          <p:cNvPr id="75" name="Picture 74"/>
          <p:cNvPicPr>
            <a:picLocks noChangeAspect="1"/>
          </p:cNvPicPr>
          <p:nvPr/>
        </p:nvPicPr>
        <p:blipFill>
          <a:blip r:embed="rId23"/>
          <a:stretch>
            <a:fillRect/>
          </a:stretch>
        </p:blipFill>
        <p:spPr>
          <a:xfrm>
            <a:off x="7225173" y="5904495"/>
            <a:ext cx="378711" cy="466106"/>
          </a:xfrm>
          <a:prstGeom prst="rect">
            <a:avLst/>
          </a:prstGeom>
        </p:spPr>
      </p:pic>
      <p:pic>
        <p:nvPicPr>
          <p:cNvPr id="76" name="Picture 6"/>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8276199" y="5921361"/>
            <a:ext cx="406977" cy="44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6"/>
          <p:cNvPicPr>
            <a:picLocks noChangeAspect="1"/>
          </p:cNvPicPr>
          <p:nvPr/>
        </p:nvPicPr>
        <p:blipFill>
          <a:blip r:embed="rId25"/>
          <a:stretch>
            <a:fillRect/>
          </a:stretch>
        </p:blipFill>
        <p:spPr>
          <a:xfrm>
            <a:off x="7364139" y="3374359"/>
            <a:ext cx="256061" cy="411756"/>
          </a:xfrm>
          <a:prstGeom prst="rect">
            <a:avLst/>
          </a:prstGeom>
        </p:spPr>
      </p:pic>
      <p:pic>
        <p:nvPicPr>
          <p:cNvPr id="78" name="Picture 77"/>
          <p:cNvPicPr>
            <a:picLocks noChangeAspect="1"/>
          </p:cNvPicPr>
          <p:nvPr/>
        </p:nvPicPr>
        <p:blipFill>
          <a:blip r:embed="rId26"/>
          <a:stretch>
            <a:fillRect/>
          </a:stretch>
        </p:blipFill>
        <p:spPr>
          <a:xfrm>
            <a:off x="892472" y="2197887"/>
            <a:ext cx="557415" cy="417619"/>
          </a:xfrm>
          <a:prstGeom prst="rect">
            <a:avLst/>
          </a:prstGeom>
        </p:spPr>
      </p:pic>
      <p:pic>
        <p:nvPicPr>
          <p:cNvPr id="79" name="Picture 78"/>
          <p:cNvPicPr>
            <a:picLocks noChangeAspect="1"/>
          </p:cNvPicPr>
          <p:nvPr/>
        </p:nvPicPr>
        <p:blipFill>
          <a:blip r:embed="rId27"/>
          <a:stretch>
            <a:fillRect/>
          </a:stretch>
        </p:blipFill>
        <p:spPr>
          <a:xfrm>
            <a:off x="5787740" y="983588"/>
            <a:ext cx="447744" cy="438729"/>
          </a:xfrm>
          <a:prstGeom prst="rect">
            <a:avLst/>
          </a:prstGeom>
        </p:spPr>
      </p:pic>
      <p:pic>
        <p:nvPicPr>
          <p:cNvPr id="80" name="Picture 79"/>
          <p:cNvPicPr>
            <a:picLocks noChangeAspect="1"/>
          </p:cNvPicPr>
          <p:nvPr/>
        </p:nvPicPr>
        <p:blipFill>
          <a:blip r:embed="rId28"/>
          <a:stretch>
            <a:fillRect/>
          </a:stretch>
        </p:blipFill>
        <p:spPr>
          <a:xfrm>
            <a:off x="10156190" y="2188173"/>
            <a:ext cx="510889" cy="441223"/>
          </a:xfrm>
          <a:prstGeom prst="rect">
            <a:avLst/>
          </a:prstGeom>
        </p:spPr>
      </p:pic>
      <p:pic>
        <p:nvPicPr>
          <p:cNvPr id="81" name="Picture 80"/>
          <p:cNvPicPr>
            <a:picLocks noChangeAspect="1"/>
          </p:cNvPicPr>
          <p:nvPr/>
        </p:nvPicPr>
        <p:blipFill>
          <a:blip r:embed="rId29"/>
          <a:stretch>
            <a:fillRect/>
          </a:stretch>
        </p:blipFill>
        <p:spPr>
          <a:xfrm>
            <a:off x="6165819" y="3398233"/>
            <a:ext cx="414826" cy="418841"/>
          </a:xfrm>
          <a:prstGeom prst="rect">
            <a:avLst/>
          </a:prstGeom>
        </p:spPr>
      </p:pic>
      <p:pic>
        <p:nvPicPr>
          <p:cNvPr id="82" name="Picture 81"/>
          <p:cNvPicPr>
            <a:picLocks noChangeAspect="1"/>
          </p:cNvPicPr>
          <p:nvPr/>
        </p:nvPicPr>
        <p:blipFill>
          <a:blip r:embed="rId30"/>
          <a:stretch>
            <a:fillRect/>
          </a:stretch>
        </p:blipFill>
        <p:spPr>
          <a:xfrm>
            <a:off x="9264535" y="5904495"/>
            <a:ext cx="533220" cy="510640"/>
          </a:xfrm>
          <a:prstGeom prst="rect">
            <a:avLst/>
          </a:prstGeom>
        </p:spPr>
      </p:pic>
      <p:pic>
        <p:nvPicPr>
          <p:cNvPr id="83" name="Picture 82"/>
          <p:cNvPicPr>
            <a:picLocks noChangeAspect="1"/>
          </p:cNvPicPr>
          <p:nvPr/>
        </p:nvPicPr>
        <p:blipFill>
          <a:blip r:embed="rId31"/>
          <a:stretch>
            <a:fillRect/>
          </a:stretch>
        </p:blipFill>
        <p:spPr>
          <a:xfrm>
            <a:off x="2204115" y="957080"/>
            <a:ext cx="307156" cy="458464"/>
          </a:xfrm>
          <a:prstGeom prst="rect">
            <a:avLst/>
          </a:prstGeom>
        </p:spPr>
      </p:pic>
      <p:pic>
        <p:nvPicPr>
          <p:cNvPr id="84" name="Picture 5"/>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1119523" y="5916688"/>
            <a:ext cx="512894" cy="44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2018604" y="5916688"/>
            <a:ext cx="513654" cy="44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2917702" y="5916688"/>
            <a:ext cx="515416" cy="44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86"/>
          <p:cNvPicPr>
            <a:picLocks noChangeAspect="1"/>
          </p:cNvPicPr>
          <p:nvPr/>
        </p:nvPicPr>
        <p:blipFill>
          <a:blip r:embed="rId35"/>
          <a:stretch>
            <a:fillRect/>
          </a:stretch>
        </p:blipFill>
        <p:spPr>
          <a:xfrm>
            <a:off x="3816209" y="5916688"/>
            <a:ext cx="517198" cy="449233"/>
          </a:xfrm>
          <a:prstGeom prst="rect">
            <a:avLst/>
          </a:prstGeom>
        </p:spPr>
      </p:pic>
      <p:pic>
        <p:nvPicPr>
          <p:cNvPr id="88" name="Picture 87"/>
          <p:cNvPicPr>
            <a:picLocks noChangeAspect="1"/>
          </p:cNvPicPr>
          <p:nvPr/>
        </p:nvPicPr>
        <p:blipFill>
          <a:blip r:embed="rId36"/>
          <a:stretch>
            <a:fillRect/>
          </a:stretch>
        </p:blipFill>
        <p:spPr>
          <a:xfrm>
            <a:off x="2117726" y="2209028"/>
            <a:ext cx="422542" cy="470791"/>
          </a:xfrm>
          <a:prstGeom prst="rect">
            <a:avLst/>
          </a:prstGeom>
        </p:spPr>
      </p:pic>
      <p:pic>
        <p:nvPicPr>
          <p:cNvPr id="89" name="Picture 88"/>
          <p:cNvPicPr>
            <a:picLocks noChangeAspect="1"/>
          </p:cNvPicPr>
          <p:nvPr/>
        </p:nvPicPr>
        <p:blipFill>
          <a:blip r:embed="rId37"/>
          <a:stretch>
            <a:fillRect/>
          </a:stretch>
        </p:blipFill>
        <p:spPr>
          <a:xfrm>
            <a:off x="2994036" y="2183587"/>
            <a:ext cx="632368" cy="505060"/>
          </a:xfrm>
          <a:prstGeom prst="rect">
            <a:avLst/>
          </a:prstGeom>
        </p:spPr>
      </p:pic>
      <p:pic>
        <p:nvPicPr>
          <p:cNvPr id="90" name="Picture 89"/>
          <p:cNvPicPr>
            <a:picLocks noChangeAspect="1"/>
          </p:cNvPicPr>
          <p:nvPr/>
        </p:nvPicPr>
        <p:blipFill>
          <a:blip r:embed="rId38"/>
          <a:stretch>
            <a:fillRect/>
          </a:stretch>
        </p:blipFill>
        <p:spPr>
          <a:xfrm>
            <a:off x="1294520" y="3398233"/>
            <a:ext cx="482605" cy="482605"/>
          </a:xfrm>
          <a:prstGeom prst="rect">
            <a:avLst/>
          </a:prstGeom>
        </p:spPr>
      </p:pic>
      <p:pic>
        <p:nvPicPr>
          <p:cNvPr id="91" name="Picture 90"/>
          <p:cNvPicPr>
            <a:picLocks noChangeAspect="1"/>
          </p:cNvPicPr>
          <p:nvPr/>
        </p:nvPicPr>
        <p:blipFill>
          <a:blip r:embed="rId39"/>
          <a:stretch>
            <a:fillRect/>
          </a:stretch>
        </p:blipFill>
        <p:spPr>
          <a:xfrm>
            <a:off x="2210887" y="3398233"/>
            <a:ext cx="317019" cy="477848"/>
          </a:xfrm>
          <a:prstGeom prst="rect">
            <a:avLst/>
          </a:prstGeom>
        </p:spPr>
      </p:pic>
      <p:pic>
        <p:nvPicPr>
          <p:cNvPr id="92" name="Picture 91"/>
          <p:cNvPicPr>
            <a:picLocks noChangeAspect="1"/>
          </p:cNvPicPr>
          <p:nvPr/>
        </p:nvPicPr>
        <p:blipFill>
          <a:blip r:embed="rId40"/>
          <a:stretch>
            <a:fillRect/>
          </a:stretch>
        </p:blipFill>
        <p:spPr>
          <a:xfrm>
            <a:off x="2961221" y="3398233"/>
            <a:ext cx="436254" cy="482500"/>
          </a:xfrm>
          <a:prstGeom prst="rect">
            <a:avLst/>
          </a:prstGeom>
        </p:spPr>
      </p:pic>
      <p:pic>
        <p:nvPicPr>
          <p:cNvPr id="93" name="Picture 92"/>
          <p:cNvPicPr>
            <a:picLocks noChangeAspect="1"/>
          </p:cNvPicPr>
          <p:nvPr/>
        </p:nvPicPr>
        <p:blipFill>
          <a:blip r:embed="rId41"/>
          <a:stretch>
            <a:fillRect/>
          </a:stretch>
        </p:blipFill>
        <p:spPr>
          <a:xfrm>
            <a:off x="3830790" y="3398233"/>
            <a:ext cx="450917" cy="469065"/>
          </a:xfrm>
          <a:prstGeom prst="rect">
            <a:avLst/>
          </a:prstGeom>
        </p:spPr>
      </p:pic>
      <p:sp>
        <p:nvSpPr>
          <p:cNvPr id="94" name="TextBox 93"/>
          <p:cNvSpPr txBox="1"/>
          <p:nvPr/>
        </p:nvSpPr>
        <p:spPr>
          <a:xfrm>
            <a:off x="1148281" y="3879461"/>
            <a:ext cx="775081" cy="261610"/>
          </a:xfrm>
          <a:prstGeom prst="rect">
            <a:avLst/>
          </a:prstGeom>
          <a:noFill/>
        </p:spPr>
        <p:txBody>
          <a:bodyPr wrap="square" rtlCol="0">
            <a:spAutoFit/>
          </a:bodyPr>
          <a:lstStyle/>
          <a:p>
            <a:pPr algn="ctr" defTabSz="932597"/>
            <a:r>
              <a:rPr lang="en-US" altLang="zh-CN" sz="1100" dirty="0" smtClean="0">
                <a:solidFill>
                  <a:srgbClr val="FFFFFF"/>
                </a:solidFill>
              </a:rPr>
              <a:t>Web App</a:t>
            </a:r>
            <a:endParaRPr lang="en-US" sz="1100" dirty="0">
              <a:solidFill>
                <a:srgbClr val="FFFFFF"/>
              </a:solidFill>
            </a:endParaRPr>
          </a:p>
        </p:txBody>
      </p:sp>
      <p:sp>
        <p:nvSpPr>
          <p:cNvPr id="95" name="TextBox 94"/>
          <p:cNvSpPr txBox="1"/>
          <p:nvPr/>
        </p:nvSpPr>
        <p:spPr>
          <a:xfrm>
            <a:off x="1906746"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Mobile App</a:t>
            </a:r>
            <a:endParaRPr lang="en-US" sz="1100" dirty="0">
              <a:solidFill>
                <a:srgbClr val="FFFFFF"/>
              </a:solidFill>
            </a:endParaRPr>
          </a:p>
        </p:txBody>
      </p:sp>
      <p:sp>
        <p:nvSpPr>
          <p:cNvPr id="96" name="TextBox 95"/>
          <p:cNvSpPr txBox="1"/>
          <p:nvPr/>
        </p:nvSpPr>
        <p:spPr>
          <a:xfrm>
            <a:off x="2829990" y="3879461"/>
            <a:ext cx="687808" cy="261610"/>
          </a:xfrm>
          <a:prstGeom prst="rect">
            <a:avLst/>
          </a:prstGeom>
          <a:noFill/>
        </p:spPr>
        <p:txBody>
          <a:bodyPr wrap="square" rtlCol="0">
            <a:spAutoFit/>
          </a:bodyPr>
          <a:lstStyle/>
          <a:p>
            <a:pPr algn="ctr" defTabSz="932597"/>
            <a:r>
              <a:rPr lang="en-US" altLang="zh-CN" sz="1100" dirty="0" smtClean="0">
                <a:solidFill>
                  <a:srgbClr val="FFFFFF"/>
                </a:solidFill>
              </a:rPr>
              <a:t>API App</a:t>
            </a:r>
            <a:endParaRPr lang="en-US" sz="1100" dirty="0">
              <a:solidFill>
                <a:srgbClr val="FFFFFF"/>
              </a:solidFill>
            </a:endParaRPr>
          </a:p>
        </p:txBody>
      </p:sp>
      <p:sp>
        <p:nvSpPr>
          <p:cNvPr id="97" name="TextBox 96"/>
          <p:cNvSpPr txBox="1"/>
          <p:nvPr/>
        </p:nvSpPr>
        <p:spPr>
          <a:xfrm>
            <a:off x="3551708"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Logic App</a:t>
            </a:r>
            <a:endParaRPr lang="en-US" sz="1100" dirty="0">
              <a:solidFill>
                <a:srgbClr val="FFFFFF"/>
              </a:solidFill>
            </a:endParaRPr>
          </a:p>
        </p:txBody>
      </p:sp>
      <p:sp>
        <p:nvSpPr>
          <p:cNvPr id="98" name="TextBox 97"/>
          <p:cNvSpPr txBox="1"/>
          <p:nvPr/>
        </p:nvSpPr>
        <p:spPr>
          <a:xfrm>
            <a:off x="989012" y="6413759"/>
            <a:ext cx="775081" cy="261610"/>
          </a:xfrm>
          <a:prstGeom prst="rect">
            <a:avLst/>
          </a:prstGeom>
          <a:noFill/>
        </p:spPr>
        <p:txBody>
          <a:bodyPr wrap="square" rtlCol="0">
            <a:spAutoFit/>
          </a:bodyPr>
          <a:lstStyle/>
          <a:p>
            <a:pPr algn="ctr" defTabSz="932597"/>
            <a:r>
              <a:rPr lang="en-US" altLang="zh-CN" sz="1100" dirty="0" smtClean="0">
                <a:solidFill>
                  <a:srgbClr val="FFFFFF"/>
                </a:solidFill>
              </a:rPr>
              <a:t>Blobs</a:t>
            </a:r>
            <a:endParaRPr lang="en-US" sz="1100" dirty="0">
              <a:solidFill>
                <a:srgbClr val="FFFFFF"/>
              </a:solidFill>
            </a:endParaRPr>
          </a:p>
        </p:txBody>
      </p:sp>
      <p:sp>
        <p:nvSpPr>
          <p:cNvPr id="99" name="TextBox 98"/>
          <p:cNvSpPr txBox="1"/>
          <p:nvPr/>
        </p:nvSpPr>
        <p:spPr>
          <a:xfrm>
            <a:off x="1816057" y="6413759"/>
            <a:ext cx="927434" cy="261610"/>
          </a:xfrm>
          <a:prstGeom prst="rect">
            <a:avLst/>
          </a:prstGeom>
          <a:noFill/>
        </p:spPr>
        <p:txBody>
          <a:bodyPr wrap="square" rtlCol="0">
            <a:spAutoFit/>
          </a:bodyPr>
          <a:lstStyle/>
          <a:p>
            <a:pPr algn="ctr" defTabSz="932597"/>
            <a:r>
              <a:rPr lang="en-US" altLang="zh-CN" sz="1100" dirty="0" smtClean="0">
                <a:solidFill>
                  <a:srgbClr val="FFFFFF"/>
                </a:solidFill>
              </a:rPr>
              <a:t>Tables</a:t>
            </a:r>
            <a:endParaRPr lang="en-US" sz="1100" dirty="0">
              <a:solidFill>
                <a:srgbClr val="FFFFFF"/>
              </a:solidFill>
            </a:endParaRPr>
          </a:p>
        </p:txBody>
      </p:sp>
      <p:sp>
        <p:nvSpPr>
          <p:cNvPr id="100" name="TextBox 99"/>
          <p:cNvSpPr txBox="1"/>
          <p:nvPr/>
        </p:nvSpPr>
        <p:spPr>
          <a:xfrm>
            <a:off x="2817406" y="6413759"/>
            <a:ext cx="687808" cy="261610"/>
          </a:xfrm>
          <a:prstGeom prst="rect">
            <a:avLst/>
          </a:prstGeom>
          <a:noFill/>
        </p:spPr>
        <p:txBody>
          <a:bodyPr wrap="square" rtlCol="0">
            <a:spAutoFit/>
          </a:bodyPr>
          <a:lstStyle/>
          <a:p>
            <a:pPr algn="ctr" defTabSz="932597"/>
            <a:r>
              <a:rPr lang="en-US" altLang="zh-CN" sz="1100" dirty="0" smtClean="0">
                <a:solidFill>
                  <a:srgbClr val="FFFFFF"/>
                </a:solidFill>
              </a:rPr>
              <a:t>Queues</a:t>
            </a:r>
            <a:endParaRPr lang="en-US" sz="1100" dirty="0">
              <a:solidFill>
                <a:srgbClr val="FFFFFF"/>
              </a:solidFill>
            </a:endParaRPr>
          </a:p>
        </p:txBody>
      </p:sp>
      <p:sp>
        <p:nvSpPr>
          <p:cNvPr id="101" name="TextBox 100"/>
          <p:cNvSpPr txBox="1"/>
          <p:nvPr/>
        </p:nvSpPr>
        <p:spPr>
          <a:xfrm>
            <a:off x="3693429" y="6413759"/>
            <a:ext cx="759566" cy="261610"/>
          </a:xfrm>
          <a:prstGeom prst="rect">
            <a:avLst/>
          </a:prstGeom>
          <a:noFill/>
        </p:spPr>
        <p:txBody>
          <a:bodyPr wrap="square" rtlCol="0">
            <a:spAutoFit/>
          </a:bodyPr>
          <a:lstStyle/>
          <a:p>
            <a:pPr algn="ctr" defTabSz="932597"/>
            <a:r>
              <a:rPr lang="en-US" altLang="zh-CN" sz="1100" dirty="0" smtClean="0">
                <a:solidFill>
                  <a:srgbClr val="FFFFFF"/>
                </a:solidFill>
              </a:rPr>
              <a:t>Files</a:t>
            </a:r>
            <a:endParaRPr lang="en-US" sz="1100" dirty="0">
              <a:solidFill>
                <a:srgbClr val="FFFFFF"/>
              </a:solidFill>
            </a:endParaRPr>
          </a:p>
        </p:txBody>
      </p:sp>
      <p:sp>
        <p:nvSpPr>
          <p:cNvPr id="102" name="TextBox 101"/>
          <p:cNvSpPr txBox="1"/>
          <p:nvPr/>
        </p:nvSpPr>
        <p:spPr>
          <a:xfrm rot="16200000">
            <a:off x="7121453" y="1199440"/>
            <a:ext cx="1160511"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Marketplace</a:t>
            </a:r>
            <a:endParaRPr lang="en-US" sz="1400" dirty="0">
              <a:solidFill>
                <a:srgbClr val="FFFFFF"/>
              </a:solidFill>
              <a:cs typeface="Segoe UI" panose="020B0502040204020203" pitchFamily="34" charset="0"/>
            </a:endParaRPr>
          </a:p>
        </p:txBody>
      </p:sp>
      <p:sp>
        <p:nvSpPr>
          <p:cNvPr id="103" name="Rectangle 102"/>
          <p:cNvSpPr/>
          <p:nvPr/>
        </p:nvSpPr>
        <p:spPr>
          <a:xfrm>
            <a:off x="8021523" y="916349"/>
            <a:ext cx="4930889" cy="89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endParaRPr lang="en-US" sz="1122" dirty="0">
              <a:solidFill>
                <a:srgbClr val="FFFFFF"/>
              </a:solidFill>
              <a:cs typeface="Segoe UI" panose="020B0502040204020203" pitchFamily="34" charset="0"/>
            </a:endParaRPr>
          </a:p>
        </p:txBody>
      </p:sp>
      <p:pic>
        <p:nvPicPr>
          <p:cNvPr id="104" name="Picture 10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75612" y="1025250"/>
            <a:ext cx="854179" cy="640633"/>
          </a:xfrm>
          <a:prstGeom prst="rect">
            <a:avLst/>
          </a:prstGeom>
        </p:spPr>
      </p:pic>
      <p:pic>
        <p:nvPicPr>
          <p:cNvPr id="105" name="Picture 10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066212" y="1362229"/>
            <a:ext cx="1199246" cy="399748"/>
          </a:xfrm>
          <a:prstGeom prst="rect">
            <a:avLst/>
          </a:prstGeom>
        </p:spPr>
      </p:pic>
      <p:sp>
        <p:nvSpPr>
          <p:cNvPr id="106" name="TextBox 105"/>
          <p:cNvSpPr txBox="1"/>
          <p:nvPr/>
        </p:nvSpPr>
        <p:spPr>
          <a:xfrm>
            <a:off x="11580812" y="934431"/>
            <a:ext cx="775081" cy="584775"/>
          </a:xfrm>
          <a:prstGeom prst="rect">
            <a:avLst/>
          </a:prstGeom>
          <a:noFill/>
        </p:spPr>
        <p:txBody>
          <a:bodyPr wrap="square" rtlCol="0">
            <a:spAutoFit/>
          </a:bodyPr>
          <a:lstStyle/>
          <a:p>
            <a:pPr algn="ctr" defTabSz="932597"/>
            <a:r>
              <a:rPr lang="en-US" altLang="zh-CN" sz="3200" dirty="0" smtClean="0">
                <a:solidFill>
                  <a:schemeClr val="bg1">
                    <a:lumMod val="50000"/>
                  </a:schemeClr>
                </a:solidFill>
              </a:rPr>
              <a:t>…</a:t>
            </a:r>
            <a:endParaRPr lang="en-US" sz="3200" dirty="0">
              <a:solidFill>
                <a:schemeClr val="bg1">
                  <a:lumMod val="50000"/>
                </a:schemeClr>
              </a:solidFill>
            </a:endParaRPr>
          </a:p>
        </p:txBody>
      </p:sp>
      <p:pic>
        <p:nvPicPr>
          <p:cNvPr id="107" name="Picture 2" descr="SendGrid logo"/>
          <p:cNvPicPr>
            <a:picLocks noChangeAspect="1" noChangeArrowheads="1"/>
          </p:cNvPicPr>
          <p:nvPr/>
        </p:nvPicPr>
        <p:blipFill>
          <a:blip r:embed="rId44">
            <a:duotone>
              <a:prstClr val="black"/>
              <a:srgbClr val="080808">
                <a:tint val="45000"/>
                <a:satMod val="400000"/>
              </a:srgbClr>
            </a:duotone>
            <a:extLst>
              <a:ext uri="{28A0092B-C50C-407E-A947-70E740481C1C}">
                <a14:useLocalDpi xmlns:a14="http://schemas.microsoft.com/office/drawing/2010/main" val="0"/>
              </a:ext>
            </a:extLst>
          </a:blip>
          <a:srcRect/>
          <a:stretch>
            <a:fillRect/>
          </a:stretch>
        </p:blipFill>
        <p:spPr bwMode="auto">
          <a:xfrm>
            <a:off x="10514012" y="1229723"/>
            <a:ext cx="1173910" cy="67499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logoappdynamics"/>
          <p:cNvPicPr>
            <a:picLocks noChangeAspect="1" noChangeArrowheads="1"/>
          </p:cNvPicPr>
          <p:nvPr/>
        </p:nvPicPr>
        <p:blipFill>
          <a:blip r:embed="rId45">
            <a:grayscl/>
            <a:extLst>
              <a:ext uri="{28A0092B-C50C-407E-A947-70E740481C1C}">
                <a14:useLocalDpi xmlns:a14="http://schemas.microsoft.com/office/drawing/2010/main" val="0"/>
              </a:ext>
            </a:extLst>
          </a:blip>
          <a:srcRect/>
          <a:stretch>
            <a:fillRect/>
          </a:stretch>
        </p:blipFill>
        <p:spPr bwMode="auto">
          <a:xfrm>
            <a:off x="9599612" y="1025250"/>
            <a:ext cx="1471607" cy="279419"/>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10010606"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Lake</a:t>
            </a:r>
            <a:endParaRPr lang="en-US" sz="1122" dirty="0">
              <a:solidFill>
                <a:srgbClr val="FFFFFF"/>
              </a:solidFill>
              <a:cs typeface="Segoe UI" panose="020B0502040204020203" pitchFamily="34" charset="0"/>
            </a:endParaRPr>
          </a:p>
        </p:txBody>
      </p:sp>
      <p:sp>
        <p:nvSpPr>
          <p:cNvPr id="110" name="Rectangle 109"/>
          <p:cNvSpPr/>
          <p:nvPr/>
        </p:nvSpPr>
        <p:spPr>
          <a:xfrm>
            <a:off x="11078819"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Warehouse</a:t>
            </a:r>
            <a:endParaRPr lang="en-US" sz="1122" dirty="0">
              <a:solidFill>
                <a:srgbClr val="FFFFFF"/>
              </a:solidFill>
              <a:cs typeface="Segoe UI" panose="020B0502040204020203" pitchFamily="34" charset="0"/>
            </a:endParaRPr>
          </a:p>
        </p:txBody>
      </p:sp>
      <p:sp>
        <p:nvSpPr>
          <p:cNvPr id="111" name="Rectangle 110"/>
          <p:cNvSpPr/>
          <p:nvPr/>
        </p:nvSpPr>
        <p:spPr>
          <a:xfrm>
            <a:off x="4943348"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RemoteApp</a:t>
            </a:r>
            <a:endParaRPr lang="en-US" sz="1122" dirty="0">
              <a:solidFill>
                <a:srgbClr val="FFFFFF"/>
              </a:solidFill>
              <a:cs typeface="Segoe UI" panose="020B0502040204020203" pitchFamily="34" charset="0"/>
            </a:endParaRPr>
          </a:p>
        </p:txBody>
      </p:sp>
      <p:pic>
        <p:nvPicPr>
          <p:cNvPr id="112" name="Picture 111"/>
          <p:cNvPicPr>
            <a:picLocks noChangeAspect="1"/>
          </p:cNvPicPr>
          <p:nvPr/>
        </p:nvPicPr>
        <p:blipFill>
          <a:blip r:embed="rId46"/>
          <a:stretch>
            <a:fillRect/>
          </a:stretch>
        </p:blipFill>
        <p:spPr>
          <a:xfrm>
            <a:off x="5323932" y="4670452"/>
            <a:ext cx="456284" cy="451868"/>
          </a:xfrm>
          <a:prstGeom prst="rect">
            <a:avLst/>
          </a:prstGeom>
        </p:spPr>
      </p:pic>
      <p:sp>
        <p:nvSpPr>
          <p:cNvPr id="113" name="Rectangle 112"/>
          <p:cNvSpPr/>
          <p:nvPr/>
        </p:nvSpPr>
        <p:spPr>
          <a:xfrm>
            <a:off x="9514202"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DNS</a:t>
            </a:r>
            <a:endParaRPr lang="en-US" sz="1122" dirty="0">
              <a:solidFill>
                <a:srgbClr val="FFFFFF"/>
              </a:solidFill>
              <a:cs typeface="Segoe UI" panose="020B0502040204020203" pitchFamily="34" charset="0"/>
            </a:endParaRPr>
          </a:p>
        </p:txBody>
      </p:sp>
      <p:sp>
        <p:nvSpPr>
          <p:cNvPr id="114" name="Rectangle 113"/>
          <p:cNvSpPr/>
          <p:nvPr/>
        </p:nvSpPr>
        <p:spPr>
          <a:xfrm>
            <a:off x="10595004"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Gateway</a:t>
            </a:r>
            <a:endParaRPr lang="en-US" sz="1122" dirty="0">
              <a:solidFill>
                <a:srgbClr val="FFFFFF"/>
              </a:solidFill>
              <a:cs typeface="Segoe UI" panose="020B0502040204020203" pitchFamily="34" charset="0"/>
            </a:endParaRPr>
          </a:p>
        </p:txBody>
      </p:sp>
      <p:pic>
        <p:nvPicPr>
          <p:cNvPr id="115" name="Picture 114"/>
          <p:cNvPicPr>
            <a:picLocks noChangeAspect="1"/>
          </p:cNvPicPr>
          <p:nvPr/>
        </p:nvPicPr>
        <p:blipFill>
          <a:blip r:embed="rId47"/>
          <a:stretch>
            <a:fillRect/>
          </a:stretch>
        </p:blipFill>
        <p:spPr>
          <a:xfrm>
            <a:off x="10965180" y="4683170"/>
            <a:ext cx="447476" cy="446086"/>
          </a:xfrm>
          <a:prstGeom prst="rect">
            <a:avLst/>
          </a:prstGeom>
        </p:spPr>
      </p:pic>
    </p:spTree>
    <p:extLst>
      <p:ext uri="{BB962C8B-B14F-4D97-AF65-F5344CB8AC3E}">
        <p14:creationId xmlns:p14="http://schemas.microsoft.com/office/powerpoint/2010/main" val="11089930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Compute Instance Options</a:t>
            </a:r>
            <a:endParaRPr lang="he-IL" dirty="0"/>
          </a:p>
        </p:txBody>
      </p:sp>
      <p:sp>
        <p:nvSpPr>
          <p:cNvPr id="3" name="Content Placeholder 2"/>
          <p:cNvSpPr>
            <a:spLocks noGrp="1"/>
          </p:cNvSpPr>
          <p:nvPr>
            <p:ph idx="1"/>
          </p:nvPr>
        </p:nvSpPr>
        <p:spPr/>
        <p:txBody>
          <a:bodyPr/>
          <a:lstStyle/>
          <a:p>
            <a:endParaRPr lang="he-IL"/>
          </a:p>
        </p:txBody>
      </p:sp>
      <p:grpSp>
        <p:nvGrpSpPr>
          <p:cNvPr id="4" name="Group 3"/>
          <p:cNvGrpSpPr/>
          <p:nvPr/>
        </p:nvGrpSpPr>
        <p:grpSpPr>
          <a:xfrm>
            <a:off x="1250239" y="1626665"/>
            <a:ext cx="9539121" cy="3866915"/>
            <a:chOff x="-1646237" y="51036"/>
            <a:chExt cx="12436475" cy="5041428"/>
          </a:xfrm>
        </p:grpSpPr>
        <p:sp>
          <p:nvSpPr>
            <p:cNvPr id="5" name="Rectangle 4"/>
            <p:cNvSpPr/>
            <p:nvPr/>
          </p:nvSpPr>
          <p:spPr bwMode="auto">
            <a:xfrm>
              <a:off x="-1646237" y="51036"/>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43265" fontAlgn="base">
                <a:lnSpc>
                  <a:spcPct val="90000"/>
                </a:lnSpc>
                <a:spcBef>
                  <a:spcPct val="0"/>
                </a:spcBef>
                <a:spcAft>
                  <a:spcPct val="0"/>
                </a:spcAft>
              </a:pPr>
              <a:endParaRPr lang="en-US" sz="1467"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7741488" y="1130096"/>
              <a:ext cx="2161973" cy="2812037"/>
            </a:xfrm>
            <a:prstGeom prst="rect">
              <a:avLst/>
            </a:prstGeom>
          </p:spPr>
        </p:pic>
        <p:pic>
          <p:nvPicPr>
            <p:cNvPr id="7" name="Picture 6"/>
            <p:cNvPicPr>
              <a:picLocks noChangeAspect="1"/>
            </p:cNvPicPr>
            <p:nvPr/>
          </p:nvPicPr>
          <p:blipFill>
            <a:blip r:embed="rId3"/>
            <a:stretch>
              <a:fillRect/>
            </a:stretch>
          </p:blipFill>
          <p:spPr>
            <a:xfrm>
              <a:off x="-948726" y="1130096"/>
              <a:ext cx="2101180" cy="2732964"/>
            </a:xfrm>
            <a:prstGeom prst="rect">
              <a:avLst/>
            </a:prstGeom>
          </p:spPr>
        </p:pic>
        <p:sp>
          <p:nvSpPr>
            <p:cNvPr id="8" name="Rectangle 7"/>
            <p:cNvSpPr/>
            <p:nvPr/>
          </p:nvSpPr>
          <p:spPr bwMode="auto">
            <a:xfrm>
              <a:off x="7630243" y="251242"/>
              <a:ext cx="2477662"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Most Memory</a:t>
              </a:r>
            </a:p>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Fastest CPUs</a:t>
              </a:r>
            </a:p>
          </p:txBody>
        </p:sp>
        <p:sp>
          <p:nvSpPr>
            <p:cNvPr id="9" name="Rectangle 8"/>
            <p:cNvSpPr/>
            <p:nvPr/>
          </p:nvSpPr>
          <p:spPr bwMode="auto">
            <a:xfrm>
              <a:off x="2016520" y="251242"/>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SSD Storage</a:t>
              </a:r>
            </a:p>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Faster CPUs</a:t>
              </a:r>
            </a:p>
          </p:txBody>
        </p:sp>
        <p:pic>
          <p:nvPicPr>
            <p:cNvPr id="10" name="Picture 9"/>
            <p:cNvPicPr>
              <a:picLocks noChangeAspect="1"/>
            </p:cNvPicPr>
            <p:nvPr/>
          </p:nvPicPr>
          <p:blipFill>
            <a:blip r:embed="rId4"/>
            <a:stretch>
              <a:fillRect/>
            </a:stretch>
          </p:blipFill>
          <p:spPr>
            <a:xfrm>
              <a:off x="1897301" y="1001068"/>
              <a:ext cx="2188699" cy="2941064"/>
            </a:xfrm>
            <a:prstGeom prst="rect">
              <a:avLst/>
            </a:prstGeom>
          </p:spPr>
        </p:pic>
        <p:cxnSp>
          <p:nvCxnSpPr>
            <p:cNvPr id="11" name="Straight Arrow Connector 10"/>
            <p:cNvCxnSpPr/>
            <p:nvPr/>
          </p:nvCxnSpPr>
          <p:spPr>
            <a:xfrm flipV="1">
              <a:off x="-1130037" y="4614327"/>
              <a:ext cx="11237943" cy="27838"/>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1130037" y="4647042"/>
              <a:ext cx="2282491" cy="445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tx1"/>
                  </a:solidFill>
                  <a:ea typeface="Segoe UI" pitchFamily="34" charset="0"/>
                  <a:cs typeface="Segoe UI" pitchFamily="34" charset="0"/>
                </a:rPr>
                <a:t>Highest Value</a:t>
              </a:r>
            </a:p>
          </p:txBody>
        </p:sp>
        <p:sp>
          <p:nvSpPr>
            <p:cNvPr id="13" name="Rectangle 12"/>
            <p:cNvSpPr/>
            <p:nvPr/>
          </p:nvSpPr>
          <p:spPr bwMode="auto">
            <a:xfrm>
              <a:off x="7134892" y="4647042"/>
              <a:ext cx="2781271" cy="445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tx1"/>
                  </a:solidFill>
                  <a:ea typeface="Segoe UI" pitchFamily="34" charset="0"/>
                  <a:cs typeface="Segoe UI" pitchFamily="34" charset="0"/>
                </a:rPr>
                <a:t>Largest Scale-up</a:t>
              </a:r>
            </a:p>
          </p:txBody>
        </p:sp>
        <p:sp>
          <p:nvSpPr>
            <p:cNvPr id="14" name="Rectangle 13"/>
            <p:cNvSpPr/>
            <p:nvPr/>
          </p:nvSpPr>
          <p:spPr bwMode="auto">
            <a:xfrm>
              <a:off x="-1067947" y="404925"/>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Highest Value</a:t>
              </a:r>
            </a:p>
          </p:txBody>
        </p:sp>
        <p:pic>
          <p:nvPicPr>
            <p:cNvPr id="15" name="Picture 14"/>
            <p:cNvPicPr>
              <a:picLocks noChangeAspect="1"/>
            </p:cNvPicPr>
            <p:nvPr/>
          </p:nvPicPr>
          <p:blipFill>
            <a:blip r:embed="rId5"/>
            <a:stretch>
              <a:fillRect/>
            </a:stretch>
          </p:blipFill>
          <p:spPr>
            <a:xfrm>
              <a:off x="4650146" y="1001068"/>
              <a:ext cx="2412075" cy="2499964"/>
            </a:xfrm>
            <a:prstGeom prst="rect">
              <a:avLst/>
            </a:prstGeom>
          </p:spPr>
        </p:pic>
        <p:sp>
          <p:nvSpPr>
            <p:cNvPr id="16" name="Rectangle 15"/>
            <p:cNvSpPr/>
            <p:nvPr/>
          </p:nvSpPr>
          <p:spPr bwMode="auto">
            <a:xfrm>
              <a:off x="4830848" y="1783848"/>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b="1"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Premium Storage</a:t>
              </a:r>
            </a:p>
          </p:txBody>
        </p:sp>
        <p:sp>
          <p:nvSpPr>
            <p:cNvPr id="17" name="Rectangle 16"/>
            <p:cNvSpPr/>
            <p:nvPr/>
          </p:nvSpPr>
          <p:spPr bwMode="auto">
            <a:xfrm>
              <a:off x="4435435" y="379694"/>
              <a:ext cx="2856431"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&gt;50,000s of IOPS</a:t>
              </a:r>
            </a:p>
          </p:txBody>
        </p:sp>
      </p:grpSp>
    </p:spTree>
    <p:extLst>
      <p:ext uri="{BB962C8B-B14F-4D97-AF65-F5344CB8AC3E}">
        <p14:creationId xmlns:p14="http://schemas.microsoft.com/office/powerpoint/2010/main" val="23316073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651585" y="1530947"/>
            <a:ext cx="7267248" cy="40018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89629" tIns="44815" rIns="89629" bIns="44815" numCol="1" anchor="t" anchorCtr="0" compatLnSpc="1">
            <a:prstTxWarp prst="textNoShape">
              <a:avLst/>
            </a:prstTxWarp>
          </a:bodyPr>
          <a:lstStyle/>
          <a:p>
            <a:pPr defTabSz="914028"/>
            <a:endParaRPr lang="en-US" sz="1765">
              <a:solidFill>
                <a:srgbClr val="505050"/>
              </a:solidFill>
            </a:endParaRPr>
          </a:p>
        </p:txBody>
      </p:sp>
      <p:sp>
        <p:nvSpPr>
          <p:cNvPr id="11" name="Freeform 128"/>
          <p:cNvSpPr>
            <a:spLocks noChangeAspect="1"/>
          </p:cNvSpPr>
          <p:nvPr/>
        </p:nvSpPr>
        <p:spPr bwMode="black">
          <a:xfrm>
            <a:off x="4973874" y="1756675"/>
            <a:ext cx="6669225" cy="36725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895988" fontAlgn="base">
              <a:lnSpc>
                <a:spcPct val="90000"/>
              </a:lnSpc>
              <a:spcBef>
                <a:spcPct val="0"/>
              </a:spcBef>
              <a:spcAft>
                <a:spcPct val="0"/>
              </a:spcAft>
            </a:pPr>
            <a:endParaRPr lang="en-US" sz="2353" spc="-49">
              <a:gradFill>
                <a:gsLst>
                  <a:gs pos="36283">
                    <a:srgbClr val="505050"/>
                  </a:gs>
                  <a:gs pos="28000">
                    <a:srgbClr val="505050"/>
                  </a:gs>
                </a:gsLst>
                <a:lin ang="5400000" scaled="0"/>
              </a:gradFill>
            </a:endParaRPr>
          </a:p>
        </p:txBody>
      </p:sp>
      <p:sp>
        <p:nvSpPr>
          <p:cNvPr id="6" name="Freeform 79"/>
          <p:cNvSpPr>
            <a:spLocks noEditPoints="1"/>
          </p:cNvSpPr>
          <p:nvPr/>
        </p:nvSpPr>
        <p:spPr bwMode="black">
          <a:xfrm>
            <a:off x="7636702" y="2696813"/>
            <a:ext cx="1919417" cy="25284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75" tIns="40339" rIns="80675" bIns="40339" numCol="1" anchor="t" anchorCtr="0" compatLnSpc="1">
            <a:prstTxWarp prst="textNoShape">
              <a:avLst/>
            </a:prstTxWarp>
          </a:bodyPr>
          <a:lstStyle/>
          <a:p>
            <a:pPr defTabSz="914028"/>
            <a:endParaRPr lang="en-US" sz="1568" dirty="0">
              <a:solidFill>
                <a:srgbClr val="505050"/>
              </a:solidFill>
            </a:endParaRPr>
          </a:p>
        </p:txBody>
      </p:sp>
      <p:sp>
        <p:nvSpPr>
          <p:cNvPr id="14" name="Freeform 79"/>
          <p:cNvSpPr>
            <a:spLocks noEditPoints="1"/>
          </p:cNvSpPr>
          <p:nvPr/>
        </p:nvSpPr>
        <p:spPr bwMode="black">
          <a:xfrm>
            <a:off x="8098250" y="2991511"/>
            <a:ext cx="1439647" cy="189648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75" tIns="40339" rIns="80675" bIns="40339" numCol="1" anchor="t" anchorCtr="0" compatLnSpc="1">
            <a:prstTxWarp prst="textNoShape">
              <a:avLst/>
            </a:prstTxWarp>
          </a:bodyPr>
          <a:lstStyle/>
          <a:p>
            <a:pPr defTabSz="914028"/>
            <a:endParaRPr lang="en-US" sz="1568" dirty="0">
              <a:solidFill>
                <a:srgbClr val="505050"/>
              </a:solidFill>
            </a:endParaRPr>
          </a:p>
        </p:txBody>
      </p:sp>
      <p:sp>
        <p:nvSpPr>
          <p:cNvPr id="15" name="Freeform 79"/>
          <p:cNvSpPr>
            <a:spLocks noEditPoints="1"/>
          </p:cNvSpPr>
          <p:nvPr/>
        </p:nvSpPr>
        <p:spPr bwMode="black">
          <a:xfrm>
            <a:off x="9644031" y="2991511"/>
            <a:ext cx="1439647" cy="189648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75" tIns="40339" rIns="80675" bIns="40339" numCol="1" anchor="t" anchorCtr="0" compatLnSpc="1">
            <a:prstTxWarp prst="textNoShape">
              <a:avLst/>
            </a:prstTxWarp>
          </a:bodyPr>
          <a:lstStyle/>
          <a:p>
            <a:pPr defTabSz="914028"/>
            <a:endParaRPr lang="en-US" sz="1568" dirty="0">
              <a:solidFill>
                <a:srgbClr val="505050"/>
              </a:solidFill>
            </a:endParaRPr>
          </a:p>
        </p:txBody>
      </p:sp>
      <p:sp>
        <p:nvSpPr>
          <p:cNvPr id="7" name="Freeform 703"/>
          <p:cNvSpPr>
            <a:spLocks/>
          </p:cNvSpPr>
          <p:nvPr/>
        </p:nvSpPr>
        <p:spPr bwMode="auto">
          <a:xfrm>
            <a:off x="1666611" y="3571120"/>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29" tIns="44815" rIns="89629" bIns="44815" numCol="1" anchor="t" anchorCtr="0" compatLnSpc="1">
            <a:prstTxWarp prst="textNoShape">
              <a:avLst/>
            </a:prstTxWarp>
          </a:bodyPr>
          <a:lstStyle/>
          <a:p>
            <a:pPr defTabSz="914028"/>
            <a:endParaRPr lang="en-US" sz="1765"/>
          </a:p>
        </p:txBody>
      </p:sp>
      <p:sp>
        <p:nvSpPr>
          <p:cNvPr id="16" name="Freeform 703"/>
          <p:cNvSpPr>
            <a:spLocks/>
          </p:cNvSpPr>
          <p:nvPr/>
        </p:nvSpPr>
        <p:spPr bwMode="auto">
          <a:xfrm>
            <a:off x="6631159" y="3576397"/>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29" tIns="44815" rIns="89629" bIns="44815" numCol="1" anchor="t" anchorCtr="0" compatLnSpc="1">
            <a:prstTxWarp prst="textNoShape">
              <a:avLst/>
            </a:prstTxWarp>
          </a:bodyPr>
          <a:lstStyle/>
          <a:p>
            <a:pPr defTabSz="914028"/>
            <a:endParaRPr lang="en-US" sz="1765"/>
          </a:p>
        </p:txBody>
      </p:sp>
      <p:sp>
        <p:nvSpPr>
          <p:cNvPr id="17" name="Freeform 703"/>
          <p:cNvSpPr>
            <a:spLocks/>
          </p:cNvSpPr>
          <p:nvPr/>
        </p:nvSpPr>
        <p:spPr bwMode="auto">
          <a:xfrm>
            <a:off x="6631161" y="3571580"/>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29" tIns="44815" rIns="89629" bIns="44815" numCol="1" anchor="t" anchorCtr="0" compatLnSpc="1">
            <a:prstTxWarp prst="textNoShape">
              <a:avLst/>
            </a:prstTxWarp>
          </a:bodyPr>
          <a:lstStyle/>
          <a:p>
            <a:pPr defTabSz="914028"/>
            <a:endParaRPr lang="en-US" sz="1765"/>
          </a:p>
        </p:txBody>
      </p:sp>
      <p:sp>
        <p:nvSpPr>
          <p:cNvPr id="12" name="Content Placeholder 4"/>
          <p:cNvSpPr txBox="1">
            <a:spLocks/>
          </p:cNvSpPr>
          <p:nvPr/>
        </p:nvSpPr>
        <p:spPr>
          <a:xfrm>
            <a:off x="264121" y="1282420"/>
            <a:ext cx="6498252" cy="22494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3137" dirty="0">
                <a:solidFill>
                  <a:schemeClr val="tx1"/>
                </a:solidFill>
              </a:rPr>
              <a:t>Azure Storage Page Blobs, 3 copies</a:t>
            </a:r>
          </a:p>
          <a:p>
            <a:pPr marL="0" indent="0">
              <a:buClr>
                <a:srgbClr val="FFFFFF"/>
              </a:buClr>
              <a:buNone/>
            </a:pPr>
            <a:r>
              <a:rPr lang="en-US" sz="3137" dirty="0">
                <a:solidFill>
                  <a:schemeClr val="tx1"/>
                </a:solidFill>
              </a:rPr>
              <a:t>High durability</a:t>
            </a:r>
          </a:p>
          <a:p>
            <a:pPr marL="0" indent="0">
              <a:buClr>
                <a:srgbClr val="FFFFFF"/>
              </a:buClr>
              <a:buNone/>
            </a:pPr>
            <a:r>
              <a:rPr lang="en-US" sz="3137" dirty="0">
                <a:solidFill>
                  <a:schemeClr val="tx1"/>
                </a:solidFill>
              </a:rPr>
              <a:t>VHD disks, 1 TB per disk (64 TB total)</a:t>
            </a:r>
          </a:p>
          <a:p>
            <a:pPr marL="0" indent="0">
              <a:buClr>
                <a:srgbClr val="FFFFFF"/>
              </a:buClr>
              <a:buNone/>
            </a:pPr>
            <a:r>
              <a:rPr lang="en-US" sz="3137" dirty="0">
                <a:solidFill>
                  <a:schemeClr val="tx1"/>
                </a:solidFill>
              </a:rPr>
              <a:t>500 IOPs per disk</a:t>
            </a:r>
          </a:p>
        </p:txBody>
      </p:sp>
      <p:sp>
        <p:nvSpPr>
          <p:cNvPr id="13" name="Title 3"/>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5" dirty="0">
                <a:solidFill>
                  <a:schemeClr val="tx1"/>
                </a:solidFill>
              </a:rPr>
              <a:t>Virtual Machine Standard Storage</a:t>
            </a:r>
          </a:p>
        </p:txBody>
      </p:sp>
    </p:spTree>
    <p:extLst>
      <p:ext uri="{BB962C8B-B14F-4D97-AF65-F5344CB8AC3E}">
        <p14:creationId xmlns:p14="http://schemas.microsoft.com/office/powerpoint/2010/main" val="523404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63" presetClass="path" presetSubtype="0" accel="34667" decel="65333" fill="hold" grpId="0" nodeType="afterEffect">
                                  <p:stCondLst>
                                    <p:cond delay="0"/>
                                  </p:stCondLst>
                                  <p:childTnLst>
                                    <p:animMotion origin="layout" path="M -6.58667E-7 4.33954E-6 L 0.40886 4.33954E-6 " pathEditMode="relative" rAng="0" ptsTypes="AA">
                                      <p:cBhvr>
                                        <p:cTn id="27" dur="500" fill="hold"/>
                                        <p:tgtEl>
                                          <p:spTgt spid="7"/>
                                        </p:tgtEl>
                                        <p:attrNameLst>
                                          <p:attrName>ppt_x</p:attrName>
                                          <p:attrName>ppt_y</p:attrName>
                                        </p:attrNameLst>
                                      </p:cBhvr>
                                      <p:rCtr x="20437" y="0"/>
                                    </p:animMotion>
                                  </p:childTnLst>
                                </p:cTn>
                              </p:par>
                              <p:par>
                                <p:cTn id="28" presetID="1" presetClass="entr" presetSubtype="0" fill="hold" grpId="1" nodeType="with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
                            </p:stCondLst>
                            <p:childTnLst>
                              <p:par>
                                <p:cTn id="33" presetID="63" presetClass="path" presetSubtype="0" accel="34667" decel="65333" fill="hold" grpId="0" nodeType="afterEffect">
                                  <p:stCondLst>
                                    <p:cond delay="0"/>
                                  </p:stCondLst>
                                  <p:childTnLst>
                                    <p:animMotion origin="layout" path="M 2.30534E-6 3.44984E-6 L 0.12637 3.44984E-6 " pathEditMode="relative" rAng="0" ptsTypes="AA">
                                      <p:cBhvr>
                                        <p:cTn id="34" dur="500" fill="hold"/>
                                        <p:tgtEl>
                                          <p:spTgt spid="16"/>
                                        </p:tgtEl>
                                        <p:attrNameLst>
                                          <p:attrName>ppt_x</p:attrName>
                                          <p:attrName>ppt_y</p:attrName>
                                        </p:attrNameLst>
                                      </p:cBhvr>
                                      <p:rCtr x="6319" y="0"/>
                                    </p:animMotion>
                                  </p:childTnLst>
                                </p:cTn>
                              </p:par>
                              <p:par>
                                <p:cTn id="35" presetID="63" presetClass="path" presetSubtype="0" accel="34667" decel="65333" fill="hold" grpId="0" nodeType="withEffect">
                                  <p:stCondLst>
                                    <p:cond delay="0"/>
                                  </p:stCondLst>
                                  <p:childTnLst>
                                    <p:animMotion origin="layout" path="M 2.30534E-6 4.33954E-6 L 0.25325 4.33954E-6 " pathEditMode="relative" rAng="0" ptsTypes="AA">
                                      <p:cBhvr>
                                        <p:cTn id="36" dur="500" fill="hold"/>
                                        <p:tgtEl>
                                          <p:spTgt spid="17"/>
                                        </p:tgtEl>
                                        <p:attrNameLst>
                                          <p:attrName>ppt_x</p:attrName>
                                          <p:attrName>ppt_y</p:attrName>
                                        </p:attrNameLst>
                                      </p:cBhvr>
                                      <p:rCtr x="12663" y="0"/>
                                    </p:animMotion>
                                  </p:childTnLst>
                                </p:cTn>
                              </p:par>
                            </p:childTnLst>
                          </p:cTn>
                        </p:par>
                        <p:par>
                          <p:cTn id="37" fill="hold">
                            <p:stCondLst>
                              <p:cond delay="1500"/>
                            </p:stCondLst>
                            <p:childTnLst>
                              <p:par>
                                <p:cTn id="38" presetID="6" presetClass="emph" presetSubtype="0" fill="hold" grpId="2" nodeType="afterEffect">
                                  <p:stCondLst>
                                    <p:cond delay="0"/>
                                  </p:stCondLst>
                                  <p:childTnLst>
                                    <p:animScale>
                                      <p:cBhvr>
                                        <p:cTn id="39" dur="250" fill="hold"/>
                                        <p:tgtEl>
                                          <p:spTgt spid="7"/>
                                        </p:tgtEl>
                                      </p:cBhvr>
                                      <p:by x="0" y="0"/>
                                    </p:animScale>
                                  </p:childTnLst>
                                </p:cTn>
                              </p:par>
                              <p:par>
                                <p:cTn id="40" presetID="6" presetClass="emph" presetSubtype="0" fill="hold" grpId="2" nodeType="withEffect">
                                  <p:stCondLst>
                                    <p:cond delay="100"/>
                                  </p:stCondLst>
                                  <p:childTnLst>
                                    <p:animScale>
                                      <p:cBhvr>
                                        <p:cTn id="41" dur="250" fill="hold"/>
                                        <p:tgtEl>
                                          <p:spTgt spid="16"/>
                                        </p:tgtEl>
                                      </p:cBhvr>
                                      <p:by x="0" y="0"/>
                                    </p:animScale>
                                  </p:childTnLst>
                                </p:cTn>
                              </p:par>
                              <p:par>
                                <p:cTn id="42" presetID="6" presetClass="emph" presetSubtype="0" fill="hold" grpId="2" nodeType="withEffect">
                                  <p:stCondLst>
                                    <p:cond delay="200"/>
                                  </p:stCondLst>
                                  <p:childTnLst>
                                    <p:animScale>
                                      <p:cBhvr>
                                        <p:cTn id="43" dur="250" fill="hold"/>
                                        <p:tgtEl>
                                          <p:spTgt spid="17"/>
                                        </p:tgtEl>
                                      </p:cBhvr>
                                      <p:by x="0" y="0"/>
                                    </p:animScale>
                                  </p:childTnLst>
                                </p:cTn>
                              </p:par>
                            </p:childTnLst>
                          </p:cTn>
                        </p:par>
                        <p:par>
                          <p:cTn id="44" fill="hold">
                            <p:stCondLst>
                              <p:cond delay="1950"/>
                            </p:stCondLst>
                            <p:childTnLst>
                              <p:par>
                                <p:cTn id="45" presetID="19" presetClass="emph" presetSubtype="0" fill="hold" grpId="2" nodeType="afterEffect">
                                  <p:stCondLst>
                                    <p:cond delay="0"/>
                                  </p:stCondLst>
                                  <p:childTnLst>
                                    <p:animClr clrSpc="rgb" dir="cw">
                                      <p:cBhvr override="childStyle">
                                        <p:cTn id="46" dur="500" fill="hold"/>
                                        <p:tgtEl>
                                          <p:spTgt spid="6"/>
                                        </p:tgtEl>
                                        <p:attrNameLst>
                                          <p:attrName>style.color</p:attrName>
                                        </p:attrNameLst>
                                      </p:cBhvr>
                                      <p:to>
                                        <a:schemeClr val="accent2"/>
                                      </p:to>
                                    </p:animClr>
                                    <p:animClr clrSpc="rgb" dir="cw">
                                      <p:cBhvr>
                                        <p:cTn id="47" dur="500" fill="hold"/>
                                        <p:tgtEl>
                                          <p:spTgt spid="6"/>
                                        </p:tgtEl>
                                        <p:attrNameLst>
                                          <p:attrName>fillcolor</p:attrName>
                                        </p:attrNameLst>
                                      </p:cBhvr>
                                      <p:to>
                                        <a:schemeClr val="accent2"/>
                                      </p:to>
                                    </p:animClr>
                                    <p:set>
                                      <p:cBhvr>
                                        <p:cTn id="48" dur="500" fill="hold"/>
                                        <p:tgtEl>
                                          <p:spTgt spid="6"/>
                                        </p:tgtEl>
                                        <p:attrNameLst>
                                          <p:attrName>fill.type</p:attrName>
                                        </p:attrNameLst>
                                      </p:cBhvr>
                                      <p:to>
                                        <p:strVal val="solid"/>
                                      </p:to>
                                    </p:set>
                                    <p:set>
                                      <p:cBhvr>
                                        <p:cTn id="49" dur="500" fill="hold"/>
                                        <p:tgtEl>
                                          <p:spTgt spid="6"/>
                                        </p:tgtEl>
                                        <p:attrNameLst>
                                          <p:attrName>fill.on</p:attrName>
                                        </p:attrNameLst>
                                      </p:cBhvr>
                                      <p:to>
                                        <p:strVal val="true"/>
                                      </p:to>
                                    </p:set>
                                  </p:childTnLst>
                                </p:cTn>
                              </p:par>
                              <p:par>
                                <p:cTn id="50" presetID="19" presetClass="emph" presetSubtype="0" fill="hold" grpId="1" nodeType="withEffect">
                                  <p:stCondLst>
                                    <p:cond delay="0"/>
                                  </p:stCondLst>
                                  <p:childTnLst>
                                    <p:animClr clrSpc="rgb" dir="cw">
                                      <p:cBhvr override="childStyle">
                                        <p:cTn id="51" dur="500" fill="hold"/>
                                        <p:tgtEl>
                                          <p:spTgt spid="14"/>
                                        </p:tgtEl>
                                        <p:attrNameLst>
                                          <p:attrName>style.color</p:attrName>
                                        </p:attrNameLst>
                                      </p:cBhvr>
                                      <p:to>
                                        <a:schemeClr val="accent2"/>
                                      </p:to>
                                    </p:animClr>
                                    <p:animClr clrSpc="rgb" dir="cw">
                                      <p:cBhvr>
                                        <p:cTn id="52" dur="500" fill="hold"/>
                                        <p:tgtEl>
                                          <p:spTgt spid="14"/>
                                        </p:tgtEl>
                                        <p:attrNameLst>
                                          <p:attrName>fillcolor</p:attrName>
                                        </p:attrNameLst>
                                      </p:cBhvr>
                                      <p:to>
                                        <a:schemeClr val="accent2"/>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500" fill="hold"/>
                                        <p:tgtEl>
                                          <p:spTgt spid="15"/>
                                        </p:tgtEl>
                                        <p:attrNameLst>
                                          <p:attrName>style.color</p:attrName>
                                        </p:attrNameLst>
                                      </p:cBhvr>
                                      <p:to>
                                        <a:schemeClr val="accent2"/>
                                      </p:to>
                                    </p:animClr>
                                    <p:animClr clrSpc="rgb" dir="cw">
                                      <p:cBhvr>
                                        <p:cTn id="57" dur="500" fill="hold"/>
                                        <p:tgtEl>
                                          <p:spTgt spid="15"/>
                                        </p:tgtEl>
                                        <p:attrNameLst>
                                          <p:attrName>fillcolor</p:attrName>
                                        </p:attrNameLst>
                                      </p:cBhvr>
                                      <p:to>
                                        <a:schemeClr val="accent2"/>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14" grpId="0" animBg="1"/>
      <p:bldP spid="14" grpId="1" animBg="1"/>
      <p:bldP spid="15" grpId="0" animBg="1"/>
      <p:bldP spid="15" grpId="1" animBg="1"/>
      <p:bldP spid="7" grpId="0" animBg="1"/>
      <p:bldP spid="7" grpId="1" animBg="1"/>
      <p:bldP spid="7" grpId="2" animBg="1"/>
      <p:bldP spid="16" grpId="0" animBg="1"/>
      <p:bldP spid="16" grpId="1" animBg="1"/>
      <p:bldP spid="16" grpId="2" animBg="1"/>
      <p:bldP spid="17" grpId="0" animBg="1"/>
      <p:bldP spid="17" grpId="1" animBg="1"/>
      <p:bldP spid="17"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3727" y="2487090"/>
            <a:ext cx="5273996" cy="2747564"/>
          </a:xfrm>
          <a:prstGeom prst="rect">
            <a:avLst/>
          </a:prstGeom>
          <a:solidFill>
            <a:schemeClr val="accent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6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9" name="Rectangle 18"/>
          <p:cNvSpPr/>
          <p:nvPr/>
        </p:nvSpPr>
        <p:spPr bwMode="auto">
          <a:xfrm>
            <a:off x="1907751" y="2810591"/>
            <a:ext cx="2088300" cy="211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91423" numCol="1" spcCol="0" rtlCol="0" anchor="b" anchorCtr="0" compatLnSpc="1">
            <a:prstTxWarp prst="textNoShape">
              <a:avLst/>
            </a:prstTxWarp>
          </a:bodyPr>
          <a:lstStyle/>
          <a:p>
            <a:pPr algn="ctr" defTabSz="685267" fontAlgn="base">
              <a:spcBef>
                <a:spcPct val="0"/>
              </a:spcBef>
              <a:spcAft>
                <a:spcPct val="0"/>
              </a:spcAft>
            </a:pPr>
            <a:r>
              <a:rPr lang="en-US" sz="1765" b="1" dirty="0">
                <a:ln>
                  <a:solidFill>
                    <a:srgbClr val="FFFFFF">
                      <a:alpha val="0"/>
                    </a:srgbClr>
                  </a:solidFill>
                </a:ln>
                <a:solidFill>
                  <a:srgbClr val="FFFFFF"/>
                </a:solidFill>
              </a:rPr>
              <a:t>Virtual Machine</a:t>
            </a:r>
          </a:p>
        </p:txBody>
      </p:sp>
      <p:sp>
        <p:nvSpPr>
          <p:cNvPr id="31" name="Rectangle 30"/>
          <p:cNvSpPr/>
          <p:nvPr/>
        </p:nvSpPr>
        <p:spPr bwMode="auto">
          <a:xfrm>
            <a:off x="4546756" y="2843273"/>
            <a:ext cx="2082537" cy="2087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91423" numCol="1" spcCol="0" rtlCol="0" anchor="b" anchorCtr="0" compatLnSpc="1">
            <a:prstTxWarp prst="textNoShape">
              <a:avLst/>
            </a:prstTxWarp>
          </a:bodyPr>
          <a:lstStyle/>
          <a:p>
            <a:pPr algn="ctr" defTabSz="685267" fontAlgn="base">
              <a:spcBef>
                <a:spcPct val="0"/>
              </a:spcBef>
              <a:spcAft>
                <a:spcPct val="0"/>
              </a:spcAft>
            </a:pPr>
            <a:r>
              <a:rPr lang="en-US" sz="1765" b="1" dirty="0">
                <a:ln>
                  <a:solidFill>
                    <a:srgbClr val="FFFFFF">
                      <a:alpha val="0"/>
                    </a:srgbClr>
                  </a:solidFill>
                </a:ln>
                <a:solidFill>
                  <a:srgbClr val="FFFFFF"/>
                </a:solidFill>
              </a:rPr>
              <a:t>Virtual Machine</a:t>
            </a:r>
          </a:p>
        </p:txBody>
      </p:sp>
      <p:graphicFrame>
        <p:nvGraphicFramePr>
          <p:cNvPr id="10" name="Object 9" hidden="1"/>
          <p:cNvGraphicFramePr>
            <a:graphicFrameLocks noChangeAspect="1"/>
          </p:cNvGraphicFramePr>
          <p:nvPr>
            <p:custDataLst>
              <p:tags r:id="rId3"/>
            </p:custDataLst>
            <p:extLst/>
          </p:nvPr>
        </p:nvGraphicFramePr>
        <p:xfrm>
          <a:off x="1524650" y="857622"/>
          <a:ext cx="119077" cy="119045"/>
        </p:xfrm>
        <a:graphic>
          <a:graphicData uri="http://schemas.openxmlformats.org/presentationml/2006/ole">
            <mc:AlternateContent xmlns:mc="http://schemas.openxmlformats.org/markup-compatibility/2006">
              <mc:Choice xmlns:v="urn:schemas-microsoft-com:vml" Requires="v">
                <p:oleObj spid="_x0000_s1071" name="think-cell Slide" r:id="rId9" imgW="270" imgH="270" progId="TCLayout.ActiveDocument.1">
                  <p:embed/>
                </p:oleObj>
              </mc:Choice>
              <mc:Fallback>
                <p:oleObj name="think-cell Slide" r:id="rId9" imgW="270" imgH="270" progId="TCLayout.ActiveDocument.1">
                  <p:embed/>
                  <p:pic>
                    <p:nvPicPr>
                      <p:cNvPr id="10" name="Object 9" hidden="1"/>
                      <p:cNvPicPr/>
                      <p:nvPr/>
                    </p:nvPicPr>
                    <p:blipFill>
                      <a:blip r:embed="rId10"/>
                      <a:stretch>
                        <a:fillRect/>
                      </a:stretch>
                    </p:blipFill>
                    <p:spPr>
                      <a:xfrm>
                        <a:off x="1524650" y="857622"/>
                        <a:ext cx="119077" cy="119045"/>
                      </a:xfrm>
                      <a:prstGeom prst="rect">
                        <a:avLst/>
                      </a:prstGeom>
                    </p:spPr>
                  </p:pic>
                </p:oleObj>
              </mc:Fallback>
            </mc:AlternateContent>
          </a:graphicData>
        </a:graphic>
      </p:graphicFrame>
      <p:sp>
        <p:nvSpPr>
          <p:cNvPr id="4" name="Title 3"/>
          <p:cNvSpPr>
            <a:spLocks noGrp="1"/>
          </p:cNvSpPr>
          <p:nvPr>
            <p:ph type="title"/>
            <p:custDataLst>
              <p:tags r:id="rId4"/>
            </p:custDataLst>
          </p:nvPr>
        </p:nvSpPr>
        <p:spPr/>
        <p:txBody>
          <a:bodyPr>
            <a:normAutofit/>
          </a:bodyPr>
          <a:lstStyle/>
          <a:p>
            <a:r>
              <a:rPr lang="en-US" dirty="0" smtClean="0"/>
              <a:t>Availability Sets</a:t>
            </a:r>
            <a:endParaRPr lang="en-US" dirty="0"/>
          </a:p>
        </p:txBody>
      </p:sp>
      <p:grpSp>
        <p:nvGrpSpPr>
          <p:cNvPr id="39" name="Group 38"/>
          <p:cNvGrpSpPr/>
          <p:nvPr/>
        </p:nvGrpSpPr>
        <p:grpSpPr>
          <a:xfrm>
            <a:off x="2015765" y="3066186"/>
            <a:ext cx="1980287" cy="1345021"/>
            <a:chOff x="1" y="2703286"/>
            <a:chExt cx="1520439" cy="1219200"/>
          </a:xfrm>
        </p:grpSpPr>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solidFill>
                    <a:srgbClr val="000000">
                      <a:alpha val="99000"/>
                    </a:srgbClr>
                  </a:solidFill>
                </a:rPr>
                <a:t>SQL Server</a:t>
              </a:r>
            </a:p>
            <a:p>
              <a:pPr algn="ctr">
                <a:lnSpc>
                  <a:spcPct val="90000"/>
                </a:lnSpc>
              </a:pPr>
              <a:r>
                <a:rPr lang="en-US" sz="1961" dirty="0">
                  <a:solidFill>
                    <a:srgbClr val="000000">
                      <a:alpha val="99000"/>
                    </a:srgbClr>
                  </a:solidFill>
                </a:rPr>
                <a:t>Primary </a:t>
              </a:r>
            </a:p>
          </p:txBody>
        </p:sp>
      </p:grpSp>
      <p:grpSp>
        <p:nvGrpSpPr>
          <p:cNvPr id="42" name="Group 41"/>
          <p:cNvGrpSpPr/>
          <p:nvPr/>
        </p:nvGrpSpPr>
        <p:grpSpPr>
          <a:xfrm>
            <a:off x="4703425" y="3079469"/>
            <a:ext cx="1925868" cy="1303280"/>
            <a:chOff x="1" y="2673510"/>
            <a:chExt cx="1686130" cy="1199863"/>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solidFill>
                    <a:srgbClr val="000000">
                      <a:alpha val="99000"/>
                    </a:srgbClr>
                  </a:solidFill>
                </a:rPr>
                <a:t>SQL Server</a:t>
              </a:r>
            </a:p>
            <a:p>
              <a:pPr algn="ctr">
                <a:lnSpc>
                  <a:spcPct val="90000"/>
                </a:lnSpc>
              </a:pPr>
              <a:r>
                <a:rPr lang="en-US" sz="1961" dirty="0">
                  <a:solidFill>
                    <a:srgbClr val="000000">
                      <a:alpha val="99000"/>
                    </a:srgbClr>
                  </a:solidFill>
                </a:rPr>
                <a:t>Secondary </a:t>
              </a:r>
            </a:p>
          </p:txBody>
        </p:sp>
      </p:grpSp>
      <p:sp>
        <p:nvSpPr>
          <p:cNvPr id="45" name="Rectangle 44"/>
          <p:cNvSpPr/>
          <p:nvPr>
            <p:custDataLst>
              <p:tags r:id="rId5"/>
            </p:custDataLst>
          </p:nvPr>
        </p:nvSpPr>
        <p:spPr bwMode="auto">
          <a:xfrm>
            <a:off x="2229114" y="1736317"/>
            <a:ext cx="3895869"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67" fontAlgn="base">
              <a:spcBef>
                <a:spcPct val="0"/>
              </a:spcBef>
              <a:spcAft>
                <a:spcPct val="0"/>
              </a:spcAft>
            </a:pPr>
            <a:r>
              <a:rPr lang="en-US" sz="3921" dirty="0">
                <a:solidFill>
                  <a:schemeClr val="tx1"/>
                </a:solidFill>
              </a:rPr>
              <a:t>Availability set</a:t>
            </a:r>
          </a:p>
        </p:txBody>
      </p:sp>
      <p:sp>
        <p:nvSpPr>
          <p:cNvPr id="16" name="Rectangle 15"/>
          <p:cNvSpPr/>
          <p:nvPr>
            <p:custDataLst>
              <p:tags r:id="rId6"/>
            </p:custDataLst>
          </p:nvPr>
        </p:nvSpPr>
        <p:spPr bwMode="auto">
          <a:xfrm>
            <a:off x="1539528" y="5957074"/>
            <a:ext cx="5453251"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67" fontAlgn="base">
              <a:spcBef>
                <a:spcPct val="0"/>
              </a:spcBef>
              <a:spcAft>
                <a:spcPct val="0"/>
              </a:spcAft>
            </a:pPr>
            <a:r>
              <a:rPr lang="en-US" sz="3137" dirty="0">
                <a:solidFill>
                  <a:schemeClr val="tx1"/>
                </a:solidFill>
              </a:rPr>
              <a:t>SLA</a:t>
            </a:r>
            <a:r>
              <a:rPr lang="en-US" sz="3137" b="1" dirty="0">
                <a:solidFill>
                  <a:schemeClr val="tx1"/>
                </a:solidFill>
              </a:rPr>
              <a:t> </a:t>
            </a:r>
            <a:r>
              <a:rPr lang="en-US" sz="3137" dirty="0">
                <a:solidFill>
                  <a:schemeClr val="tx1"/>
                </a:solidFill>
              </a:rPr>
              <a:t>99.95</a:t>
            </a:r>
          </a:p>
        </p:txBody>
      </p:sp>
      <p:sp>
        <p:nvSpPr>
          <p:cNvPr id="17" name="Left Brace 16"/>
          <p:cNvSpPr/>
          <p:nvPr/>
        </p:nvSpPr>
        <p:spPr>
          <a:xfrm rot="16200000">
            <a:off x="3988954" y="2702174"/>
            <a:ext cx="554401" cy="5483009"/>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b="1" dirty="0">
              <a:ln>
                <a:solidFill>
                  <a:sysClr val="windowText" lastClr="000000"/>
                </a:solidFill>
              </a:ln>
            </a:endParaRPr>
          </a:p>
        </p:txBody>
      </p:sp>
      <p:sp>
        <p:nvSpPr>
          <p:cNvPr id="18" name="Content Placeholder 2"/>
          <p:cNvSpPr txBox="1">
            <a:spLocks/>
          </p:cNvSpPr>
          <p:nvPr/>
        </p:nvSpPr>
        <p:spPr>
          <a:xfrm>
            <a:off x="8057769" y="2409170"/>
            <a:ext cx="4790608" cy="1756055"/>
          </a:xfrm>
          <a:prstGeom prst="rect">
            <a:avLst/>
          </a:prstGeom>
          <a:noFill/>
        </p:spPr>
        <p:txBody>
          <a:bodyPr vert="horz" wrap="square" lIns="143408" tIns="89629" rIns="143408" bIns="8962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rgbClr val="505050"/>
              </a:buClr>
              <a:buNone/>
            </a:pPr>
            <a:r>
              <a:rPr lang="en-US" sz="2745" dirty="0">
                <a:solidFill>
                  <a:schemeClr val="tx1"/>
                </a:solidFill>
                <a:latin typeface="Segoe UI"/>
              </a:rPr>
              <a:t>SLA High Availability </a:t>
            </a:r>
          </a:p>
          <a:p>
            <a:pPr marL="0" indent="0">
              <a:lnSpc>
                <a:spcPct val="100000"/>
              </a:lnSpc>
              <a:spcBef>
                <a:spcPts val="1176"/>
              </a:spcBef>
              <a:buClr>
                <a:srgbClr val="505050"/>
              </a:buClr>
              <a:buNone/>
            </a:pPr>
            <a:r>
              <a:rPr lang="en-US" sz="2745" dirty="0">
                <a:solidFill>
                  <a:schemeClr val="tx1"/>
                </a:solidFill>
                <a:latin typeface="Segoe UI"/>
              </a:rPr>
              <a:t>Hardware and Software</a:t>
            </a:r>
          </a:p>
          <a:p>
            <a:pPr marL="0" indent="0">
              <a:lnSpc>
                <a:spcPct val="100000"/>
              </a:lnSpc>
              <a:spcBef>
                <a:spcPts val="1176"/>
              </a:spcBef>
              <a:buClr>
                <a:srgbClr val="505050"/>
              </a:buClr>
              <a:buNone/>
            </a:pPr>
            <a:r>
              <a:rPr lang="en-US" sz="2745" dirty="0">
                <a:solidFill>
                  <a:schemeClr val="tx1"/>
                </a:solidFill>
                <a:latin typeface="Segoe UI"/>
              </a:rPr>
              <a:t>Windows and Linux</a:t>
            </a:r>
          </a:p>
        </p:txBody>
      </p:sp>
      <p:cxnSp>
        <p:nvCxnSpPr>
          <p:cNvPr id="20" name="Straight Connector 19"/>
          <p:cNvCxnSpPr/>
          <p:nvPr/>
        </p:nvCxnSpPr>
        <p:spPr>
          <a:xfrm flipV="1">
            <a:off x="8090839" y="2188011"/>
            <a:ext cx="4064405" cy="117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32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Balancing</a:t>
            </a:r>
            <a:endParaRPr lang="en-US" dirty="0"/>
          </a:p>
        </p:txBody>
      </p:sp>
      <p:sp>
        <p:nvSpPr>
          <p:cNvPr id="23" name="Trapezoid 22"/>
          <p:cNvSpPr/>
          <p:nvPr/>
        </p:nvSpPr>
        <p:spPr bwMode="auto">
          <a:xfrm rot="16200000">
            <a:off x="5390483" y="2873205"/>
            <a:ext cx="4246053" cy="1280311"/>
          </a:xfrm>
          <a:prstGeom prst="trapezoid">
            <a:avLst>
              <a:gd name="adj" fmla="val 39542"/>
            </a:avLst>
          </a:prstGeom>
          <a:gradFill flip="none" rotWithShape="1">
            <a:gsLst>
              <a:gs pos="0">
                <a:sysClr val="window" lastClr="FFFFFF">
                  <a:lumMod val="95000"/>
                  <a:alpha val="0"/>
                </a:sysClr>
              </a:gs>
              <a:gs pos="50000">
                <a:schemeClr val="tx1">
                  <a:alpha val="30000"/>
                </a:schemeClr>
              </a:gs>
              <a:gs pos="100000">
                <a:schemeClr val="tx1">
                  <a:alpha val="35000"/>
                </a:schemeClr>
              </a:gs>
            </a:gsLst>
            <a:lin ang="16200000" scaled="1"/>
            <a:tileRect/>
          </a:gra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defTabSz="913902" fontAlgn="base">
              <a:spcBef>
                <a:spcPct val="0"/>
              </a:spcBef>
              <a:spcAft>
                <a:spcPct val="0"/>
              </a:spcAft>
            </a:pPr>
            <a:endParaRPr lang="en-US" sz="3200" spc="-51" dirty="0">
              <a:ln>
                <a:solidFill>
                  <a:schemeClr val="bg1">
                    <a:alpha val="0"/>
                  </a:schemeClr>
                </a:solidFill>
              </a:ln>
              <a:solidFill>
                <a:schemeClr val="tx1"/>
              </a:solidFill>
            </a:endParaRPr>
          </a:p>
        </p:txBody>
      </p:sp>
      <p:sp>
        <p:nvSpPr>
          <p:cNvPr id="25" name="Rectangle 24"/>
          <p:cNvSpPr/>
          <p:nvPr/>
        </p:nvSpPr>
        <p:spPr bwMode="auto">
          <a:xfrm>
            <a:off x="8012709" y="3346773"/>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VM2</a:t>
            </a:r>
          </a:p>
          <a:p>
            <a:pPr algn="ctr" defTabSz="899431" fontAlgn="base">
              <a:spcBef>
                <a:spcPct val="0"/>
              </a:spcBef>
              <a:spcAft>
                <a:spcPct val="0"/>
              </a:spcAft>
            </a:pPr>
            <a:r>
              <a:rPr lang="en-US" sz="1600" dirty="0">
                <a:ln>
                  <a:solidFill>
                    <a:schemeClr val="bg1">
                      <a:alpha val="0"/>
                    </a:schemeClr>
                  </a:solidFill>
                </a:ln>
                <a:solidFill>
                  <a:schemeClr val="tx1"/>
                </a:solidFill>
              </a:rPr>
              <a:t>LBHTTP</a:t>
            </a:r>
          </a:p>
        </p:txBody>
      </p:sp>
      <p:sp>
        <p:nvSpPr>
          <p:cNvPr id="27" name="Trapezoid 26"/>
          <p:cNvSpPr/>
          <p:nvPr/>
        </p:nvSpPr>
        <p:spPr bwMode="auto">
          <a:xfrm rot="16200000">
            <a:off x="4942951" y="2880441"/>
            <a:ext cx="3674571" cy="1280311"/>
          </a:xfrm>
          <a:prstGeom prst="trapezoid">
            <a:avLst>
              <a:gd name="adj" fmla="val 37559"/>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algn="ctr" defTabSz="913902" fontAlgn="base">
              <a:spcBef>
                <a:spcPct val="0"/>
              </a:spcBef>
              <a:spcAft>
                <a:spcPct val="0"/>
              </a:spcAft>
            </a:pPr>
            <a:r>
              <a:rPr lang="en-US" sz="3200" spc="-51" dirty="0">
                <a:ln>
                  <a:solidFill>
                    <a:schemeClr val="bg1">
                      <a:alpha val="0"/>
                    </a:schemeClr>
                  </a:solidFill>
                </a:ln>
                <a:solidFill>
                  <a:schemeClr val="tx1"/>
                </a:solidFill>
              </a:rPr>
              <a:t>LB</a:t>
            </a:r>
          </a:p>
        </p:txBody>
      </p:sp>
      <p:sp>
        <p:nvSpPr>
          <p:cNvPr id="31" name="Rectangle 30"/>
          <p:cNvSpPr/>
          <p:nvPr/>
        </p:nvSpPr>
        <p:spPr bwMode="auto">
          <a:xfrm>
            <a:off x="8012709" y="2234998"/>
            <a:ext cx="3921244" cy="9541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VM1</a:t>
            </a:r>
          </a:p>
          <a:p>
            <a:pPr algn="ctr" defTabSz="899431" fontAlgn="base">
              <a:spcBef>
                <a:spcPct val="0"/>
              </a:spcBef>
              <a:spcAft>
                <a:spcPct val="0"/>
              </a:spcAft>
            </a:pPr>
            <a:r>
              <a:rPr lang="en-US" sz="1600" dirty="0">
                <a:ln>
                  <a:solidFill>
                    <a:schemeClr val="bg1">
                      <a:alpha val="0"/>
                    </a:schemeClr>
                  </a:solidFill>
                </a:ln>
                <a:solidFill>
                  <a:schemeClr val="tx1"/>
                </a:solidFill>
              </a:rPr>
              <a:t>LBHTTP</a:t>
            </a:r>
          </a:p>
        </p:txBody>
      </p:sp>
      <p:sp>
        <p:nvSpPr>
          <p:cNvPr id="46" name="Right Arrow 45"/>
          <p:cNvSpPr/>
          <p:nvPr/>
        </p:nvSpPr>
        <p:spPr bwMode="auto">
          <a:xfrm>
            <a:off x="3681585" y="3172590"/>
            <a:ext cx="2421812" cy="834663"/>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2745" b="1" dirty="0">
                <a:ln>
                  <a:solidFill>
                    <a:schemeClr val="bg1">
                      <a:alpha val="0"/>
                    </a:schemeClr>
                  </a:solidFill>
                </a:ln>
                <a:solidFill>
                  <a:schemeClr val="tx1">
                    <a:lumMod val="75000"/>
                    <a:lumOff val="25000"/>
                  </a:schemeClr>
                </a:solidFill>
              </a:rPr>
              <a:t>PORT 80</a:t>
            </a:r>
          </a:p>
        </p:txBody>
      </p:sp>
      <p:sp>
        <p:nvSpPr>
          <p:cNvPr id="50" name="Rectangle 49"/>
          <p:cNvSpPr/>
          <p:nvPr/>
        </p:nvSpPr>
        <p:spPr bwMode="auto">
          <a:xfrm>
            <a:off x="8013174" y="4447005"/>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VM3</a:t>
            </a:r>
          </a:p>
          <a:p>
            <a:pPr algn="ctr" defTabSz="899431" fontAlgn="base">
              <a:spcBef>
                <a:spcPct val="0"/>
              </a:spcBef>
              <a:spcAft>
                <a:spcPct val="0"/>
              </a:spcAft>
            </a:pPr>
            <a:r>
              <a:rPr lang="en-US" sz="1600" dirty="0">
                <a:ln>
                  <a:solidFill>
                    <a:schemeClr val="bg1">
                      <a:alpha val="0"/>
                    </a:schemeClr>
                  </a:solidFill>
                </a:ln>
                <a:solidFill>
                  <a:schemeClr val="tx1"/>
                </a:solidFill>
              </a:rPr>
              <a:t>LBHTTP</a:t>
            </a:r>
          </a:p>
        </p:txBody>
      </p:sp>
      <p:sp>
        <p:nvSpPr>
          <p:cNvPr id="17" name="Right Arrow 16"/>
          <p:cNvSpPr/>
          <p:nvPr/>
        </p:nvSpPr>
        <p:spPr bwMode="auto">
          <a:xfrm>
            <a:off x="7420393" y="2420552"/>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18" name="Right Arrow 17"/>
          <p:cNvSpPr/>
          <p:nvPr/>
        </p:nvSpPr>
        <p:spPr bwMode="auto">
          <a:xfrm>
            <a:off x="7419459" y="3513358"/>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19" name="Right Arrow 18"/>
          <p:cNvSpPr/>
          <p:nvPr/>
        </p:nvSpPr>
        <p:spPr bwMode="auto">
          <a:xfrm>
            <a:off x="7420393" y="4581445"/>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14" name="Rectangle 13"/>
          <p:cNvSpPr/>
          <p:nvPr/>
        </p:nvSpPr>
        <p:spPr bwMode="auto">
          <a:xfrm>
            <a:off x="269242" y="4917994"/>
            <a:ext cx="3452135" cy="28236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60952" bIns="60952" numCol="1" spcCol="0" rtlCol="0" fromWordArt="0" anchor="ctr" anchorCtr="0" forceAA="0" compatLnSpc="1">
            <a:prstTxWarp prst="textNoShape">
              <a:avLst/>
            </a:prstTxWarp>
            <a:noAutofit/>
          </a:bodyPr>
          <a:lstStyle/>
          <a:p>
            <a:pPr>
              <a:lnSpc>
                <a:spcPct val="90000"/>
              </a:lnSpc>
              <a:spcBef>
                <a:spcPct val="20000"/>
              </a:spcBef>
              <a:buSzPct val="80000"/>
            </a:pPr>
            <a:endParaRPr lang="en-US" sz="2132" dirty="0">
              <a:solidFill>
                <a:schemeClr val="tx1">
                  <a:alpha val="99000"/>
                </a:schemeClr>
              </a:solidFill>
            </a:endParaRPr>
          </a:p>
        </p:txBody>
      </p:sp>
      <p:sp>
        <p:nvSpPr>
          <p:cNvPr id="15" name="Content Placeholder 2"/>
          <p:cNvSpPr txBox="1">
            <a:spLocks/>
          </p:cNvSpPr>
          <p:nvPr/>
        </p:nvSpPr>
        <p:spPr>
          <a:xfrm>
            <a:off x="267025" y="2242235"/>
            <a:ext cx="4790608" cy="2332367"/>
          </a:xfrm>
          <a:prstGeom prst="rect">
            <a:avLst/>
          </a:prstGeom>
          <a:noFill/>
        </p:spPr>
        <p:txBody>
          <a:bodyPr vert="horz" wrap="square" lIns="143408" tIns="89629" rIns="143408" bIns="8962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5" dirty="0">
                <a:solidFill>
                  <a:schemeClr val="tx1"/>
                </a:solidFill>
                <a:latin typeface="+mn-lt"/>
              </a:rPr>
              <a:t>Internal and External</a:t>
            </a:r>
          </a:p>
          <a:p>
            <a:pPr marL="0" indent="0">
              <a:lnSpc>
                <a:spcPct val="100000"/>
              </a:lnSpc>
              <a:spcBef>
                <a:spcPts val="1176"/>
              </a:spcBef>
              <a:buClr>
                <a:schemeClr val="bg1"/>
              </a:buClr>
              <a:buNone/>
            </a:pPr>
            <a:r>
              <a:rPr lang="en-US" sz="2745" dirty="0">
                <a:solidFill>
                  <a:schemeClr val="tx1"/>
                </a:solidFill>
                <a:latin typeface="+mn-lt"/>
              </a:rPr>
              <a:t>TCP/UDP</a:t>
            </a:r>
          </a:p>
          <a:p>
            <a:pPr marL="0" indent="0">
              <a:lnSpc>
                <a:spcPct val="100000"/>
              </a:lnSpc>
              <a:spcBef>
                <a:spcPts val="1176"/>
              </a:spcBef>
              <a:buClr>
                <a:schemeClr val="bg1"/>
              </a:buClr>
              <a:buNone/>
            </a:pPr>
            <a:r>
              <a:rPr lang="en-US" sz="2745" dirty="0">
                <a:solidFill>
                  <a:schemeClr val="tx1"/>
                </a:solidFill>
                <a:latin typeface="+mn-lt"/>
              </a:rPr>
              <a:t>ACLs</a:t>
            </a:r>
          </a:p>
          <a:p>
            <a:pPr marL="0" indent="0">
              <a:lnSpc>
                <a:spcPct val="100000"/>
              </a:lnSpc>
              <a:spcBef>
                <a:spcPts val="1176"/>
              </a:spcBef>
              <a:buClr>
                <a:schemeClr val="bg1"/>
              </a:buClr>
              <a:buNone/>
            </a:pPr>
            <a:r>
              <a:rPr lang="en-US" sz="2745" dirty="0">
                <a:solidFill>
                  <a:schemeClr val="tx1"/>
                </a:solidFill>
                <a:latin typeface="+mn-lt"/>
              </a:rPr>
              <a:t>Client Affinity </a:t>
            </a:r>
          </a:p>
        </p:txBody>
      </p:sp>
      <p:cxnSp>
        <p:nvCxnSpPr>
          <p:cNvPr id="16" name="Straight Connector 15"/>
          <p:cNvCxnSpPr/>
          <p:nvPr/>
        </p:nvCxnSpPr>
        <p:spPr>
          <a:xfrm flipV="1">
            <a:off x="300095" y="2021075"/>
            <a:ext cx="4064405" cy="117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rapezoid 19"/>
          <p:cNvSpPr/>
          <p:nvPr/>
        </p:nvSpPr>
        <p:spPr bwMode="auto">
          <a:xfrm rot="16200000">
            <a:off x="5381614" y="2880442"/>
            <a:ext cx="4246053" cy="1280311"/>
          </a:xfrm>
          <a:prstGeom prst="trapezoid">
            <a:avLst>
              <a:gd name="adj" fmla="val 39542"/>
            </a:avLst>
          </a:prstGeom>
          <a:gradFill flip="none" rotWithShape="1">
            <a:gsLst>
              <a:gs pos="0">
                <a:sysClr val="window" lastClr="FFFFFF">
                  <a:lumMod val="95000"/>
                  <a:alpha val="0"/>
                </a:sysClr>
              </a:gs>
              <a:gs pos="50000">
                <a:schemeClr val="tx1">
                  <a:alpha val="30000"/>
                </a:schemeClr>
              </a:gs>
              <a:gs pos="100000">
                <a:schemeClr val="tx1">
                  <a:alpha val="35000"/>
                </a:schemeClr>
              </a:gs>
            </a:gsLst>
            <a:lin ang="16200000" scaled="1"/>
            <a:tileRect/>
          </a:gra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defTabSz="913902" fontAlgn="base">
              <a:spcBef>
                <a:spcPct val="0"/>
              </a:spcBef>
              <a:spcAft>
                <a:spcPct val="0"/>
              </a:spcAft>
            </a:pPr>
            <a:endParaRPr lang="en-US" sz="3200" spc="-51" dirty="0">
              <a:ln>
                <a:solidFill>
                  <a:schemeClr val="bg1">
                    <a:alpha val="0"/>
                  </a:schemeClr>
                </a:solidFill>
              </a:ln>
              <a:solidFill>
                <a:schemeClr val="tx1"/>
              </a:solidFill>
            </a:endParaRPr>
          </a:p>
        </p:txBody>
      </p:sp>
      <p:sp>
        <p:nvSpPr>
          <p:cNvPr id="21" name="Rectangle 20"/>
          <p:cNvSpPr/>
          <p:nvPr/>
        </p:nvSpPr>
        <p:spPr bwMode="auto">
          <a:xfrm>
            <a:off x="8003838" y="3354012"/>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VM2</a:t>
            </a:r>
          </a:p>
          <a:p>
            <a:pPr algn="ctr" defTabSz="674590" fontAlgn="base">
              <a:spcBef>
                <a:spcPct val="0"/>
              </a:spcBef>
              <a:spcAft>
                <a:spcPct val="0"/>
              </a:spcAft>
            </a:pPr>
            <a:r>
              <a:rPr lang="en-US" sz="1600" dirty="0">
                <a:ln>
                  <a:solidFill>
                    <a:schemeClr val="bg1">
                      <a:alpha val="0"/>
                    </a:schemeClr>
                  </a:solidFill>
                </a:ln>
                <a:solidFill>
                  <a:schemeClr val="tx1"/>
                </a:solidFill>
              </a:rPr>
              <a:t>/healthcheck.aspx</a:t>
            </a:r>
          </a:p>
        </p:txBody>
      </p:sp>
      <p:sp>
        <p:nvSpPr>
          <p:cNvPr id="22" name="Trapezoid 21"/>
          <p:cNvSpPr/>
          <p:nvPr/>
        </p:nvSpPr>
        <p:spPr bwMode="auto">
          <a:xfrm rot="16200000">
            <a:off x="4934081" y="2887678"/>
            <a:ext cx="3674571" cy="1280311"/>
          </a:xfrm>
          <a:prstGeom prst="trapezoid">
            <a:avLst>
              <a:gd name="adj" fmla="val 37559"/>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algn="ctr" defTabSz="913902" fontAlgn="base">
              <a:spcBef>
                <a:spcPct val="0"/>
              </a:spcBef>
              <a:spcAft>
                <a:spcPct val="0"/>
              </a:spcAft>
            </a:pPr>
            <a:r>
              <a:rPr lang="en-US" sz="3200" spc="-51" dirty="0">
                <a:ln>
                  <a:solidFill>
                    <a:schemeClr val="bg1">
                      <a:alpha val="0"/>
                    </a:schemeClr>
                  </a:solidFill>
                </a:ln>
                <a:solidFill>
                  <a:schemeClr val="tx1"/>
                </a:solidFill>
              </a:rPr>
              <a:t>LB</a:t>
            </a:r>
          </a:p>
        </p:txBody>
      </p:sp>
      <p:sp>
        <p:nvSpPr>
          <p:cNvPr id="24" name="Rectangle 23"/>
          <p:cNvSpPr/>
          <p:nvPr/>
        </p:nvSpPr>
        <p:spPr bwMode="auto">
          <a:xfrm>
            <a:off x="8003838" y="2242235"/>
            <a:ext cx="3921244" cy="9541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VM1</a:t>
            </a:r>
          </a:p>
          <a:p>
            <a:pPr algn="ctr" defTabSz="674590" fontAlgn="base">
              <a:spcBef>
                <a:spcPct val="0"/>
              </a:spcBef>
              <a:spcAft>
                <a:spcPct val="0"/>
              </a:spcAft>
            </a:pPr>
            <a:r>
              <a:rPr lang="en-US" sz="1600" dirty="0">
                <a:ln>
                  <a:solidFill>
                    <a:schemeClr val="bg1">
                      <a:alpha val="0"/>
                    </a:schemeClr>
                  </a:solidFill>
                </a:ln>
                <a:solidFill>
                  <a:schemeClr val="tx1"/>
                </a:solidFill>
              </a:rPr>
              <a:t>/healthcheck.aspx</a:t>
            </a:r>
          </a:p>
        </p:txBody>
      </p:sp>
      <p:sp>
        <p:nvSpPr>
          <p:cNvPr id="26" name="Right Arrow 25"/>
          <p:cNvSpPr/>
          <p:nvPr/>
        </p:nvSpPr>
        <p:spPr bwMode="auto">
          <a:xfrm>
            <a:off x="3671878" y="3176641"/>
            <a:ext cx="2421812" cy="834663"/>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2745" b="1" dirty="0">
                <a:ln>
                  <a:solidFill>
                    <a:schemeClr val="bg1">
                      <a:alpha val="0"/>
                    </a:schemeClr>
                  </a:solidFill>
                </a:ln>
                <a:solidFill>
                  <a:schemeClr val="tx1">
                    <a:lumMod val="75000"/>
                    <a:lumOff val="25000"/>
                  </a:schemeClr>
                </a:solidFill>
              </a:rPr>
              <a:t>PORT 80</a:t>
            </a:r>
          </a:p>
        </p:txBody>
      </p:sp>
      <p:sp>
        <p:nvSpPr>
          <p:cNvPr id="28" name="Rectangle 27"/>
          <p:cNvSpPr/>
          <p:nvPr/>
        </p:nvSpPr>
        <p:spPr bwMode="auto">
          <a:xfrm>
            <a:off x="8004303" y="4454244"/>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VM3</a:t>
            </a:r>
          </a:p>
          <a:p>
            <a:pPr algn="ctr" defTabSz="674590" fontAlgn="base">
              <a:spcBef>
                <a:spcPct val="0"/>
              </a:spcBef>
              <a:spcAft>
                <a:spcPct val="0"/>
              </a:spcAft>
            </a:pPr>
            <a:r>
              <a:rPr lang="en-US" sz="1600" dirty="0">
                <a:ln>
                  <a:solidFill>
                    <a:schemeClr val="bg1">
                      <a:alpha val="0"/>
                    </a:schemeClr>
                  </a:solidFill>
                </a:ln>
                <a:solidFill>
                  <a:schemeClr val="tx1"/>
                </a:solidFill>
              </a:rPr>
              <a:t>/healthcheck.aspx</a:t>
            </a:r>
          </a:p>
        </p:txBody>
      </p:sp>
      <p:sp>
        <p:nvSpPr>
          <p:cNvPr id="29" name="Right Arrow 28"/>
          <p:cNvSpPr/>
          <p:nvPr/>
        </p:nvSpPr>
        <p:spPr bwMode="auto">
          <a:xfrm>
            <a:off x="7411523" y="2427790"/>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30" name="Right Arrow 29"/>
          <p:cNvSpPr/>
          <p:nvPr/>
        </p:nvSpPr>
        <p:spPr bwMode="auto">
          <a:xfrm>
            <a:off x="7410589" y="3520596"/>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32" name="Right Arrow 31"/>
          <p:cNvSpPr/>
          <p:nvPr/>
        </p:nvSpPr>
        <p:spPr bwMode="auto">
          <a:xfrm>
            <a:off x="7411523" y="4588682"/>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37" name="Rectangle 36"/>
          <p:cNvSpPr/>
          <p:nvPr/>
        </p:nvSpPr>
        <p:spPr bwMode="auto">
          <a:xfrm>
            <a:off x="798572" y="1639387"/>
            <a:ext cx="2575080" cy="2200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dirty="0">
              <a:solidFill>
                <a:srgbClr val="F1F430"/>
              </a:solidFill>
            </a:endParaRPr>
          </a:p>
        </p:txBody>
      </p:sp>
    </p:spTree>
    <p:extLst>
      <p:ext uri="{BB962C8B-B14F-4D97-AF65-F5344CB8AC3E}">
        <p14:creationId xmlns:p14="http://schemas.microsoft.com/office/powerpoint/2010/main" val="355689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ARM – Resource Group</a:t>
            </a:r>
            <a:endParaRPr lang="en-US" dirty="0"/>
          </a:p>
        </p:txBody>
      </p:sp>
      <p:sp>
        <p:nvSpPr>
          <p:cNvPr id="3" name="Content Placeholder 2"/>
          <p:cNvSpPr>
            <a:spLocks noGrp="1"/>
          </p:cNvSpPr>
          <p:nvPr>
            <p:ph idx="1"/>
          </p:nvPr>
        </p:nvSpPr>
        <p:spPr/>
        <p:txBody>
          <a:bodyPr>
            <a:normAutofit/>
          </a:bodyPr>
          <a:lstStyle/>
          <a:p>
            <a:r>
              <a:rPr lang="en-US" sz="3200" dirty="0"/>
              <a:t>Container for multiple resources</a:t>
            </a:r>
          </a:p>
          <a:p>
            <a:r>
              <a:rPr lang="en-US" sz="3200" dirty="0"/>
              <a:t>Resources exist in one and only one resource group</a:t>
            </a:r>
          </a:p>
          <a:p>
            <a:r>
              <a:rPr lang="en-US" sz="3200" dirty="0"/>
              <a:t>Resource groups can span regions</a:t>
            </a:r>
          </a:p>
          <a:p>
            <a:r>
              <a:rPr lang="en-US" sz="3200" dirty="0"/>
              <a:t>Resource groups can span services</a:t>
            </a:r>
          </a:p>
          <a:p>
            <a:endParaRPr lang="en-US" sz="3200" dirty="0"/>
          </a:p>
        </p:txBody>
      </p:sp>
      <p:sp>
        <p:nvSpPr>
          <p:cNvPr id="5" name="Slide Number Placeholder 4"/>
          <p:cNvSpPr>
            <a:spLocks noGrp="1"/>
          </p:cNvSpPr>
          <p:nvPr>
            <p:ph type="sldNum" sz="quarter" idx="12"/>
          </p:nvPr>
        </p:nvSpPr>
        <p:spPr/>
        <p:txBody>
          <a:bodyPr/>
          <a:lstStyle/>
          <a:p>
            <a:fld id="{AA986F54-24DE-4AB4-95BF-72E7F2EFFBC6}" type="slidenum">
              <a:rPr lang="en-US" smtClean="0"/>
              <a:t>56</a:t>
            </a:fld>
            <a:endParaRPr lang="en-US"/>
          </a:p>
        </p:txBody>
      </p:sp>
      <p:grpSp>
        <p:nvGrpSpPr>
          <p:cNvPr id="403" name="Group 402"/>
          <p:cNvGrpSpPr/>
          <p:nvPr/>
        </p:nvGrpSpPr>
        <p:grpSpPr>
          <a:xfrm>
            <a:off x="5615947" y="3429000"/>
            <a:ext cx="3552395" cy="3072341"/>
            <a:chOff x="2701938" y="909741"/>
            <a:chExt cx="3740124" cy="3324018"/>
          </a:xfrm>
        </p:grpSpPr>
        <p:sp>
          <p:nvSpPr>
            <p:cNvPr id="304" name="Freeform 303"/>
            <p:cNvSpPr>
              <a:spLocks/>
            </p:cNvSpPr>
            <p:nvPr/>
          </p:nvSpPr>
          <p:spPr bwMode="auto">
            <a:xfrm>
              <a:off x="3093760" y="111374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5" name="Freeform 304"/>
            <p:cNvSpPr>
              <a:spLocks/>
            </p:cNvSpPr>
            <p:nvPr/>
          </p:nvSpPr>
          <p:spPr bwMode="auto">
            <a:xfrm>
              <a:off x="4652955" y="106193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6" name="Freeform 305"/>
            <p:cNvSpPr>
              <a:spLocks/>
            </p:cNvSpPr>
            <p:nvPr/>
          </p:nvSpPr>
          <p:spPr bwMode="auto">
            <a:xfrm>
              <a:off x="3100237" y="214997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7" name="Freeform 306"/>
            <p:cNvSpPr>
              <a:spLocks/>
            </p:cNvSpPr>
            <p:nvPr/>
          </p:nvSpPr>
          <p:spPr bwMode="auto">
            <a:xfrm>
              <a:off x="2701938" y="90974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8" name="Freeform 307"/>
            <p:cNvSpPr>
              <a:spLocks/>
            </p:cNvSpPr>
            <p:nvPr/>
          </p:nvSpPr>
          <p:spPr bwMode="auto">
            <a:xfrm>
              <a:off x="2701938" y="90974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9" name="Freeform 308"/>
            <p:cNvSpPr>
              <a:spLocks/>
            </p:cNvSpPr>
            <p:nvPr/>
          </p:nvSpPr>
          <p:spPr bwMode="auto">
            <a:xfrm>
              <a:off x="2863848" y="108622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0" name="Freeform 309"/>
            <p:cNvSpPr>
              <a:spLocks/>
            </p:cNvSpPr>
            <p:nvPr/>
          </p:nvSpPr>
          <p:spPr bwMode="auto">
            <a:xfrm>
              <a:off x="3062997" y="152985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1" name="Freeform 310"/>
            <p:cNvSpPr>
              <a:spLocks/>
            </p:cNvSpPr>
            <p:nvPr/>
          </p:nvSpPr>
          <p:spPr bwMode="auto">
            <a:xfrm>
              <a:off x="3378722" y="123194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2" name="Freeform 311"/>
            <p:cNvSpPr>
              <a:spLocks/>
            </p:cNvSpPr>
            <p:nvPr/>
          </p:nvSpPr>
          <p:spPr bwMode="auto">
            <a:xfrm>
              <a:off x="3108332" y="93564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3" name="Freeform 312"/>
            <p:cNvSpPr>
              <a:spLocks/>
            </p:cNvSpPr>
            <p:nvPr/>
          </p:nvSpPr>
          <p:spPr bwMode="auto">
            <a:xfrm>
              <a:off x="2884896" y="151042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4" name="Freeform 313"/>
            <p:cNvSpPr>
              <a:spLocks/>
            </p:cNvSpPr>
            <p:nvPr/>
          </p:nvSpPr>
          <p:spPr bwMode="auto">
            <a:xfrm>
              <a:off x="2965851" y="117041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5" name="Freeform 314"/>
            <p:cNvSpPr>
              <a:spLocks/>
            </p:cNvSpPr>
            <p:nvPr/>
          </p:nvSpPr>
          <p:spPr bwMode="auto">
            <a:xfrm>
              <a:off x="3267004" y="103117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6" name="Freeform 315"/>
            <p:cNvSpPr>
              <a:spLocks/>
            </p:cNvSpPr>
            <p:nvPr/>
          </p:nvSpPr>
          <p:spPr bwMode="auto">
            <a:xfrm>
              <a:off x="3576252" y="138413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7" name="Freeform 316"/>
            <p:cNvSpPr>
              <a:spLocks/>
            </p:cNvSpPr>
            <p:nvPr/>
          </p:nvSpPr>
          <p:spPr bwMode="auto">
            <a:xfrm>
              <a:off x="3320434" y="170148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8" name="Freeform 317"/>
            <p:cNvSpPr>
              <a:spLocks/>
            </p:cNvSpPr>
            <p:nvPr/>
          </p:nvSpPr>
          <p:spPr bwMode="auto">
            <a:xfrm>
              <a:off x="2846038" y="130804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9" name="Freeform 318"/>
            <p:cNvSpPr>
              <a:spLocks/>
            </p:cNvSpPr>
            <p:nvPr/>
          </p:nvSpPr>
          <p:spPr bwMode="auto">
            <a:xfrm>
              <a:off x="5407456" y="107650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0" name="Freeform 319"/>
            <p:cNvSpPr>
              <a:spLocks/>
            </p:cNvSpPr>
            <p:nvPr/>
          </p:nvSpPr>
          <p:spPr bwMode="auto">
            <a:xfrm>
              <a:off x="5842994" y="107650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1" name="Oval 320"/>
            <p:cNvSpPr>
              <a:spLocks noChangeArrowheads="1"/>
            </p:cNvSpPr>
            <p:nvPr/>
          </p:nvSpPr>
          <p:spPr bwMode="auto">
            <a:xfrm>
              <a:off x="5407456" y="91783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2" name="Oval 321"/>
            <p:cNvSpPr>
              <a:spLocks noChangeArrowheads="1"/>
            </p:cNvSpPr>
            <p:nvPr/>
          </p:nvSpPr>
          <p:spPr bwMode="auto">
            <a:xfrm>
              <a:off x="5496507" y="95993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3" name="Freeform 322"/>
            <p:cNvSpPr>
              <a:spLocks/>
            </p:cNvSpPr>
            <p:nvPr/>
          </p:nvSpPr>
          <p:spPr bwMode="auto">
            <a:xfrm>
              <a:off x="5496507" y="95993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4" name="Freeform 323"/>
            <p:cNvSpPr>
              <a:spLocks noEditPoints="1"/>
            </p:cNvSpPr>
            <p:nvPr/>
          </p:nvSpPr>
          <p:spPr bwMode="auto">
            <a:xfrm>
              <a:off x="5527270" y="143271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5" name="Freeform 324"/>
            <p:cNvSpPr>
              <a:spLocks/>
            </p:cNvSpPr>
            <p:nvPr/>
          </p:nvSpPr>
          <p:spPr bwMode="auto">
            <a:xfrm>
              <a:off x="5608225" y="149747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6" name="Freeform 325"/>
            <p:cNvSpPr>
              <a:spLocks/>
            </p:cNvSpPr>
            <p:nvPr/>
          </p:nvSpPr>
          <p:spPr bwMode="auto">
            <a:xfrm>
              <a:off x="5978999" y="149099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7" name="Freeform 326"/>
            <p:cNvSpPr>
              <a:spLocks/>
            </p:cNvSpPr>
            <p:nvPr/>
          </p:nvSpPr>
          <p:spPr bwMode="auto">
            <a:xfrm>
              <a:off x="5977380" y="163833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8" name="Freeform 327"/>
            <p:cNvSpPr>
              <a:spLocks/>
            </p:cNvSpPr>
            <p:nvPr/>
          </p:nvSpPr>
          <p:spPr bwMode="auto">
            <a:xfrm>
              <a:off x="5459267" y="364440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9" name="Freeform 328"/>
            <p:cNvSpPr>
              <a:spLocks noEditPoints="1"/>
            </p:cNvSpPr>
            <p:nvPr/>
          </p:nvSpPr>
          <p:spPr bwMode="auto">
            <a:xfrm>
              <a:off x="5255261" y="277656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0" name="Freeform 329"/>
            <p:cNvSpPr>
              <a:spLocks/>
            </p:cNvSpPr>
            <p:nvPr/>
          </p:nvSpPr>
          <p:spPr bwMode="auto">
            <a:xfrm>
              <a:off x="5344311" y="286723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1" name="Freeform 330"/>
            <p:cNvSpPr>
              <a:spLocks/>
            </p:cNvSpPr>
            <p:nvPr/>
          </p:nvSpPr>
          <p:spPr bwMode="auto">
            <a:xfrm>
              <a:off x="5344311" y="286723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2" name="Freeform 331"/>
            <p:cNvSpPr>
              <a:spLocks/>
            </p:cNvSpPr>
            <p:nvPr/>
          </p:nvSpPr>
          <p:spPr bwMode="auto">
            <a:xfrm>
              <a:off x="5255261" y="277656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3" name="Freeform 332"/>
            <p:cNvSpPr>
              <a:spLocks/>
            </p:cNvSpPr>
            <p:nvPr/>
          </p:nvSpPr>
          <p:spPr bwMode="auto">
            <a:xfrm>
              <a:off x="5344311" y="286723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4" name="Rectangle 333"/>
            <p:cNvSpPr>
              <a:spLocks noChangeArrowheads="1"/>
            </p:cNvSpPr>
            <p:nvPr/>
          </p:nvSpPr>
          <p:spPr bwMode="auto">
            <a:xfrm>
              <a:off x="5459267" y="379983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5" name="Oval 334"/>
            <p:cNvSpPr>
              <a:spLocks noChangeArrowheads="1"/>
            </p:cNvSpPr>
            <p:nvPr/>
          </p:nvSpPr>
          <p:spPr bwMode="auto">
            <a:xfrm>
              <a:off x="5826803" y="280894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6" name="Freeform 335"/>
            <p:cNvSpPr>
              <a:spLocks/>
            </p:cNvSpPr>
            <p:nvPr/>
          </p:nvSpPr>
          <p:spPr bwMode="auto">
            <a:xfrm>
              <a:off x="5632511" y="294657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7" name="Freeform 336"/>
            <p:cNvSpPr>
              <a:spLocks/>
            </p:cNvSpPr>
            <p:nvPr/>
          </p:nvSpPr>
          <p:spPr bwMode="auto">
            <a:xfrm>
              <a:off x="5603367" y="311657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8" name="Freeform 337"/>
            <p:cNvSpPr>
              <a:spLocks/>
            </p:cNvSpPr>
            <p:nvPr/>
          </p:nvSpPr>
          <p:spPr bwMode="auto">
            <a:xfrm>
              <a:off x="5870519" y="311819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9" name="Freeform 338"/>
            <p:cNvSpPr>
              <a:spLocks/>
            </p:cNvSpPr>
            <p:nvPr/>
          </p:nvSpPr>
          <p:spPr bwMode="auto">
            <a:xfrm>
              <a:off x="2800703" y="301295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0" name="Freeform 339"/>
            <p:cNvSpPr>
              <a:spLocks/>
            </p:cNvSpPr>
            <p:nvPr/>
          </p:nvSpPr>
          <p:spPr bwMode="auto">
            <a:xfrm>
              <a:off x="2800703" y="283971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1" name="Rectangle 340"/>
            <p:cNvSpPr>
              <a:spLocks noChangeArrowheads="1"/>
            </p:cNvSpPr>
            <p:nvPr/>
          </p:nvSpPr>
          <p:spPr bwMode="auto">
            <a:xfrm>
              <a:off x="3135857"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2" name="Rectangle 341"/>
            <p:cNvSpPr>
              <a:spLocks noChangeArrowheads="1"/>
            </p:cNvSpPr>
            <p:nvPr/>
          </p:nvSpPr>
          <p:spPr bwMode="auto">
            <a:xfrm>
              <a:off x="3135857"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3" name="Rectangle 342"/>
            <p:cNvSpPr>
              <a:spLocks noChangeArrowheads="1"/>
            </p:cNvSpPr>
            <p:nvPr/>
          </p:nvSpPr>
          <p:spPr bwMode="auto">
            <a:xfrm>
              <a:off x="3135857"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4" name="Rectangle 343"/>
            <p:cNvSpPr>
              <a:spLocks noChangeArrowheads="1"/>
            </p:cNvSpPr>
            <p:nvPr/>
          </p:nvSpPr>
          <p:spPr bwMode="auto">
            <a:xfrm>
              <a:off x="3135857"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5" name="Rectangle 344"/>
            <p:cNvSpPr>
              <a:spLocks noChangeArrowheads="1"/>
            </p:cNvSpPr>
            <p:nvPr/>
          </p:nvSpPr>
          <p:spPr bwMode="auto">
            <a:xfrm>
              <a:off x="3135857"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6" name="Rectangle 345"/>
            <p:cNvSpPr>
              <a:spLocks noChangeArrowheads="1"/>
            </p:cNvSpPr>
            <p:nvPr/>
          </p:nvSpPr>
          <p:spPr bwMode="auto">
            <a:xfrm>
              <a:off x="3135857" y="342906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7" name="Rectangle 346"/>
            <p:cNvSpPr>
              <a:spLocks noChangeArrowheads="1"/>
            </p:cNvSpPr>
            <p:nvPr/>
          </p:nvSpPr>
          <p:spPr bwMode="auto">
            <a:xfrm>
              <a:off x="3388437"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8" name="Rectangle 347"/>
            <p:cNvSpPr>
              <a:spLocks noChangeArrowheads="1"/>
            </p:cNvSpPr>
            <p:nvPr/>
          </p:nvSpPr>
          <p:spPr bwMode="auto">
            <a:xfrm>
              <a:off x="3388437"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9" name="Rectangle 348"/>
            <p:cNvSpPr>
              <a:spLocks noChangeArrowheads="1"/>
            </p:cNvSpPr>
            <p:nvPr/>
          </p:nvSpPr>
          <p:spPr bwMode="auto">
            <a:xfrm>
              <a:off x="3388437"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0" name="Rectangle 349"/>
            <p:cNvSpPr>
              <a:spLocks noChangeArrowheads="1"/>
            </p:cNvSpPr>
            <p:nvPr/>
          </p:nvSpPr>
          <p:spPr bwMode="auto">
            <a:xfrm>
              <a:off x="3388437"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1" name="Rectangle 350"/>
            <p:cNvSpPr>
              <a:spLocks noChangeArrowheads="1"/>
            </p:cNvSpPr>
            <p:nvPr/>
          </p:nvSpPr>
          <p:spPr bwMode="auto">
            <a:xfrm>
              <a:off x="3388437"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2" name="Rectangle 351"/>
            <p:cNvSpPr>
              <a:spLocks noChangeArrowheads="1"/>
            </p:cNvSpPr>
            <p:nvPr/>
          </p:nvSpPr>
          <p:spPr bwMode="auto">
            <a:xfrm>
              <a:off x="2884896"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3" name="Rectangle 352"/>
            <p:cNvSpPr>
              <a:spLocks noChangeArrowheads="1"/>
            </p:cNvSpPr>
            <p:nvPr/>
          </p:nvSpPr>
          <p:spPr bwMode="auto">
            <a:xfrm>
              <a:off x="2884896"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4" name="Rectangle 353"/>
            <p:cNvSpPr>
              <a:spLocks noChangeArrowheads="1"/>
            </p:cNvSpPr>
            <p:nvPr/>
          </p:nvSpPr>
          <p:spPr bwMode="auto">
            <a:xfrm>
              <a:off x="2884896"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5" name="Rectangle 354"/>
            <p:cNvSpPr>
              <a:spLocks noChangeArrowheads="1"/>
            </p:cNvSpPr>
            <p:nvPr/>
          </p:nvSpPr>
          <p:spPr bwMode="auto">
            <a:xfrm>
              <a:off x="2884896"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6" name="Rectangle 355"/>
            <p:cNvSpPr>
              <a:spLocks noChangeArrowheads="1"/>
            </p:cNvSpPr>
            <p:nvPr/>
          </p:nvSpPr>
          <p:spPr bwMode="auto">
            <a:xfrm>
              <a:off x="2884896"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7" name="Rectangle 356"/>
            <p:cNvSpPr>
              <a:spLocks noChangeArrowheads="1"/>
            </p:cNvSpPr>
            <p:nvPr/>
          </p:nvSpPr>
          <p:spPr bwMode="auto">
            <a:xfrm>
              <a:off x="2884896" y="342906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8" name="Rectangle 357"/>
            <p:cNvSpPr>
              <a:spLocks noChangeArrowheads="1"/>
            </p:cNvSpPr>
            <p:nvPr/>
          </p:nvSpPr>
          <p:spPr bwMode="auto">
            <a:xfrm>
              <a:off x="2884896"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9" name="Rectangle 358"/>
            <p:cNvSpPr>
              <a:spLocks noChangeArrowheads="1"/>
            </p:cNvSpPr>
            <p:nvPr/>
          </p:nvSpPr>
          <p:spPr bwMode="auto">
            <a:xfrm>
              <a:off x="2884896" y="359907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0" name="Rectangle 359"/>
            <p:cNvSpPr>
              <a:spLocks noChangeArrowheads="1"/>
            </p:cNvSpPr>
            <p:nvPr/>
          </p:nvSpPr>
          <p:spPr bwMode="auto">
            <a:xfrm>
              <a:off x="3135857"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1" name="Rectangle 360"/>
            <p:cNvSpPr>
              <a:spLocks noChangeArrowheads="1"/>
            </p:cNvSpPr>
            <p:nvPr/>
          </p:nvSpPr>
          <p:spPr bwMode="auto">
            <a:xfrm>
              <a:off x="3388437"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2" name="Rectangle 361"/>
            <p:cNvSpPr>
              <a:spLocks noChangeArrowheads="1"/>
            </p:cNvSpPr>
            <p:nvPr/>
          </p:nvSpPr>
          <p:spPr bwMode="auto">
            <a:xfrm>
              <a:off x="3642636"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3" name="Rectangle 362"/>
            <p:cNvSpPr>
              <a:spLocks noChangeArrowheads="1"/>
            </p:cNvSpPr>
            <p:nvPr/>
          </p:nvSpPr>
          <p:spPr bwMode="auto">
            <a:xfrm>
              <a:off x="3642636"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4" name="Rectangle 363"/>
            <p:cNvSpPr>
              <a:spLocks noChangeArrowheads="1"/>
            </p:cNvSpPr>
            <p:nvPr/>
          </p:nvSpPr>
          <p:spPr bwMode="auto">
            <a:xfrm>
              <a:off x="3642636"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5" name="Rectangle 364"/>
            <p:cNvSpPr>
              <a:spLocks noChangeArrowheads="1"/>
            </p:cNvSpPr>
            <p:nvPr/>
          </p:nvSpPr>
          <p:spPr bwMode="auto">
            <a:xfrm>
              <a:off x="3642636"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6" name="Freeform 365"/>
            <p:cNvSpPr>
              <a:spLocks noEditPoints="1"/>
            </p:cNvSpPr>
            <p:nvPr/>
          </p:nvSpPr>
          <p:spPr bwMode="auto">
            <a:xfrm>
              <a:off x="2836323" y="283971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7" name="Freeform 366"/>
            <p:cNvSpPr>
              <a:spLocks/>
            </p:cNvSpPr>
            <p:nvPr/>
          </p:nvSpPr>
          <p:spPr bwMode="auto">
            <a:xfrm>
              <a:off x="3101856" y="283971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8" name="Freeform 367"/>
            <p:cNvSpPr>
              <a:spLocks/>
            </p:cNvSpPr>
            <p:nvPr/>
          </p:nvSpPr>
          <p:spPr bwMode="auto">
            <a:xfrm>
              <a:off x="2839561" y="380955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9" name="Freeform 368"/>
            <p:cNvSpPr>
              <a:spLocks noEditPoints="1"/>
            </p:cNvSpPr>
            <p:nvPr/>
          </p:nvSpPr>
          <p:spPr bwMode="auto">
            <a:xfrm>
              <a:off x="2800703" y="301295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0" name="Freeform 369"/>
            <p:cNvSpPr>
              <a:spLocks/>
            </p:cNvSpPr>
            <p:nvPr/>
          </p:nvSpPr>
          <p:spPr bwMode="auto">
            <a:xfrm>
              <a:off x="2800703" y="283971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1" name="Freeform 370"/>
            <p:cNvSpPr>
              <a:spLocks/>
            </p:cNvSpPr>
            <p:nvPr/>
          </p:nvSpPr>
          <p:spPr bwMode="auto">
            <a:xfrm>
              <a:off x="3135857" y="326067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2" name="Freeform 371"/>
            <p:cNvSpPr>
              <a:spLocks/>
            </p:cNvSpPr>
            <p:nvPr/>
          </p:nvSpPr>
          <p:spPr bwMode="auto">
            <a:xfrm>
              <a:off x="3135857" y="326067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3" name="Rectangle 372"/>
            <p:cNvSpPr>
              <a:spLocks noChangeArrowheads="1"/>
            </p:cNvSpPr>
            <p:nvPr/>
          </p:nvSpPr>
          <p:spPr bwMode="auto">
            <a:xfrm>
              <a:off x="3135857"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4" name="Rectangle 373"/>
            <p:cNvSpPr>
              <a:spLocks noChangeArrowheads="1"/>
            </p:cNvSpPr>
            <p:nvPr/>
          </p:nvSpPr>
          <p:spPr bwMode="auto">
            <a:xfrm>
              <a:off x="3135857"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5" name="Freeform 374"/>
            <p:cNvSpPr>
              <a:spLocks/>
            </p:cNvSpPr>
            <p:nvPr/>
          </p:nvSpPr>
          <p:spPr bwMode="auto">
            <a:xfrm>
              <a:off x="3135857" y="342906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6" name="Freeform 375"/>
            <p:cNvSpPr>
              <a:spLocks/>
            </p:cNvSpPr>
            <p:nvPr/>
          </p:nvSpPr>
          <p:spPr bwMode="auto">
            <a:xfrm>
              <a:off x="3135857" y="342906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7" name="Freeform 376"/>
            <p:cNvSpPr>
              <a:spLocks/>
            </p:cNvSpPr>
            <p:nvPr/>
          </p:nvSpPr>
          <p:spPr bwMode="auto">
            <a:xfrm>
              <a:off x="3388437" y="326067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8" name="Freeform 377"/>
            <p:cNvSpPr>
              <a:spLocks/>
            </p:cNvSpPr>
            <p:nvPr/>
          </p:nvSpPr>
          <p:spPr bwMode="auto">
            <a:xfrm>
              <a:off x="3388437" y="326067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9" name="Freeform 378"/>
            <p:cNvSpPr>
              <a:spLocks/>
            </p:cNvSpPr>
            <p:nvPr/>
          </p:nvSpPr>
          <p:spPr bwMode="auto">
            <a:xfrm>
              <a:off x="3388437" y="309229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0" name="Freeform 379"/>
            <p:cNvSpPr>
              <a:spLocks/>
            </p:cNvSpPr>
            <p:nvPr/>
          </p:nvSpPr>
          <p:spPr bwMode="auto">
            <a:xfrm>
              <a:off x="3388437" y="309229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1" name="Rectangle 380"/>
            <p:cNvSpPr>
              <a:spLocks noChangeArrowheads="1"/>
            </p:cNvSpPr>
            <p:nvPr/>
          </p:nvSpPr>
          <p:spPr bwMode="auto">
            <a:xfrm>
              <a:off x="2884896"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2" name="Rectangle 381"/>
            <p:cNvSpPr>
              <a:spLocks noChangeArrowheads="1"/>
            </p:cNvSpPr>
            <p:nvPr/>
          </p:nvSpPr>
          <p:spPr bwMode="auto">
            <a:xfrm>
              <a:off x="2884896"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3" name="Rectangle 382"/>
            <p:cNvSpPr>
              <a:spLocks noChangeArrowheads="1"/>
            </p:cNvSpPr>
            <p:nvPr/>
          </p:nvSpPr>
          <p:spPr bwMode="auto">
            <a:xfrm>
              <a:off x="2884896"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4" name="Rectangle 383"/>
            <p:cNvSpPr>
              <a:spLocks noChangeArrowheads="1"/>
            </p:cNvSpPr>
            <p:nvPr/>
          </p:nvSpPr>
          <p:spPr bwMode="auto">
            <a:xfrm>
              <a:off x="2884896"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5" name="Rectangle 384"/>
            <p:cNvSpPr>
              <a:spLocks noChangeArrowheads="1"/>
            </p:cNvSpPr>
            <p:nvPr/>
          </p:nvSpPr>
          <p:spPr bwMode="auto">
            <a:xfrm>
              <a:off x="2884896" y="342906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6" name="Rectangle 385"/>
            <p:cNvSpPr>
              <a:spLocks noChangeArrowheads="1"/>
            </p:cNvSpPr>
            <p:nvPr/>
          </p:nvSpPr>
          <p:spPr bwMode="auto">
            <a:xfrm>
              <a:off x="2884896" y="342906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7" name="Freeform 386"/>
            <p:cNvSpPr>
              <a:spLocks/>
            </p:cNvSpPr>
            <p:nvPr/>
          </p:nvSpPr>
          <p:spPr bwMode="auto">
            <a:xfrm>
              <a:off x="2884896" y="359907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8" name="Freeform 387"/>
            <p:cNvSpPr>
              <a:spLocks/>
            </p:cNvSpPr>
            <p:nvPr/>
          </p:nvSpPr>
          <p:spPr bwMode="auto">
            <a:xfrm>
              <a:off x="2884896" y="359907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0" name="Rectangle 389"/>
            <p:cNvSpPr>
              <a:spLocks noChangeArrowheads="1"/>
            </p:cNvSpPr>
            <p:nvPr/>
          </p:nvSpPr>
          <p:spPr bwMode="auto">
            <a:xfrm>
              <a:off x="4452186" y="2475413"/>
              <a:ext cx="68" cy="40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altLang="en-US" sz="2448" dirty="0"/>
            </a:p>
          </p:txBody>
        </p:sp>
        <p:sp>
          <p:nvSpPr>
            <p:cNvPr id="392" name="Rectangle 391"/>
            <p:cNvSpPr>
              <a:spLocks noChangeArrowheads="1"/>
            </p:cNvSpPr>
            <p:nvPr/>
          </p:nvSpPr>
          <p:spPr bwMode="auto">
            <a:xfrm>
              <a:off x="4944393" y="2475413"/>
              <a:ext cx="68" cy="40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altLang="en-US" sz="2448" dirty="0"/>
            </a:p>
          </p:txBody>
        </p:sp>
        <p:sp>
          <p:nvSpPr>
            <p:cNvPr id="394" name="Freeform 393"/>
            <p:cNvSpPr>
              <a:spLocks/>
            </p:cNvSpPr>
            <p:nvPr/>
          </p:nvSpPr>
          <p:spPr bwMode="auto">
            <a:xfrm>
              <a:off x="4285419" y="115422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5" name="Freeform 394"/>
            <p:cNvSpPr>
              <a:spLocks/>
            </p:cNvSpPr>
            <p:nvPr/>
          </p:nvSpPr>
          <p:spPr bwMode="auto">
            <a:xfrm>
              <a:off x="4285419" y="115422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6" name="Freeform 395"/>
            <p:cNvSpPr>
              <a:spLocks/>
            </p:cNvSpPr>
            <p:nvPr/>
          </p:nvSpPr>
          <p:spPr bwMode="auto">
            <a:xfrm>
              <a:off x="4351802" y="115422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7" name="Freeform 396"/>
            <p:cNvSpPr>
              <a:spLocks/>
            </p:cNvSpPr>
            <p:nvPr/>
          </p:nvSpPr>
          <p:spPr bwMode="auto">
            <a:xfrm>
              <a:off x="4385803" y="115422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8" name="Freeform 397"/>
            <p:cNvSpPr>
              <a:spLocks/>
            </p:cNvSpPr>
            <p:nvPr/>
          </p:nvSpPr>
          <p:spPr bwMode="auto">
            <a:xfrm>
              <a:off x="4327515" y="115422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9" name="Freeform 398"/>
            <p:cNvSpPr>
              <a:spLocks/>
            </p:cNvSpPr>
            <p:nvPr/>
          </p:nvSpPr>
          <p:spPr bwMode="auto">
            <a:xfrm>
              <a:off x="4225512" y="112346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400" name="Freeform 399"/>
            <p:cNvSpPr>
              <a:spLocks/>
            </p:cNvSpPr>
            <p:nvPr/>
          </p:nvSpPr>
          <p:spPr bwMode="auto">
            <a:xfrm>
              <a:off x="4363136" y="115422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401" name="Freeform 400"/>
            <p:cNvSpPr>
              <a:spLocks/>
            </p:cNvSpPr>
            <p:nvPr/>
          </p:nvSpPr>
          <p:spPr bwMode="auto">
            <a:xfrm>
              <a:off x="4369612" y="112346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402" name="Freeform 401"/>
            <p:cNvSpPr>
              <a:spLocks noEditPoints="1"/>
            </p:cNvSpPr>
            <p:nvPr/>
          </p:nvSpPr>
          <p:spPr bwMode="auto">
            <a:xfrm>
              <a:off x="4176939" y="98583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grpSp>
    </p:spTree>
    <p:extLst>
      <p:ext uri="{BB962C8B-B14F-4D97-AF65-F5344CB8AC3E}">
        <p14:creationId xmlns:p14="http://schemas.microsoft.com/office/powerpoint/2010/main" val="4893565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PaaS Services</a:t>
            </a:r>
            <a:endParaRPr lang="he-IL" dirty="0"/>
          </a:p>
        </p:txBody>
      </p:sp>
      <p:sp>
        <p:nvSpPr>
          <p:cNvPr id="3" name="Content Placeholder 2"/>
          <p:cNvSpPr>
            <a:spLocks noGrp="1"/>
          </p:cNvSpPr>
          <p:nvPr>
            <p:ph idx="1"/>
          </p:nvPr>
        </p:nvSpPr>
        <p:spPr/>
        <p:txBody>
          <a:bodyPr>
            <a:normAutofit fontScale="92500" lnSpcReduction="20000"/>
          </a:bodyPr>
          <a:lstStyle/>
          <a:p>
            <a:pPr marL="0" indent="0">
              <a:buNone/>
            </a:pPr>
            <a:r>
              <a:rPr lang="en-US" sz="4133" dirty="0">
                <a:solidFill>
                  <a:srgbClr val="008000"/>
                </a:solidFill>
              </a:rPr>
              <a:t>There are many PaaS services such as:</a:t>
            </a:r>
          </a:p>
          <a:p>
            <a:pPr lvl="1"/>
            <a:r>
              <a:rPr lang="en-US" dirty="0"/>
              <a:t>Application &amp; Web site deployment to an existing VM Image</a:t>
            </a:r>
          </a:p>
          <a:p>
            <a:pPr lvl="1"/>
            <a:r>
              <a:rPr lang="en-US" dirty="0"/>
              <a:t>Authentication, Identity &amp; Access Control</a:t>
            </a:r>
          </a:p>
          <a:p>
            <a:pPr lvl="1"/>
            <a:r>
              <a:rPr lang="en-US" dirty="0"/>
              <a:t>Application Services</a:t>
            </a:r>
          </a:p>
          <a:p>
            <a:pPr lvl="2"/>
            <a:r>
              <a:rPr lang="en-US" dirty="0"/>
              <a:t>Web, Mobile, Logic</a:t>
            </a:r>
          </a:p>
          <a:p>
            <a:pPr lvl="1"/>
            <a:r>
              <a:rPr lang="en-US" dirty="0"/>
              <a:t>Cloud Containers</a:t>
            </a:r>
          </a:p>
          <a:p>
            <a:pPr lvl="2"/>
            <a:r>
              <a:rPr lang="en-US" dirty="0"/>
              <a:t>Docker, Service Fabric</a:t>
            </a:r>
          </a:p>
          <a:p>
            <a:pPr lvl="1"/>
            <a:r>
              <a:rPr lang="en-US" dirty="0"/>
              <a:t>Databases (SQL &amp; No SQL)</a:t>
            </a:r>
          </a:p>
          <a:p>
            <a:pPr lvl="1"/>
            <a:r>
              <a:rPr lang="en-US" dirty="0"/>
              <a:t>Content Delivery Network (CDN)</a:t>
            </a:r>
          </a:p>
          <a:p>
            <a:pPr lvl="1"/>
            <a:r>
              <a:rPr lang="en-US" dirty="0"/>
              <a:t>Messaging, Queues &amp; Service Bus</a:t>
            </a:r>
          </a:p>
          <a:p>
            <a:pPr lvl="1"/>
            <a:r>
              <a:rPr lang="en-US" dirty="0"/>
              <a:t>Distributed Cache</a:t>
            </a:r>
          </a:p>
          <a:p>
            <a:pPr lvl="1"/>
            <a:r>
              <a:rPr lang="en-US" dirty="0"/>
              <a:t>Business Workflows</a:t>
            </a:r>
          </a:p>
          <a:p>
            <a:pPr lvl="1"/>
            <a:r>
              <a:rPr lang="en-US" dirty="0"/>
              <a:t>Video (Media) Transcoding &amp; </a:t>
            </a:r>
            <a:br>
              <a:rPr lang="en-US" dirty="0"/>
            </a:br>
            <a:r>
              <a:rPr lang="en-US" dirty="0"/>
              <a:t>Streaming</a:t>
            </a:r>
          </a:p>
          <a:p>
            <a:pPr lvl="1"/>
            <a:r>
              <a:rPr lang="en-US" dirty="0"/>
              <a:t>Business Analytics, BI &amp; Reporting</a:t>
            </a:r>
          </a:p>
          <a:p>
            <a:pPr lvl="1"/>
            <a:r>
              <a:rPr lang="en-US" dirty="0"/>
              <a:t>HPC &amp; Big Data</a:t>
            </a:r>
          </a:p>
          <a:p>
            <a:pPr lvl="1"/>
            <a:r>
              <a:rPr lang="en-US" dirty="0" err="1"/>
              <a:t>IoT</a:t>
            </a:r>
            <a:r>
              <a:rPr lang="en-US" dirty="0"/>
              <a:t> event </a:t>
            </a:r>
            <a:r>
              <a:rPr lang="en-US" dirty="0" smtClean="0"/>
              <a:t>streaming</a:t>
            </a:r>
            <a:endParaRPr lang="en-US" dirty="0"/>
          </a:p>
        </p:txBody>
      </p:sp>
      <p:pic>
        <p:nvPicPr>
          <p:cNvPr id="4"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008" y="2180862"/>
            <a:ext cx="5384621" cy="33603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054568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Compute Continuum</a:t>
            </a:r>
            <a:endParaRPr lang="en-US" dirty="0"/>
          </a:p>
        </p:txBody>
      </p:sp>
      <p:sp>
        <p:nvSpPr>
          <p:cNvPr id="6" name="TextBox 5"/>
          <p:cNvSpPr txBox="1"/>
          <p:nvPr/>
        </p:nvSpPr>
        <p:spPr>
          <a:xfrm>
            <a:off x="195375" y="4709865"/>
            <a:ext cx="1269755" cy="69583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Ultimate </a:t>
            </a:r>
          </a:p>
          <a:p>
            <a:pPr algn="ctr" defTabSz="914262"/>
            <a:r>
              <a:rPr lang="en-US" sz="1961" b="1" dirty="0">
                <a:effectLst>
                  <a:outerShdw blurRad="38100" dist="38100" dir="2700000" algn="tl">
                    <a:srgbClr val="000000">
                      <a:alpha val="43137"/>
                    </a:srgbClr>
                  </a:outerShdw>
                </a:effectLst>
              </a:rPr>
              <a:t>Control</a:t>
            </a:r>
          </a:p>
        </p:txBody>
      </p:sp>
      <p:sp>
        <p:nvSpPr>
          <p:cNvPr id="7" name="TextBox 6"/>
          <p:cNvSpPr txBox="1"/>
          <p:nvPr/>
        </p:nvSpPr>
        <p:spPr>
          <a:xfrm>
            <a:off x="10353415" y="4709865"/>
            <a:ext cx="1941979" cy="69583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Rapid </a:t>
            </a:r>
          </a:p>
          <a:p>
            <a:pPr algn="ctr" defTabSz="914262"/>
            <a:r>
              <a:rPr lang="en-US" sz="1961" b="1" dirty="0">
                <a:effectLst>
                  <a:outerShdw blurRad="38100" dist="38100" dir="2700000" algn="tl">
                    <a:srgbClr val="000000">
                      <a:alpha val="43137"/>
                    </a:srgbClr>
                  </a:outerShdw>
                </a:effectLst>
              </a:rPr>
              <a:t>Development</a:t>
            </a:r>
          </a:p>
        </p:txBody>
      </p:sp>
      <p:sp>
        <p:nvSpPr>
          <p:cNvPr id="2" name="Rectangle 1"/>
          <p:cNvSpPr/>
          <p:nvPr/>
        </p:nvSpPr>
        <p:spPr bwMode="auto">
          <a:xfrm>
            <a:off x="1740215"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VMs</a:t>
            </a:r>
          </a:p>
        </p:txBody>
      </p:sp>
      <p:sp>
        <p:nvSpPr>
          <p:cNvPr id="8" name="Rectangle 7"/>
          <p:cNvSpPr/>
          <p:nvPr/>
        </p:nvSpPr>
        <p:spPr bwMode="auto">
          <a:xfrm>
            <a:off x="3906269"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VM Extensions</a:t>
            </a:r>
          </a:p>
        </p:txBody>
      </p:sp>
      <p:sp>
        <p:nvSpPr>
          <p:cNvPr id="10" name="Rectangle 9"/>
          <p:cNvSpPr/>
          <p:nvPr/>
        </p:nvSpPr>
        <p:spPr bwMode="auto">
          <a:xfrm>
            <a:off x="6096001"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Service Fabric</a:t>
            </a:r>
          </a:p>
        </p:txBody>
      </p:sp>
      <p:sp>
        <p:nvSpPr>
          <p:cNvPr id="12" name="Rectangle 11"/>
          <p:cNvSpPr/>
          <p:nvPr/>
        </p:nvSpPr>
        <p:spPr bwMode="auto">
          <a:xfrm>
            <a:off x="8262054"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App </a:t>
            </a:r>
            <a:r>
              <a:rPr lang="en-US" sz="2745" dirty="0" smtClean="0">
                <a:solidFill>
                  <a:schemeClr val="bg1"/>
                </a:solidFill>
              </a:rPr>
              <a:t>Service</a:t>
            </a:r>
            <a:endParaRPr lang="en-US" sz="2745" dirty="0">
              <a:solidFill>
                <a:schemeClr val="bg1"/>
              </a:solidFill>
            </a:endParaRPr>
          </a:p>
        </p:txBody>
      </p:sp>
      <p:sp>
        <p:nvSpPr>
          <p:cNvPr id="11" name="TextBox 10"/>
          <p:cNvSpPr txBox="1"/>
          <p:nvPr/>
        </p:nvSpPr>
        <p:spPr>
          <a:xfrm>
            <a:off x="195375" y="1471276"/>
            <a:ext cx="1269755" cy="39408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IaaS</a:t>
            </a:r>
          </a:p>
        </p:txBody>
      </p:sp>
      <p:sp>
        <p:nvSpPr>
          <p:cNvPr id="13" name="TextBox 12"/>
          <p:cNvSpPr txBox="1"/>
          <p:nvPr/>
        </p:nvSpPr>
        <p:spPr>
          <a:xfrm>
            <a:off x="10540143" y="1471276"/>
            <a:ext cx="1269755" cy="39408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PaaS</a:t>
            </a:r>
          </a:p>
        </p:txBody>
      </p:sp>
      <p:sp>
        <p:nvSpPr>
          <p:cNvPr id="14" name="Left-Right Arrow 13"/>
          <p:cNvSpPr/>
          <p:nvPr/>
        </p:nvSpPr>
        <p:spPr>
          <a:xfrm>
            <a:off x="1465128" y="1412777"/>
            <a:ext cx="8888285" cy="509188"/>
          </a:xfrm>
          <a:prstGeom prst="leftRightArrow">
            <a:avLst/>
          </a:prstGeom>
          <a:gradFill>
            <a:gsLst>
              <a:gs pos="0">
                <a:srgbClr val="7030A0"/>
              </a:gs>
              <a:gs pos="100000">
                <a:schemeClr val="accent4">
                  <a:lumMod val="40000"/>
                  <a:lumOff val="60000"/>
                </a:schemeClr>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961">
              <a:solidFill>
                <a:schemeClr val="tx1"/>
              </a:solidFill>
            </a:endParaRPr>
          </a:p>
        </p:txBody>
      </p:sp>
      <p:sp>
        <p:nvSpPr>
          <p:cNvPr id="15" name="Left-Right Arrow 14"/>
          <p:cNvSpPr/>
          <p:nvPr/>
        </p:nvSpPr>
        <p:spPr>
          <a:xfrm>
            <a:off x="1460168" y="4802206"/>
            <a:ext cx="8967939" cy="509188"/>
          </a:xfrm>
          <a:prstGeom prst="leftRightArrow">
            <a:avLst/>
          </a:prstGeom>
          <a:gradFill>
            <a:gsLst>
              <a:gs pos="0">
                <a:srgbClr val="7030A0"/>
              </a:gs>
              <a:gs pos="100000">
                <a:schemeClr val="accent4">
                  <a:lumMod val="40000"/>
                  <a:lumOff val="60000"/>
                </a:schemeClr>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961">
              <a:solidFill>
                <a:schemeClr val="tx1"/>
              </a:solidFill>
            </a:endParaRPr>
          </a:p>
        </p:txBody>
      </p:sp>
    </p:spTree>
    <p:extLst>
      <p:ext uri="{BB962C8B-B14F-4D97-AF65-F5344CB8AC3E}">
        <p14:creationId xmlns:p14="http://schemas.microsoft.com/office/powerpoint/2010/main" val="3530611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Storage - Azure BLOB Storage</a:t>
            </a:r>
            <a:endParaRPr lang="he-IL" dirty="0"/>
          </a:p>
        </p:txBody>
      </p:sp>
      <p:sp>
        <p:nvSpPr>
          <p:cNvPr id="5" name="Content Placeholder 4"/>
          <p:cNvSpPr>
            <a:spLocks noGrp="1"/>
          </p:cNvSpPr>
          <p:nvPr>
            <p:ph idx="1"/>
          </p:nvPr>
        </p:nvSpPr>
        <p:spPr/>
        <p:txBody>
          <a:bodyPr/>
          <a:lstStyle/>
          <a:p>
            <a:r>
              <a:rPr lang="en-US" dirty="0" smtClean="0"/>
              <a:t>BLOB – Binary Large </a:t>
            </a:r>
            <a:r>
              <a:rPr lang="en-US" dirty="0" err="1" smtClean="0"/>
              <a:t>OBject</a:t>
            </a:r>
            <a:endParaRPr lang="en-US" dirty="0" smtClean="0"/>
          </a:p>
          <a:p>
            <a:r>
              <a:rPr lang="en-US" dirty="0" smtClean="0"/>
              <a:t>Storage for any type of entity such as binary files and text documents</a:t>
            </a:r>
          </a:p>
          <a:p>
            <a:r>
              <a:rPr lang="en-US" dirty="0" smtClean="0"/>
              <a:t>Distributed File Service (DFS)</a:t>
            </a:r>
            <a:endParaRPr lang="he-IL" dirty="0" smtClean="0"/>
          </a:p>
          <a:p>
            <a:pPr lvl="1"/>
            <a:r>
              <a:rPr lang="en-US" dirty="0" smtClean="0"/>
              <a:t>Scalability and High availability</a:t>
            </a:r>
          </a:p>
          <a:p>
            <a:r>
              <a:rPr lang="en-US" dirty="0" smtClean="0"/>
              <a:t>BLOB file is distributed between multiple server and replicated at least 3 times</a:t>
            </a:r>
          </a:p>
          <a:p>
            <a:endParaRPr lang="en-US" dirty="0" smtClean="0">
              <a:hlinkClick r:id="rId2"/>
            </a:endParaRPr>
          </a:p>
          <a:p>
            <a:r>
              <a:rPr lang="en-US" dirty="0" smtClean="0">
                <a:hlinkClick r:id="rId2"/>
              </a:rPr>
              <a:t>Get Started with Storage Account</a:t>
            </a:r>
            <a:endParaRPr lang="en-US" dirty="0"/>
          </a:p>
          <a:p>
            <a:r>
              <a:rPr lang="en-US" dirty="0" smtClean="0">
                <a:hlinkClick r:id="rId3"/>
              </a:rPr>
              <a:t>Get Started with Blob Storage</a:t>
            </a:r>
            <a:endParaRPr lang="en-US" dirty="0" smtClean="0"/>
          </a:p>
        </p:txBody>
      </p:sp>
      <p:sp>
        <p:nvSpPr>
          <p:cNvPr id="4" name="Slide Number Placeholder 3"/>
          <p:cNvSpPr>
            <a:spLocks noGrp="1"/>
          </p:cNvSpPr>
          <p:nvPr>
            <p:ph type="sldNum" sz="quarter" idx="12"/>
          </p:nvPr>
        </p:nvSpPr>
        <p:spPr>
          <a:xfrm>
            <a:off x="-203375272" y="6356353"/>
            <a:ext cx="567882561" cy="365125"/>
          </a:xfrm>
        </p:spPr>
        <p:txBody>
          <a:bodyPr/>
          <a:lstStyle/>
          <a:p>
            <a:fld id="{AA986F54-24DE-4AB4-95BF-72E7F2EFFBC6}" type="slidenum">
              <a:rPr lang="en-US" smtClean="0">
                <a:solidFill>
                  <a:prstClr val="black">
                    <a:tint val="75000"/>
                  </a:prstClr>
                </a:solidFill>
              </a:rPr>
              <a:pPr/>
              <a:t>59</a:t>
            </a:fld>
            <a:endParaRPr lang="en-US">
              <a:solidFill>
                <a:prstClr val="black">
                  <a:tint val="75000"/>
                </a:prstClr>
              </a:solidFill>
            </a:endParaRPr>
          </a:p>
        </p:txBody>
      </p:sp>
      <p:sp>
        <p:nvSpPr>
          <p:cNvPr id="3" name="Rectangle 2"/>
          <p:cNvSpPr/>
          <p:nvPr/>
        </p:nvSpPr>
        <p:spPr>
          <a:xfrm>
            <a:off x="609600" y="44451"/>
            <a:ext cx="184731" cy="369332"/>
          </a:xfrm>
          <a:prstGeom prst="rect">
            <a:avLst/>
          </a:prstGeom>
        </p:spPr>
        <p:txBody>
          <a:bodyPr wrap="none">
            <a:spAutoFit/>
          </a:bodyPr>
          <a:lstStyle/>
          <a:p>
            <a:endParaRPr lang="he-IL" dirty="0"/>
          </a:p>
        </p:txBody>
      </p:sp>
    </p:spTree>
    <p:extLst>
      <p:ext uri="{BB962C8B-B14F-4D97-AF65-F5344CB8AC3E}">
        <p14:creationId xmlns:p14="http://schemas.microsoft.com/office/powerpoint/2010/main" val="290324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Israeli Azure Developer Community</a:t>
            </a:r>
            <a:endParaRPr lang="he-IL" dirty="0"/>
          </a:p>
        </p:txBody>
      </p:sp>
      <p:sp>
        <p:nvSpPr>
          <p:cNvPr id="3" name="Content Placeholder 2"/>
          <p:cNvSpPr>
            <a:spLocks noGrp="1"/>
          </p:cNvSpPr>
          <p:nvPr>
            <p:ph idx="1"/>
          </p:nvPr>
        </p:nvSpPr>
        <p:spPr/>
        <p:txBody>
          <a:bodyPr vert="horz" lIns="91440" tIns="45720" rIns="91440" bIns="45720" rtlCol="0">
            <a:normAutofit/>
          </a:bodyPr>
          <a:lstStyle/>
          <a:p>
            <a:pPr algn="l" rtl="0"/>
            <a:r>
              <a:rPr lang="en-US" dirty="0"/>
              <a:t>Curious about Azure? Join us!</a:t>
            </a:r>
          </a:p>
          <a:p>
            <a:pPr algn="l" rtl="0"/>
            <a:r>
              <a:rPr lang="en-US" dirty="0"/>
              <a:t>Meet every </a:t>
            </a:r>
            <a:r>
              <a:rPr lang="en-US" dirty="0" smtClean="0"/>
              <a:t>two months </a:t>
            </a:r>
            <a:r>
              <a:rPr lang="en-US" dirty="0"/>
              <a:t>at Microsoft </a:t>
            </a:r>
            <a:r>
              <a:rPr lang="en-US" dirty="0" err="1"/>
              <a:t>Ra’anana</a:t>
            </a:r>
            <a:endParaRPr lang="en-US" dirty="0"/>
          </a:p>
          <a:p>
            <a:pPr algn="l" rtl="0"/>
            <a:r>
              <a:rPr lang="en-US" dirty="0"/>
              <a:t>Next meeting – </a:t>
            </a:r>
            <a:r>
              <a:rPr lang="en-US" dirty="0" smtClean="0"/>
              <a:t>December 2015</a:t>
            </a:r>
            <a:endParaRPr lang="en-US" dirty="0"/>
          </a:p>
          <a:p>
            <a:pPr algn="l" rtl="0"/>
            <a:endParaRPr lang="en-US" dirty="0"/>
          </a:p>
          <a:p>
            <a:pPr algn="l" rtl="0"/>
            <a:r>
              <a:rPr lang="en-US" dirty="0">
                <a:hlinkClick r:id="rId2"/>
              </a:rPr>
              <a:t>http://</a:t>
            </a:r>
            <a:r>
              <a:rPr lang="en-US" dirty="0" smtClean="0">
                <a:hlinkClick r:id="rId2"/>
              </a:rPr>
              <a:t>www.meetup.com/IsraeliAzureDevelopers</a:t>
            </a:r>
            <a:endParaRPr lang="en-US" dirty="0" smtClean="0"/>
          </a:p>
          <a:p>
            <a:pPr algn="l" rtl="0"/>
            <a:r>
              <a:rPr lang="en-US" dirty="0" smtClean="0">
                <a:hlinkClick r:id="rId3"/>
              </a:rPr>
              <a:t>https</a:t>
            </a:r>
            <a:r>
              <a:rPr lang="en-US" dirty="0">
                <a:hlinkClick r:id="rId3"/>
              </a:rPr>
              <a:t>://</a:t>
            </a:r>
            <a:r>
              <a:rPr lang="en-US" dirty="0" smtClean="0">
                <a:hlinkClick r:id="rId3"/>
              </a:rPr>
              <a:t>www.facebook.com/IsraeliAzureDevelopers</a:t>
            </a:r>
            <a:endParaRPr lang="en-US" dirty="0"/>
          </a:p>
          <a:p>
            <a:pPr algn="l" rtl="0"/>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9736" y="829078"/>
            <a:ext cx="2707657" cy="27076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1734" y="3896071"/>
            <a:ext cx="2863660" cy="2863660"/>
          </a:xfrm>
          <a:prstGeom prst="rect">
            <a:avLst/>
          </a:prstGeom>
        </p:spPr>
      </p:pic>
    </p:spTree>
    <p:extLst>
      <p:ext uri="{BB962C8B-B14F-4D97-AF65-F5344CB8AC3E}">
        <p14:creationId xmlns:p14="http://schemas.microsoft.com/office/powerpoint/2010/main" val="6091533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Blob Storage Concepts</a:t>
            </a:r>
            <a:endParaRPr lang="en-US" dirty="0"/>
          </a:p>
        </p:txBody>
      </p:sp>
      <p:grpSp>
        <p:nvGrpSpPr>
          <p:cNvPr id="5" name="Group 4"/>
          <p:cNvGrpSpPr/>
          <p:nvPr/>
        </p:nvGrpSpPr>
        <p:grpSpPr>
          <a:xfrm>
            <a:off x="1200498" y="1391651"/>
            <a:ext cx="9791005" cy="4964702"/>
            <a:chOff x="1199456" y="1391651"/>
            <a:chExt cx="9791005" cy="4964702"/>
          </a:xfrm>
        </p:grpSpPr>
        <p:sp>
          <p:nvSpPr>
            <p:cNvPr id="66" name="Rounded Rectangle 65"/>
            <p:cNvSpPr/>
            <p:nvPr/>
          </p:nvSpPr>
          <p:spPr>
            <a:xfrm>
              <a:off x="6277934" y="2058672"/>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704629" y="2058673"/>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199456" y="2058673"/>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199456" y="1391651"/>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rtl="0"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5" name="Rounded Rectangle 104"/>
            <p:cNvSpPr/>
            <p:nvPr/>
          </p:nvSpPr>
          <p:spPr>
            <a:xfrm>
              <a:off x="8609712" y="2058673"/>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cxnSp>
          <p:nvCxnSpPr>
            <p:cNvPr id="4" name="Straight Connector 3"/>
            <p:cNvCxnSpPr/>
            <p:nvPr/>
          </p:nvCxnSpPr>
          <p:spPr>
            <a:xfrm>
              <a:off x="2976302" y="4806492"/>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965912" y="3902482"/>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637051" y="44859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err="1">
                  <a:solidFill>
                    <a:prstClr val="white">
                      <a:alpha val="99000"/>
                    </a:prstClr>
                  </a:solidFill>
                </a:rPr>
                <a:t>contoso</a:t>
              </a:r>
              <a:endParaRPr lang="en-US" sz="2000" dirty="0">
                <a:solidFill>
                  <a:prstClr val="white">
                    <a:alpha val="99000"/>
                  </a:prstClr>
                </a:solidFill>
              </a:endParaRPr>
            </a:p>
          </p:txBody>
        </p:sp>
        <p:cxnSp>
          <p:nvCxnSpPr>
            <p:cNvPr id="119" name="Straight Connector 118"/>
            <p:cNvCxnSpPr/>
            <p:nvPr/>
          </p:nvCxnSpPr>
          <p:spPr>
            <a:xfrm>
              <a:off x="5574029" y="5689718"/>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501294" y="3964828"/>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501293" y="3341373"/>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005503" y="4494764"/>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995111" y="3992348"/>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585347" y="3028918"/>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PIC01.JPG</a:t>
              </a:r>
            </a:p>
          </p:txBody>
        </p:sp>
        <p:sp>
          <p:nvSpPr>
            <p:cNvPr id="111" name="Rounded Rectangle 18"/>
            <p:cNvSpPr/>
            <p:nvPr/>
          </p:nvSpPr>
          <p:spPr>
            <a:xfrm>
              <a:off x="9006132" y="3640919"/>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Block/Page</a:t>
              </a:r>
            </a:p>
          </p:txBody>
        </p:sp>
        <p:sp>
          <p:nvSpPr>
            <p:cNvPr id="115" name="Rectangle 114"/>
            <p:cNvSpPr/>
            <p:nvPr/>
          </p:nvSpPr>
          <p:spPr>
            <a:xfrm>
              <a:off x="9005922" y="4776149"/>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Block/Page</a:t>
              </a:r>
            </a:p>
          </p:txBody>
        </p:sp>
        <p:sp>
          <p:nvSpPr>
            <p:cNvPr id="117" name="Rectangle 116"/>
            <p:cNvSpPr/>
            <p:nvPr/>
          </p:nvSpPr>
          <p:spPr>
            <a:xfrm>
              <a:off x="6585346" y="4171921"/>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PIC02.JPG</a:t>
              </a:r>
            </a:p>
          </p:txBody>
        </p:sp>
        <p:sp>
          <p:nvSpPr>
            <p:cNvPr id="79" name="Rectangle 78"/>
            <p:cNvSpPr/>
            <p:nvPr/>
          </p:nvSpPr>
          <p:spPr>
            <a:xfrm>
              <a:off x="4200563" y="3638523"/>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images</a:t>
              </a:r>
            </a:p>
          </p:txBody>
        </p:sp>
        <p:sp>
          <p:nvSpPr>
            <p:cNvPr id="98" name="Rounded Rectangle 97"/>
            <p:cNvSpPr/>
            <p:nvPr/>
          </p:nvSpPr>
          <p:spPr>
            <a:xfrm>
              <a:off x="6585347" y="5333332"/>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VID1.AVI</a:t>
              </a:r>
            </a:p>
          </p:txBody>
        </p:sp>
        <p:sp>
          <p:nvSpPr>
            <p:cNvPr id="92" name="Rectangle 91"/>
            <p:cNvSpPr/>
            <p:nvPr/>
          </p:nvSpPr>
          <p:spPr>
            <a:xfrm>
              <a:off x="4200564" y="5333332"/>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videos</a:t>
              </a:r>
            </a:p>
          </p:txBody>
        </p:sp>
      </p:grpSp>
      <p:sp>
        <p:nvSpPr>
          <p:cNvPr id="3" name="Slide Number Placeholder 2"/>
          <p:cNvSpPr>
            <a:spLocks noGrp="1"/>
          </p:cNvSpPr>
          <p:nvPr>
            <p:ph type="sldNum" sz="quarter" idx="12"/>
          </p:nvPr>
        </p:nvSpPr>
        <p:spPr/>
        <p:txBody>
          <a:bodyPr/>
          <a:lstStyle/>
          <a:p>
            <a:fld id="{AA986F54-24DE-4AB4-95BF-72E7F2EFFBC6}"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186251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Operations</a:t>
            </a:r>
            <a:endParaRPr lang="he-IL" dirty="0"/>
          </a:p>
        </p:txBody>
      </p:sp>
      <p:sp>
        <p:nvSpPr>
          <p:cNvPr id="4" name="Slide Number Placeholder 3"/>
          <p:cNvSpPr>
            <a:spLocks noGrp="1"/>
          </p:cNvSpPr>
          <p:nvPr>
            <p:ph type="sldNum" sz="quarter" idx="12"/>
          </p:nvPr>
        </p:nvSpPr>
        <p:spPr>
          <a:xfrm>
            <a:off x="-203375272" y="6356353"/>
            <a:ext cx="567882561" cy="365125"/>
          </a:xfrm>
        </p:spPr>
        <p:txBody>
          <a:bodyPr/>
          <a:lstStyle/>
          <a:p>
            <a:fld id="{AA986F54-24DE-4AB4-95BF-72E7F2EFFBC6}" type="slidenum">
              <a:rPr lang="en-US" smtClean="0">
                <a:solidFill>
                  <a:prstClr val="black">
                    <a:tint val="75000"/>
                  </a:prstClr>
                </a:solidFill>
              </a:rPr>
              <a:pPr/>
              <a:t>61</a:t>
            </a:fld>
            <a:endParaRPr lang="en-US">
              <a:solidFill>
                <a:prstClr val="black">
                  <a:tint val="75000"/>
                </a:prstClr>
              </a:solidFill>
            </a:endParaRPr>
          </a:p>
        </p:txBody>
      </p:sp>
      <p:sp>
        <p:nvSpPr>
          <p:cNvPr id="6" name="Content Placeholder 5"/>
          <p:cNvSpPr>
            <a:spLocks noGrp="1"/>
          </p:cNvSpPr>
          <p:nvPr>
            <p:ph idx="1"/>
          </p:nvPr>
        </p:nvSpPr>
        <p:spPr/>
        <p:txBody>
          <a:bodyPr/>
          <a:lstStyle/>
          <a:p>
            <a:endParaRPr lang="he-IL" dirty="0"/>
          </a:p>
        </p:txBody>
      </p:sp>
      <p:sp>
        <p:nvSpPr>
          <p:cNvPr id="9" name="Rectangle 8"/>
          <p:cNvSpPr/>
          <p:nvPr/>
        </p:nvSpPr>
        <p:spPr bwMode="auto">
          <a:xfrm>
            <a:off x="395006" y="2157059"/>
            <a:ext cx="4836898" cy="3240858"/>
          </a:xfrm>
          <a:prstGeom prst="rect">
            <a:avLst/>
          </a:prstGeom>
          <a:solidFill>
            <a:srgbClr val="00AEEF"/>
          </a:solidFill>
          <a:ln w="9525" cap="flat" cmpd="sng" algn="ctr">
            <a:noFill/>
            <a:prstDash val="solid"/>
            <a:headEnd type="none" w="med" len="med"/>
            <a:tailEnd type="none" w="med" len="med"/>
          </a:ln>
          <a:effectLst/>
        </p:spPr>
        <p:txBody>
          <a:bodyPr vert="horz" wrap="square" lIns="182880" tIns="45718" rIns="1645920" bIns="45718" numCol="1" rtlCol="0" anchor="ctr" anchorCtr="0" compatLnSpc="1">
            <a:prstTxWarp prst="textNoShape">
              <a:avLst/>
            </a:prstTxWarp>
          </a:bodyPr>
          <a:lstStyle/>
          <a:p>
            <a:pPr algn="l" defTabSz="914099" rtl="0" fontAlgn="base">
              <a:spcBef>
                <a:spcPct val="0"/>
              </a:spcBef>
              <a:spcAft>
                <a:spcPct val="0"/>
              </a:spcAft>
              <a:defRPr/>
            </a:pPr>
            <a:r>
              <a:rPr lang="en-US" sz="2800" kern="0" dirty="0" err="1">
                <a:gradFill>
                  <a:gsLst>
                    <a:gs pos="0">
                      <a:srgbClr val="FFFFFF"/>
                    </a:gs>
                    <a:gs pos="100000">
                      <a:srgbClr val="FFFFFF"/>
                    </a:gs>
                  </a:gsLst>
                  <a:lin ang="5400000" scaled="0"/>
                </a:gradFill>
                <a:latin typeface="Segoe UI"/>
              </a:rPr>
              <a:t>PutBlob</a:t>
            </a:r>
            <a:endParaRPr lang="en-US" sz="2800" kern="0" dirty="0">
              <a:gradFill>
                <a:gsLst>
                  <a:gs pos="0">
                    <a:srgbClr val="FFFFFF"/>
                  </a:gs>
                  <a:gs pos="100000">
                    <a:srgbClr val="FFFFFF"/>
                  </a:gs>
                </a:gsLst>
                <a:lin ang="5400000" scaled="0"/>
              </a:gradFill>
              <a:latin typeface="Segoe UI"/>
            </a:endParaRPr>
          </a:p>
          <a:p>
            <a:pPr algn="l" defTabSz="914099" rtl="0" fontAlgn="base">
              <a:spcBef>
                <a:spcPct val="0"/>
              </a:spcBef>
              <a:spcAft>
                <a:spcPct val="0"/>
              </a:spcAft>
              <a:defRPr/>
            </a:pPr>
            <a:r>
              <a:rPr lang="en-US" sz="2800" kern="0" dirty="0" err="1">
                <a:gradFill>
                  <a:gsLst>
                    <a:gs pos="0">
                      <a:srgbClr val="FFFFFF"/>
                    </a:gs>
                    <a:gs pos="100000">
                      <a:srgbClr val="FFFFFF"/>
                    </a:gs>
                  </a:gsLst>
                  <a:lin ang="5400000" scaled="0"/>
                </a:gradFill>
                <a:latin typeface="Segoe UI"/>
              </a:rPr>
              <a:t>GetBlob</a:t>
            </a:r>
            <a:endParaRPr lang="en-US" sz="2800" kern="0" dirty="0">
              <a:gradFill>
                <a:gsLst>
                  <a:gs pos="0">
                    <a:srgbClr val="FFFFFF"/>
                  </a:gs>
                  <a:gs pos="100000">
                    <a:srgbClr val="FFFFFF"/>
                  </a:gs>
                </a:gsLst>
                <a:lin ang="5400000" scaled="0"/>
              </a:gradFill>
              <a:latin typeface="Segoe UI"/>
            </a:endParaRPr>
          </a:p>
          <a:p>
            <a:pPr algn="l" defTabSz="914099" rtl="0" fontAlgn="base">
              <a:spcBef>
                <a:spcPct val="0"/>
              </a:spcBef>
              <a:spcAft>
                <a:spcPct val="0"/>
              </a:spcAft>
              <a:defRPr/>
            </a:pPr>
            <a:r>
              <a:rPr lang="en-US" sz="2800" kern="0" dirty="0" err="1">
                <a:gradFill>
                  <a:gsLst>
                    <a:gs pos="0">
                      <a:srgbClr val="FFFFFF"/>
                    </a:gs>
                    <a:gs pos="100000">
                      <a:srgbClr val="FFFFFF"/>
                    </a:gs>
                  </a:gsLst>
                  <a:lin ang="5400000" scaled="0"/>
                </a:gradFill>
                <a:latin typeface="Segoe UI"/>
              </a:rPr>
              <a:t>DeleteBlob</a:t>
            </a:r>
            <a:endParaRPr lang="en-US" sz="2800" kern="0" dirty="0">
              <a:gradFill>
                <a:gsLst>
                  <a:gs pos="0">
                    <a:srgbClr val="FFFFFF"/>
                  </a:gs>
                  <a:gs pos="100000">
                    <a:srgbClr val="FFFFFF"/>
                  </a:gs>
                </a:gsLst>
                <a:lin ang="5400000" scaled="0"/>
              </a:gradFill>
              <a:latin typeface="Segoe UI"/>
            </a:endParaRPr>
          </a:p>
          <a:p>
            <a:pPr algn="l" defTabSz="914099" rtl="0" fontAlgn="base">
              <a:spcBef>
                <a:spcPct val="0"/>
              </a:spcBef>
              <a:spcAft>
                <a:spcPct val="0"/>
              </a:spcAft>
              <a:defRPr/>
            </a:pPr>
            <a:r>
              <a:rPr lang="en-US" sz="2800" kern="0" dirty="0" err="1">
                <a:gradFill>
                  <a:gsLst>
                    <a:gs pos="0">
                      <a:srgbClr val="FFFFFF"/>
                    </a:gs>
                    <a:gs pos="100000">
                      <a:srgbClr val="FFFFFF"/>
                    </a:gs>
                  </a:gsLst>
                  <a:lin ang="5400000" scaled="0"/>
                </a:gradFill>
                <a:latin typeface="Segoe UI"/>
              </a:rPr>
              <a:t>CopyBlob</a:t>
            </a:r>
            <a:endParaRPr lang="en-US" sz="2800" kern="0" dirty="0">
              <a:gradFill>
                <a:gsLst>
                  <a:gs pos="0">
                    <a:srgbClr val="FFFFFF"/>
                  </a:gs>
                  <a:gs pos="100000">
                    <a:srgbClr val="FFFFFF"/>
                  </a:gs>
                </a:gsLst>
                <a:lin ang="5400000" scaled="0"/>
              </a:gradFill>
              <a:latin typeface="Segoe UI"/>
            </a:endParaRPr>
          </a:p>
          <a:p>
            <a:pPr algn="l" defTabSz="914099" rtl="0" fontAlgn="base">
              <a:spcBef>
                <a:spcPct val="0"/>
              </a:spcBef>
              <a:spcAft>
                <a:spcPct val="0"/>
              </a:spcAft>
              <a:defRPr/>
            </a:pPr>
            <a:r>
              <a:rPr lang="en-US" sz="2800" kern="0" dirty="0" err="1">
                <a:gradFill>
                  <a:gsLst>
                    <a:gs pos="0">
                      <a:srgbClr val="FFFFFF"/>
                    </a:gs>
                    <a:gs pos="100000">
                      <a:srgbClr val="FFFFFF"/>
                    </a:gs>
                  </a:gsLst>
                  <a:lin ang="5400000" scaled="0"/>
                </a:gradFill>
                <a:latin typeface="Segoe UI"/>
              </a:rPr>
              <a:t>SnapshotBlob</a:t>
            </a:r>
            <a:r>
              <a:rPr lang="en-US" sz="2800" kern="0" dirty="0">
                <a:gradFill>
                  <a:gsLst>
                    <a:gs pos="0">
                      <a:srgbClr val="FFFFFF"/>
                    </a:gs>
                    <a:gs pos="100000">
                      <a:srgbClr val="FFFFFF"/>
                    </a:gs>
                  </a:gsLst>
                  <a:lin ang="5400000" scaled="0"/>
                </a:gradFill>
                <a:latin typeface="Segoe UI"/>
              </a:rPr>
              <a:t> </a:t>
            </a:r>
          </a:p>
          <a:p>
            <a:pPr algn="l" defTabSz="914099" rtl="0" fontAlgn="base">
              <a:spcBef>
                <a:spcPct val="0"/>
              </a:spcBef>
              <a:spcAft>
                <a:spcPct val="0"/>
              </a:spcAft>
              <a:defRPr/>
            </a:pPr>
            <a:r>
              <a:rPr lang="en-US" sz="2800" kern="0" dirty="0" err="1">
                <a:gradFill>
                  <a:gsLst>
                    <a:gs pos="0">
                      <a:srgbClr val="FFFFFF"/>
                    </a:gs>
                    <a:gs pos="100000">
                      <a:srgbClr val="FFFFFF"/>
                    </a:gs>
                  </a:gsLst>
                  <a:lin ang="5400000" scaled="0"/>
                </a:gradFill>
                <a:latin typeface="Segoe UI"/>
              </a:rPr>
              <a:t>LeaseBlob</a:t>
            </a:r>
            <a:r>
              <a:rPr lang="en-US" sz="2800" kern="0" dirty="0">
                <a:gradFill>
                  <a:gsLst>
                    <a:gs pos="0">
                      <a:srgbClr val="FFFFFF"/>
                    </a:gs>
                    <a:gs pos="100000">
                      <a:srgbClr val="FFFFFF"/>
                    </a:gs>
                  </a:gsLst>
                  <a:lin ang="5400000" scaled="0"/>
                </a:gradFill>
                <a:latin typeface="Segoe UI"/>
              </a:rPr>
              <a:t> </a:t>
            </a:r>
          </a:p>
        </p:txBody>
      </p:sp>
      <p:sp>
        <p:nvSpPr>
          <p:cNvPr id="10" name="Freeform 9"/>
          <p:cNvSpPr>
            <a:spLocks noEditPoints="1"/>
          </p:cNvSpPr>
          <p:nvPr/>
        </p:nvSpPr>
        <p:spPr bwMode="auto">
          <a:xfrm>
            <a:off x="3287688" y="2408708"/>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l" defTabSz="1218987" rtl="0">
              <a:defRPr/>
            </a:pPr>
            <a:endParaRPr lang="en-US" sz="2400" kern="0" dirty="0">
              <a:solidFill>
                <a:srgbClr val="292929"/>
              </a:solidFill>
              <a:latin typeface="Segoe UI"/>
            </a:endParaRPr>
          </a:p>
        </p:txBody>
      </p:sp>
      <p:sp>
        <p:nvSpPr>
          <p:cNvPr id="11" name="Rectangle 10"/>
          <p:cNvSpPr/>
          <p:nvPr/>
        </p:nvSpPr>
        <p:spPr bwMode="auto">
          <a:xfrm>
            <a:off x="8025899" y="2157059"/>
            <a:ext cx="407832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gn="ctr" rtl="0">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12" name="Freeform 79"/>
          <p:cNvSpPr>
            <a:spLocks noEditPoints="1"/>
          </p:cNvSpPr>
          <p:nvPr/>
        </p:nvSpPr>
        <p:spPr bwMode="black">
          <a:xfrm>
            <a:off x="9833732" y="2513075"/>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algn="l" rtl="0"/>
            <a:endParaRPr lang="en-US" sz="2133" dirty="0">
              <a:solidFill>
                <a:srgbClr val="292929"/>
              </a:solidFill>
            </a:endParaRPr>
          </a:p>
        </p:txBody>
      </p:sp>
      <p:sp>
        <p:nvSpPr>
          <p:cNvPr id="13" name="Freeform 79"/>
          <p:cNvSpPr>
            <a:spLocks noEditPoints="1"/>
          </p:cNvSpPr>
          <p:nvPr/>
        </p:nvSpPr>
        <p:spPr bwMode="black">
          <a:xfrm>
            <a:off x="10879499" y="2513075"/>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algn="l" rtl="0"/>
            <a:endParaRPr lang="en-US" sz="2133" dirty="0">
              <a:solidFill>
                <a:srgbClr val="292929"/>
              </a:solidFill>
            </a:endParaRPr>
          </a:p>
        </p:txBody>
      </p:sp>
      <p:sp>
        <p:nvSpPr>
          <p:cNvPr id="14" name="Freeform 79"/>
          <p:cNvSpPr>
            <a:spLocks noEditPoints="1"/>
          </p:cNvSpPr>
          <p:nvPr/>
        </p:nvSpPr>
        <p:spPr bwMode="black">
          <a:xfrm>
            <a:off x="10879499" y="3754924"/>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algn="l" rtl="0"/>
            <a:endParaRPr lang="en-US" sz="2133" dirty="0">
              <a:solidFill>
                <a:srgbClr val="292929"/>
              </a:solidFill>
            </a:endParaRPr>
          </a:p>
        </p:txBody>
      </p:sp>
      <p:sp>
        <p:nvSpPr>
          <p:cNvPr id="17" name="Freeform 79"/>
          <p:cNvSpPr>
            <a:spLocks noEditPoints="1"/>
          </p:cNvSpPr>
          <p:nvPr/>
        </p:nvSpPr>
        <p:spPr bwMode="black">
          <a:xfrm>
            <a:off x="8787967" y="2513075"/>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algn="l" rtl="0"/>
            <a:endParaRPr lang="en-US" sz="2133" dirty="0">
              <a:solidFill>
                <a:srgbClr val="292929"/>
              </a:solidFill>
            </a:endParaRPr>
          </a:p>
        </p:txBody>
      </p:sp>
      <p:sp>
        <p:nvSpPr>
          <p:cNvPr id="18" name="Freeform 79"/>
          <p:cNvSpPr>
            <a:spLocks noEditPoints="1"/>
          </p:cNvSpPr>
          <p:nvPr/>
        </p:nvSpPr>
        <p:spPr bwMode="black">
          <a:xfrm>
            <a:off x="8787967" y="3754924"/>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algn="l" rtl="0"/>
            <a:endParaRPr lang="en-US" sz="2133" dirty="0">
              <a:solidFill>
                <a:srgbClr val="292929"/>
              </a:solidFill>
            </a:endParaRPr>
          </a:p>
        </p:txBody>
      </p:sp>
      <p:sp>
        <p:nvSpPr>
          <p:cNvPr id="19" name="Freeform 79"/>
          <p:cNvSpPr>
            <a:spLocks noEditPoints="1"/>
          </p:cNvSpPr>
          <p:nvPr/>
        </p:nvSpPr>
        <p:spPr bwMode="black">
          <a:xfrm>
            <a:off x="9833732" y="3754924"/>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algn="l" rtl="0"/>
            <a:endParaRPr lang="en-US" sz="2133" dirty="0">
              <a:solidFill>
                <a:srgbClr val="292929"/>
              </a:solidFill>
            </a:endParaRPr>
          </a:p>
        </p:txBody>
      </p:sp>
      <p:cxnSp>
        <p:nvCxnSpPr>
          <p:cNvPr id="20" name="Straight Connector 19"/>
          <p:cNvCxnSpPr>
            <a:stCxn id="9" idx="3"/>
            <a:endCxn id="11" idx="1"/>
          </p:cNvCxnSpPr>
          <p:nvPr/>
        </p:nvCxnSpPr>
        <p:spPr>
          <a:xfrm>
            <a:off x="5231905" y="3777488"/>
            <a:ext cx="2793995" cy="0"/>
          </a:xfrm>
          <a:prstGeom prst="line">
            <a:avLst/>
          </a:prstGeom>
          <a:ln w="38100" cap="rnd">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618776" y="2663050"/>
            <a:ext cx="1845377" cy="1015663"/>
          </a:xfrm>
          <a:prstGeom prst="rect">
            <a:avLst/>
          </a:prstGeom>
        </p:spPr>
        <p:txBody>
          <a:bodyPr wrap="none">
            <a:spAutoFit/>
          </a:bodyPr>
          <a:lstStyle/>
          <a:p>
            <a:pPr algn="l" rtl="0"/>
            <a:r>
              <a:rPr lang="en-US" sz="6000" kern="0" dirty="0">
                <a:solidFill>
                  <a:srgbClr val="1F497D">
                    <a:lumMod val="75000"/>
                  </a:srgbClr>
                </a:solidFill>
                <a:latin typeface="Segoe UI"/>
              </a:rPr>
              <a:t>REST</a:t>
            </a:r>
            <a:endParaRPr lang="he-IL" sz="6000" dirty="0">
              <a:solidFill>
                <a:srgbClr val="1F497D">
                  <a:lumMod val="75000"/>
                </a:srgbClr>
              </a:solidFill>
            </a:endParaRPr>
          </a:p>
        </p:txBody>
      </p:sp>
    </p:spTree>
    <p:extLst>
      <p:ext uri="{BB962C8B-B14F-4D97-AF65-F5344CB8AC3E}">
        <p14:creationId xmlns:p14="http://schemas.microsoft.com/office/powerpoint/2010/main" val="1190861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 </a:t>
            </a:r>
            <a:r>
              <a:rPr lang="en-US" dirty="0" smtClean="0"/>
              <a:t>SQL </a:t>
            </a:r>
            <a:r>
              <a:rPr lang="en-US" dirty="0"/>
              <a:t>Azure</a:t>
            </a:r>
            <a:endParaRPr lang="he-IL" dirty="0"/>
          </a:p>
        </p:txBody>
      </p:sp>
      <p:sp>
        <p:nvSpPr>
          <p:cNvPr id="3" name="Content Placeholder 2"/>
          <p:cNvSpPr>
            <a:spLocks noGrp="1"/>
          </p:cNvSpPr>
          <p:nvPr>
            <p:ph idx="1"/>
          </p:nvPr>
        </p:nvSpPr>
        <p:spPr/>
        <p:txBody>
          <a:bodyPr/>
          <a:lstStyle/>
          <a:p>
            <a:r>
              <a:rPr lang="en-US" dirty="0"/>
              <a:t>SQL Server in the cloud</a:t>
            </a:r>
          </a:p>
          <a:p>
            <a:r>
              <a:rPr lang="en-US" dirty="0"/>
              <a:t>No administrative overheads</a:t>
            </a:r>
          </a:p>
          <a:p>
            <a:r>
              <a:rPr lang="en-US" dirty="0"/>
              <a:t>Shared or Reserved (Dedicated) Hardware</a:t>
            </a:r>
          </a:p>
          <a:p>
            <a:r>
              <a:rPr lang="en-US" dirty="0"/>
              <a:t>High Availability</a:t>
            </a:r>
          </a:p>
          <a:p>
            <a:r>
              <a:rPr lang="en-US" dirty="0"/>
              <a:t>pay-as-you-grow pricing</a:t>
            </a:r>
          </a:p>
          <a:p>
            <a:r>
              <a:rPr lang="en-US" dirty="0"/>
              <a:t>Familiar Development </a:t>
            </a:r>
            <a:r>
              <a:rPr lang="en-US" dirty="0" smtClean="0"/>
              <a:t>Model</a:t>
            </a:r>
          </a:p>
          <a:p>
            <a:endParaRPr lang="en-US" dirty="0"/>
          </a:p>
          <a:p>
            <a:r>
              <a:rPr lang="en-US" dirty="0">
                <a:hlinkClick r:id="rId2"/>
              </a:rPr>
              <a:t>Create your first Azure SQL database</a:t>
            </a:r>
            <a:endParaRPr lang="en-US" dirty="0"/>
          </a:p>
          <a:p>
            <a:endParaRPr lang="he-IL" dirty="0"/>
          </a:p>
        </p:txBody>
      </p:sp>
    </p:spTree>
    <p:extLst>
      <p:ext uri="{BB962C8B-B14F-4D97-AF65-F5344CB8AC3E}">
        <p14:creationId xmlns:p14="http://schemas.microsoft.com/office/powerpoint/2010/main" val="42610409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 </a:t>
            </a:r>
            <a:r>
              <a:rPr lang="en-US" dirty="0" smtClean="0"/>
              <a:t>Table </a:t>
            </a:r>
            <a:r>
              <a:rPr lang="en-US" dirty="0"/>
              <a:t>Storage</a:t>
            </a:r>
            <a:endParaRPr lang="he-IL" dirty="0"/>
          </a:p>
        </p:txBody>
      </p:sp>
      <p:sp>
        <p:nvSpPr>
          <p:cNvPr id="3" name="Content Placeholder 2"/>
          <p:cNvSpPr>
            <a:spLocks noGrp="1"/>
          </p:cNvSpPr>
          <p:nvPr>
            <p:ph idx="1"/>
          </p:nvPr>
        </p:nvSpPr>
        <p:spPr/>
        <p:txBody>
          <a:bodyPr>
            <a:normAutofit lnSpcReduction="10000"/>
          </a:bodyPr>
          <a:lstStyle/>
          <a:p>
            <a:r>
              <a:rPr lang="en-US" sz="3000" dirty="0"/>
              <a:t>Not RDBMS  </a:t>
            </a:r>
          </a:p>
          <a:p>
            <a:pPr lvl="1"/>
            <a:r>
              <a:rPr lang="en-US" dirty="0"/>
              <a:t>No relationships between entities</a:t>
            </a:r>
          </a:p>
          <a:p>
            <a:pPr lvl="1"/>
            <a:r>
              <a:rPr lang="en-US" dirty="0" err="1"/>
              <a:t>NoSql</a:t>
            </a:r>
            <a:endParaRPr lang="en-US" dirty="0"/>
          </a:p>
          <a:p>
            <a:r>
              <a:rPr lang="en-US" sz="3000" dirty="0"/>
              <a:t>Entity can have up to 255 properties - Up to 1MB per entity</a:t>
            </a:r>
          </a:p>
          <a:p>
            <a:r>
              <a:rPr lang="en-US" sz="3000" dirty="0"/>
              <a:t>Mandatory Properties for every entity</a:t>
            </a:r>
          </a:p>
          <a:p>
            <a:pPr lvl="1"/>
            <a:r>
              <a:rPr lang="en-US" sz="2600" dirty="0" err="1"/>
              <a:t>PartitionKey</a:t>
            </a:r>
            <a:r>
              <a:rPr lang="en-US" sz="2600" dirty="0"/>
              <a:t> &amp; </a:t>
            </a:r>
            <a:r>
              <a:rPr lang="en-US" sz="2600" dirty="0" err="1"/>
              <a:t>RowKey</a:t>
            </a:r>
            <a:r>
              <a:rPr lang="en-US" sz="2600" dirty="0"/>
              <a:t> (only indexed properties)</a:t>
            </a:r>
          </a:p>
          <a:p>
            <a:pPr lvl="2"/>
            <a:r>
              <a:rPr lang="en-US" sz="2200" dirty="0"/>
              <a:t>Uniquely identifies an entity</a:t>
            </a:r>
          </a:p>
          <a:p>
            <a:pPr lvl="2"/>
            <a:r>
              <a:rPr lang="en-US" sz="2200" dirty="0"/>
              <a:t>Same </a:t>
            </a:r>
            <a:r>
              <a:rPr lang="en-US" sz="2200" dirty="0" err="1"/>
              <a:t>RowKey</a:t>
            </a:r>
            <a:r>
              <a:rPr lang="en-US" sz="2200" dirty="0"/>
              <a:t> can be used in different </a:t>
            </a:r>
            <a:r>
              <a:rPr lang="en-US" sz="2200" dirty="0" err="1"/>
              <a:t>PartitionKey</a:t>
            </a:r>
            <a:endParaRPr lang="en-US" sz="2200" dirty="0"/>
          </a:p>
          <a:p>
            <a:pPr lvl="2">
              <a:spcAft>
                <a:spcPts val="1200"/>
              </a:spcAft>
            </a:pPr>
            <a:r>
              <a:rPr lang="en-US" sz="2200" dirty="0"/>
              <a:t>Defines the sort order</a:t>
            </a:r>
          </a:p>
          <a:p>
            <a:pPr lvl="1"/>
            <a:r>
              <a:rPr lang="en-US" sz="2600" dirty="0"/>
              <a:t>Timestamp - </a:t>
            </a:r>
            <a:r>
              <a:rPr lang="en-US" dirty="0"/>
              <a:t>Optimistic Concurrency</a:t>
            </a:r>
          </a:p>
          <a:p>
            <a:r>
              <a:rPr lang="en-US" dirty="0"/>
              <a:t>Strongly </a:t>
            </a:r>
            <a:r>
              <a:rPr lang="en-US" dirty="0" smtClean="0"/>
              <a:t>consistent</a:t>
            </a:r>
          </a:p>
          <a:p>
            <a:r>
              <a:rPr lang="en-US" dirty="0" smtClean="0">
                <a:hlinkClick r:id="rId2"/>
              </a:rPr>
              <a:t>Get Started with Table Storage</a:t>
            </a:r>
            <a:endParaRPr lang="en-US" dirty="0"/>
          </a:p>
          <a:p>
            <a:pPr lvl="1"/>
            <a:endParaRPr lang="en-US" sz="2600" dirty="0"/>
          </a:p>
          <a:p>
            <a:endParaRPr lang="he-IL" dirty="0"/>
          </a:p>
          <a:p>
            <a:endParaRPr lang="he-IL" dirty="0"/>
          </a:p>
        </p:txBody>
      </p:sp>
    </p:spTree>
    <p:extLst>
      <p:ext uri="{BB962C8B-B14F-4D97-AF65-F5344CB8AC3E}">
        <p14:creationId xmlns:p14="http://schemas.microsoft.com/office/powerpoint/2010/main" val="6548871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Table Storage Concepts</a:t>
            </a:r>
            <a:endParaRPr lang="en-US" dirty="0"/>
          </a:p>
        </p:txBody>
      </p:sp>
      <p:grpSp>
        <p:nvGrpSpPr>
          <p:cNvPr id="4" name="Group 3"/>
          <p:cNvGrpSpPr/>
          <p:nvPr/>
        </p:nvGrpSpPr>
        <p:grpSpPr>
          <a:xfrm>
            <a:off x="2456406" y="1446213"/>
            <a:ext cx="7279188" cy="4297681"/>
            <a:chOff x="520701" y="1446213"/>
            <a:chExt cx="7279188" cy="4297681"/>
          </a:xfrm>
        </p:grpSpPr>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err="1">
                  <a:solidFill>
                    <a:prstClr val="white">
                      <a:alpha val="99000"/>
                    </a:prstClr>
                  </a:solidFill>
                </a:rPr>
                <a:t>contoso</a:t>
              </a:r>
              <a:endParaRPr lang="en-US" sz="2000" dirty="0">
                <a:solidFill>
                  <a:prstClr val="white">
                    <a:alpha val="99000"/>
                  </a:prst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Name =…</a:t>
              </a:r>
            </a:p>
            <a:p>
              <a:pPr algn="l" rtl="0"/>
              <a:r>
                <a:rPr lang="en-US" dirty="0">
                  <a:solidFill>
                    <a:prstClr val="white">
                      <a:alpha val="99000"/>
                    </a:prst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Name =…</a:t>
              </a:r>
            </a:p>
            <a:p>
              <a:pPr algn="l" rtl="0"/>
              <a:r>
                <a:rPr lang="en-US" dirty="0" err="1">
                  <a:solidFill>
                    <a:prstClr val="white">
                      <a:alpha val="99000"/>
                    </a:prstClr>
                  </a:solidFill>
                </a:rPr>
                <a:t>EMailAdd</a:t>
              </a:r>
              <a:r>
                <a:rPr lang="en-US" dirty="0">
                  <a:solidFill>
                    <a:prstClr val="white">
                      <a:alpha val="99000"/>
                    </a:prst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Photo ID =…</a:t>
              </a:r>
            </a:p>
            <a:p>
              <a:pPr algn="l" rtl="0"/>
              <a:r>
                <a:rPr lang="en-US" dirty="0">
                  <a:solidFill>
                    <a:prstClr val="white">
                      <a:alpha val="99000"/>
                    </a:prst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Photo ID =…</a:t>
              </a:r>
            </a:p>
            <a:p>
              <a:pPr algn="l" rtl="0"/>
              <a:r>
                <a:rPr lang="en-US" dirty="0">
                  <a:solidFill>
                    <a:prstClr val="white">
                      <a:alpha val="99000"/>
                    </a:prstClr>
                  </a:solidFill>
                </a:rPr>
                <a:t>Date =…</a:t>
              </a:r>
            </a:p>
          </p:txBody>
        </p:sp>
      </p:grpSp>
      <p:sp>
        <p:nvSpPr>
          <p:cNvPr id="3" name="Slide Number Placeholder 2"/>
          <p:cNvSpPr>
            <a:spLocks noGrp="1"/>
          </p:cNvSpPr>
          <p:nvPr>
            <p:ph type="sldNum" sz="quarter" idx="12"/>
          </p:nvPr>
        </p:nvSpPr>
        <p:spPr/>
        <p:txBody>
          <a:bodyPr/>
          <a:lstStyle/>
          <a:p>
            <a:fld id="{AA986F54-24DE-4AB4-95BF-72E7F2EFFBC6}"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63060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 </a:t>
            </a:r>
            <a:r>
              <a:rPr lang="en-US" dirty="0" err="1" smtClean="0"/>
              <a:t>DocumentDB</a:t>
            </a:r>
            <a:endParaRPr lang="he-IL" dirty="0"/>
          </a:p>
        </p:txBody>
      </p:sp>
      <p:sp>
        <p:nvSpPr>
          <p:cNvPr id="3" name="Content Placeholder 2"/>
          <p:cNvSpPr>
            <a:spLocks noGrp="1"/>
          </p:cNvSpPr>
          <p:nvPr>
            <p:ph idx="1"/>
          </p:nvPr>
        </p:nvSpPr>
        <p:spPr/>
        <p:txBody>
          <a:bodyPr/>
          <a:lstStyle/>
          <a:p>
            <a:pPr marL="228600" lvl="2">
              <a:spcBef>
                <a:spcPts val="1000"/>
              </a:spcBef>
            </a:pPr>
            <a:r>
              <a:rPr lang="en-US" sz="2400" dirty="0" smtClean="0">
                <a:solidFill>
                  <a:schemeClr val="tx2"/>
                </a:solidFill>
              </a:rPr>
              <a:t>A </a:t>
            </a:r>
            <a:r>
              <a:rPr lang="en-US" sz="2400" dirty="0">
                <a:solidFill>
                  <a:schemeClr val="tx2"/>
                </a:solidFill>
              </a:rPr>
              <a:t>fully managed, </a:t>
            </a:r>
            <a:r>
              <a:rPr lang="en-US" sz="2400" b="1" dirty="0">
                <a:solidFill>
                  <a:schemeClr val="tx2"/>
                </a:solidFill>
              </a:rPr>
              <a:t>highly scalable</a:t>
            </a:r>
            <a:r>
              <a:rPr lang="en-US" sz="2400" dirty="0">
                <a:solidFill>
                  <a:schemeClr val="tx2"/>
                </a:solidFill>
              </a:rPr>
              <a:t>, </a:t>
            </a:r>
            <a:r>
              <a:rPr lang="en-US" sz="2400" dirty="0" err="1">
                <a:solidFill>
                  <a:schemeClr val="tx2"/>
                </a:solidFill>
              </a:rPr>
              <a:t>queryable</a:t>
            </a:r>
            <a:r>
              <a:rPr lang="en-US" sz="2400" dirty="0">
                <a:solidFill>
                  <a:schemeClr val="tx2"/>
                </a:solidFill>
              </a:rPr>
              <a:t>, </a:t>
            </a:r>
            <a:r>
              <a:rPr lang="en-US" sz="2400" b="1" dirty="0">
                <a:solidFill>
                  <a:schemeClr val="tx2"/>
                </a:solidFill>
              </a:rPr>
              <a:t>schema-free</a:t>
            </a:r>
            <a:r>
              <a:rPr lang="en-US" sz="2400" dirty="0">
                <a:solidFill>
                  <a:schemeClr val="tx2"/>
                </a:solidFill>
              </a:rPr>
              <a:t> document database, </a:t>
            </a:r>
            <a:r>
              <a:rPr lang="en-US" sz="2400" b="1" dirty="0">
                <a:solidFill>
                  <a:schemeClr val="tx2"/>
                </a:solidFill>
              </a:rPr>
              <a:t>delivered as a service</a:t>
            </a:r>
            <a:r>
              <a:rPr lang="en-US" sz="2400" dirty="0">
                <a:solidFill>
                  <a:schemeClr val="tx2"/>
                </a:solidFill>
              </a:rPr>
              <a:t>, for modern </a:t>
            </a:r>
            <a:r>
              <a:rPr lang="en-US" sz="2400" dirty="0" smtClean="0">
                <a:solidFill>
                  <a:schemeClr val="tx2"/>
                </a:solidFill>
              </a:rPr>
              <a:t>applications</a:t>
            </a:r>
          </a:p>
          <a:p>
            <a:pPr marL="228600" lvl="2">
              <a:spcBef>
                <a:spcPts val="1000"/>
              </a:spcBef>
            </a:pPr>
            <a:endParaRPr lang="en-US" sz="2400" dirty="0">
              <a:solidFill>
                <a:schemeClr val="tx2"/>
              </a:solidFill>
            </a:endParaRPr>
          </a:p>
          <a:p>
            <a:endParaRPr lang="he-IL" dirty="0"/>
          </a:p>
        </p:txBody>
      </p:sp>
      <p:pic>
        <p:nvPicPr>
          <p:cNvPr id="4" name="Picture 3" descr="http://acom.azurecomcdn.net/80C57D/cdn/images/cvt-ff70c298820c300d6f595393956a58dcb6ada089/page/services/documentdb/rich-query-and-transactions.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012" y="2397035"/>
            <a:ext cx="1227693" cy="68880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2"/>
          <p:cNvSpPr>
            <a:spLocks noGrp="1"/>
          </p:cNvSpPr>
          <p:nvPr/>
        </p:nvSpPr>
        <p:spPr>
          <a:xfrm>
            <a:off x="4181236" y="2441152"/>
            <a:ext cx="5815526" cy="615462"/>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3"/>
              </a:buClr>
              <a:buFont typeface="Arial"/>
              <a:buNone/>
              <a:defRPr sz="2000" kern="1200">
                <a:solidFill>
                  <a:srgbClr val="595959"/>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1800" kern="1200">
                <a:solidFill>
                  <a:srgbClr val="595959"/>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1600" kern="1200">
                <a:solidFill>
                  <a:srgbClr val="595959"/>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1600" kern="1200">
                <a:solidFill>
                  <a:srgbClr val="595959"/>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1600" kern="1200">
                <a:solidFill>
                  <a:srgbClr val="595959"/>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en-US" b="1" dirty="0"/>
              <a:t>Query against Schema-Free JSON</a:t>
            </a:r>
          </a:p>
          <a:p>
            <a:pPr marL="342900" lvl="2">
              <a:buFont typeface="Wingdings" pitchFamily="2" charset="2"/>
              <a:buChar char="Ø"/>
            </a:pPr>
            <a:endParaRPr lang="en-US" sz="1800" b="1" dirty="0" smtClean="0"/>
          </a:p>
          <a:p>
            <a:pPr marL="342900" lvl="2">
              <a:buFont typeface="Wingdings" pitchFamily="2" charset="2"/>
              <a:buChar char="Ø"/>
            </a:pPr>
            <a:endParaRPr lang="en-US" sz="1800" b="1" dirty="0" smtClean="0"/>
          </a:p>
          <a:p>
            <a:pPr marL="342900" lvl="2">
              <a:buFont typeface="Wingdings" pitchFamily="2" charset="2"/>
              <a:buChar char="Ø"/>
            </a:pPr>
            <a:endParaRPr lang="en-US" sz="1800" b="1" dirty="0" smtClean="0"/>
          </a:p>
          <a:p>
            <a:pPr marL="342900" lvl="2">
              <a:buFont typeface="Wingdings" pitchFamily="2" charset="2"/>
              <a:buChar char="Ø"/>
            </a:pPr>
            <a:endParaRPr lang="en-US" sz="1800" b="1" dirty="0" smtClean="0"/>
          </a:p>
          <a:p>
            <a:endParaRPr lang="en-US" sz="1800" b="1" dirty="0"/>
          </a:p>
        </p:txBody>
      </p:sp>
      <p:pic>
        <p:nvPicPr>
          <p:cNvPr id="6" name="Picture 5" descr="http://cdn.mysitemyway.com/etc-mysitemyway/icons/legacy-previews/icons-256/glossy-silver-icons-business/081004-glossy-silver-icon-business-documen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238" y="3056614"/>
            <a:ext cx="1563870" cy="127305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2"/>
          <p:cNvSpPr txBox="1">
            <a:spLocks/>
          </p:cNvSpPr>
          <p:nvPr/>
        </p:nvSpPr>
        <p:spPr>
          <a:xfrm>
            <a:off x="4181236" y="3385409"/>
            <a:ext cx="5815526" cy="6154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buFont typeface="Arial"/>
              <a:buNone/>
            </a:pPr>
            <a:r>
              <a:rPr lang="en-US" b="1" dirty="0" smtClean="0"/>
              <a:t>Multi-Document transactions</a:t>
            </a:r>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endParaRPr lang="en-US" sz="1600" b="1" dirty="0"/>
          </a:p>
        </p:txBody>
      </p:sp>
      <p:pic>
        <p:nvPicPr>
          <p:cNvPr id="8" name="Picture 7" descr="http://h17007.www1.hp.com/images/shared/icons/high-performance-200x1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12" y="4316046"/>
            <a:ext cx="952500" cy="76200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2"/>
          <p:cNvSpPr txBox="1">
            <a:spLocks/>
          </p:cNvSpPr>
          <p:nvPr/>
        </p:nvSpPr>
        <p:spPr>
          <a:xfrm>
            <a:off x="4181236" y="4407221"/>
            <a:ext cx="5815526" cy="6154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buNone/>
            </a:pPr>
            <a:r>
              <a:rPr lang="en-US" b="1" dirty="0" smtClean="0"/>
              <a:t>Tunable, High Performance</a:t>
            </a:r>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endParaRPr lang="en-US" sz="1600" b="1" dirty="0"/>
          </a:p>
        </p:txBody>
      </p:sp>
      <p:pic>
        <p:nvPicPr>
          <p:cNvPr id="10" name="Picture 9" descr="http://www.netcarrier.com/wp-content/uploads/2014/05/cloud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9012" y="5097246"/>
            <a:ext cx="1227693" cy="122769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2"/>
          <p:cNvSpPr txBox="1">
            <a:spLocks/>
          </p:cNvSpPr>
          <p:nvPr/>
        </p:nvSpPr>
        <p:spPr>
          <a:xfrm>
            <a:off x="4181236" y="5403361"/>
            <a:ext cx="5815526" cy="6154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buNone/>
            </a:pPr>
            <a:r>
              <a:rPr lang="en-US" b="1" dirty="0" smtClean="0"/>
              <a:t>Designed for cloud first</a:t>
            </a:r>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pPr marL="342900" lvl="2">
              <a:buFont typeface="Wingdings" pitchFamily="2" charset="2"/>
              <a:buChar char="Ø"/>
            </a:pPr>
            <a:endParaRPr lang="en-US" b="1" dirty="0" smtClean="0"/>
          </a:p>
          <a:p>
            <a:endParaRPr lang="en-US" sz="1600" b="1" dirty="0"/>
          </a:p>
        </p:txBody>
      </p:sp>
      <p:sp>
        <p:nvSpPr>
          <p:cNvPr id="12" name="TextBox 11"/>
          <p:cNvSpPr txBox="1"/>
          <p:nvPr/>
        </p:nvSpPr>
        <p:spPr>
          <a:xfrm>
            <a:off x="9408948" y="5907249"/>
            <a:ext cx="2380267" cy="646331"/>
          </a:xfrm>
          <a:prstGeom prst="rect">
            <a:avLst/>
          </a:prstGeom>
          <a:noFill/>
        </p:spPr>
        <p:txBody>
          <a:bodyPr wrap="none" rtlCol="1">
            <a:spAutoFit/>
          </a:bodyPr>
          <a:lstStyle/>
          <a:p>
            <a:r>
              <a:rPr lang="en-US" b="1" dirty="0">
                <a:hlinkClick r:id="rId6"/>
              </a:rPr>
              <a:t>Get started with the </a:t>
            </a:r>
            <a:endParaRPr lang="en-US" b="1" dirty="0" smtClean="0">
              <a:hlinkClick r:id="rId6"/>
            </a:endParaRPr>
          </a:p>
          <a:p>
            <a:r>
              <a:rPr lang="en-US" b="1" dirty="0" err="1" smtClean="0">
                <a:hlinkClick r:id="rId6"/>
              </a:rPr>
              <a:t>DocumentDB</a:t>
            </a:r>
            <a:r>
              <a:rPr lang="en-US" b="1" dirty="0" smtClean="0">
                <a:hlinkClick r:id="rId6"/>
              </a:rPr>
              <a:t> </a:t>
            </a:r>
            <a:r>
              <a:rPr lang="en-US" b="1" dirty="0">
                <a:hlinkClick r:id="rId6"/>
              </a:rPr>
              <a:t>.NET SDK</a:t>
            </a:r>
            <a:endParaRPr lang="he-IL" dirty="0"/>
          </a:p>
        </p:txBody>
      </p:sp>
    </p:spTree>
    <p:extLst>
      <p:ext uri="{BB962C8B-B14F-4D97-AF65-F5344CB8AC3E}">
        <p14:creationId xmlns:p14="http://schemas.microsoft.com/office/powerpoint/2010/main" val="171714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smtClean="0"/>
              <a:t>PaaS - Azure </a:t>
            </a:r>
            <a:r>
              <a:rPr lang="en-US" dirty="0" smtClean="0"/>
              <a:t>Service Fabric</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18249197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Battle-hardened for over 5 years</a:t>
            </a:r>
            <a:endParaRPr lang="en-US" dirty="0"/>
          </a:p>
        </p:txBody>
      </p:sp>
      <p:pic>
        <p:nvPicPr>
          <p:cNvPr id="11" name="Picture 10"/>
          <p:cNvPicPr>
            <a:picLocks noChangeAspect="1"/>
          </p:cNvPicPr>
          <p:nvPr/>
        </p:nvPicPr>
        <p:blipFill>
          <a:blip r:embed="rId3"/>
          <a:stretch>
            <a:fillRect/>
          </a:stretch>
        </p:blipFill>
        <p:spPr>
          <a:xfrm>
            <a:off x="8038256" y="5221852"/>
            <a:ext cx="4116673" cy="1540145"/>
          </a:xfrm>
          <a:prstGeom prst="rect">
            <a:avLst/>
          </a:prstGeom>
        </p:spPr>
      </p:pic>
      <p:sp>
        <p:nvSpPr>
          <p:cNvPr id="2" name="Hexagon 1"/>
          <p:cNvSpPr/>
          <p:nvPr/>
        </p:nvSpPr>
        <p:spPr bwMode="auto">
          <a:xfrm>
            <a:off x="187433" y="1412044"/>
            <a:ext cx="3313515"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86314"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394809" y="1140914"/>
            <a:ext cx="2315764" cy="1969489"/>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Intune</a:t>
            </a:r>
          </a:p>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488809" y="3877214"/>
            <a:ext cx="2943075"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602900" y="3452531"/>
            <a:ext cx="2955208" cy="2495576"/>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Bing Cortana</a:t>
            </a:r>
          </a:p>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500m </a:t>
            </a:r>
            <a:r>
              <a:rPr lang="en-US" sz="2353" dirty="0" err="1">
                <a:gradFill>
                  <a:gsLst>
                    <a:gs pos="0">
                      <a:srgbClr val="FFFFFF"/>
                    </a:gs>
                    <a:gs pos="100000">
                      <a:srgbClr val="FFFFFF"/>
                    </a:gs>
                  </a:gsLst>
                  <a:lin ang="5400000" scaled="0"/>
                </a:gradFill>
                <a:ea typeface="Segoe UI" pitchFamily="34" charset="0"/>
                <a:cs typeface="Segoe UI" pitchFamily="34" charset="0"/>
              </a:rPr>
              <a:t>evals</a:t>
            </a:r>
            <a:r>
              <a:rPr lang="en-US" sz="2353"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484679" y="1189495"/>
            <a:ext cx="2800215" cy="2388911"/>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14173"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805359" y="395247"/>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729128" y="3110403"/>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Event Hubs</a:t>
            </a:r>
          </a:p>
          <a:p>
            <a:pPr algn="ctr" defTabSz="914173"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a:p>
            <a:pPr algn="ctr" defTabSz="914173"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20bn events/day</a:t>
            </a:r>
          </a:p>
          <a:p>
            <a:pPr algn="ctr" defTabSz="91417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795412"/>
      </p:ext>
    </p:extLst>
  </p:cSld>
  <p:clrMapOvr>
    <a:masterClrMapping/>
  </p:clrMapOvr>
  <mc:AlternateContent xmlns:mc="http://schemas.openxmlformats.org/markup-compatibility/2006" xmlns:p14="http://schemas.microsoft.com/office/powerpoint/2010/main">
    <mc:Choice Requires="p14">
      <p:transition spd="slow" p14:dur="2000" advTm="95495"/>
    </mc:Choice>
    <mc:Fallback xmlns="">
      <p:transition spd="slow" advTm="95495"/>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a:t>
            </a:r>
            <a:r>
              <a:rPr lang="en-US" dirty="0" err="1" smtClean="0"/>
              <a:t>Microservice</a:t>
            </a:r>
            <a:r>
              <a:rPr lang="en-US" dirty="0"/>
              <a:t>?</a:t>
            </a:r>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a:t>Is (</a:t>
            </a:r>
            <a:r>
              <a:rPr lang="en-US" i="1" dirty="0"/>
              <a:t>logic + state</a:t>
            </a:r>
            <a:r>
              <a:rPr lang="en-US" dirty="0"/>
              <a:t>) that is independently versioned, deployed, and scaled</a:t>
            </a:r>
          </a:p>
          <a:p>
            <a:pPr>
              <a:lnSpc>
                <a:spcPct val="120000"/>
              </a:lnSpc>
            </a:pPr>
            <a:r>
              <a:rPr lang="en-US" dirty="0"/>
              <a:t>Has a unique name that can be resolved</a:t>
            </a:r>
          </a:p>
          <a:p>
            <a:pPr marL="457189" lvl="1" indent="0">
              <a:lnSpc>
                <a:spcPct val="120000"/>
              </a:lnSpc>
              <a:buNone/>
            </a:pPr>
            <a:r>
              <a:rPr lang="en-US" dirty="0"/>
              <a:t>e.g.  fabric:/</a:t>
            </a:r>
            <a:r>
              <a:rPr lang="en-US" dirty="0" err="1"/>
              <a:t>myapplication</a:t>
            </a:r>
            <a:r>
              <a:rPr lang="en-US" dirty="0"/>
              <a:t>/</a:t>
            </a:r>
            <a:r>
              <a:rPr lang="en-US" dirty="0" err="1"/>
              <a:t>myservice</a:t>
            </a:r>
            <a:endParaRPr lang="en-US" dirty="0"/>
          </a:p>
          <a:p>
            <a:pPr>
              <a:lnSpc>
                <a:spcPct val="120000"/>
              </a:lnSpc>
            </a:pPr>
            <a:r>
              <a:rPr lang="en-US" dirty="0"/>
              <a:t>Interacts with other </a:t>
            </a:r>
            <a:r>
              <a:rPr lang="en-US" dirty="0" err="1"/>
              <a:t>microservices</a:t>
            </a:r>
            <a:r>
              <a:rPr lang="en-US" dirty="0"/>
              <a:t> over well defined interfaces and protocols like REST</a:t>
            </a:r>
          </a:p>
          <a:p>
            <a:pPr>
              <a:lnSpc>
                <a:spcPct val="120000"/>
              </a:lnSpc>
            </a:pPr>
            <a:r>
              <a:rPr lang="en-US" dirty="0"/>
              <a:t>Remains always logically consistent in the presence of failures</a:t>
            </a:r>
          </a:p>
          <a:p>
            <a:pPr>
              <a:lnSpc>
                <a:spcPct val="120000"/>
              </a:lnSpc>
            </a:pPr>
            <a:r>
              <a:rPr lang="en-US" dirty="0"/>
              <a:t>Hosted inside a “container” (code + </a:t>
            </a:r>
            <a:r>
              <a:rPr lang="en-US" dirty="0" err="1"/>
              <a:t>config</a:t>
            </a:r>
            <a:r>
              <a:rPr lang="en-US" dirty="0"/>
              <a:t>)</a:t>
            </a:r>
          </a:p>
          <a:p>
            <a:pPr>
              <a:lnSpc>
                <a:spcPct val="120000"/>
              </a:lnSpc>
            </a:pPr>
            <a:r>
              <a:rPr lang="en-US" dirty="0"/>
              <a:t>Can be written in any language and framework</a:t>
            </a:r>
          </a:p>
          <a:p>
            <a:pPr lvl="1">
              <a:lnSpc>
                <a:spcPct val="120000"/>
              </a:lnSpc>
            </a:pPr>
            <a:r>
              <a:rPr lang="en-US" dirty="0"/>
              <a:t>node.js, Java VMs, any EXE</a:t>
            </a:r>
          </a:p>
          <a:p>
            <a:pPr>
              <a:lnSpc>
                <a:spcPct val="120000"/>
              </a:lnSpc>
            </a:pPr>
            <a:r>
              <a:rPr lang="en-US" dirty="0"/>
              <a:t>Developed by a small engineering </a:t>
            </a:r>
            <a:r>
              <a:rPr lang="en-US" dirty="0" smtClean="0"/>
              <a:t>team</a:t>
            </a:r>
            <a:endParaRPr lang="en-US" dirty="0"/>
          </a:p>
        </p:txBody>
      </p:sp>
      <p:sp>
        <p:nvSpPr>
          <p:cNvPr id="5" name="Slide Number Placeholder 4"/>
          <p:cNvSpPr>
            <a:spLocks noGrp="1"/>
          </p:cNvSpPr>
          <p:nvPr>
            <p:ph type="sldNum" sz="quarter" idx="12"/>
          </p:nvPr>
        </p:nvSpPr>
        <p:spPr/>
        <p:txBody>
          <a:bodyPr/>
          <a:lstStyle/>
          <a:p>
            <a:fld id="{AA986F54-24DE-4AB4-95BF-72E7F2EFFBC6}" type="slidenum">
              <a:rPr lang="en-US" smtClean="0"/>
              <a:t>68</a:t>
            </a:fld>
            <a:endParaRPr lang="en-US"/>
          </a:p>
        </p:txBody>
      </p:sp>
    </p:spTree>
    <p:extLst>
      <p:ext uri="{BB962C8B-B14F-4D97-AF65-F5344CB8AC3E}">
        <p14:creationId xmlns:p14="http://schemas.microsoft.com/office/powerpoint/2010/main" val="30575384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a:t>
            </a:r>
            <a:r>
              <a:rPr lang="en-US" dirty="0" err="1"/>
              <a:t>microservices</a:t>
            </a:r>
            <a:endParaRPr lang="en-US" dirty="0"/>
          </a:p>
        </p:txBody>
      </p:sp>
      <p:sp>
        <p:nvSpPr>
          <p:cNvPr id="3" name="Content Placeholder 2"/>
          <p:cNvSpPr>
            <a:spLocks noGrp="1"/>
          </p:cNvSpPr>
          <p:nvPr>
            <p:ph idx="1"/>
          </p:nvPr>
        </p:nvSpPr>
        <p:spPr/>
        <p:txBody>
          <a:bodyPr>
            <a:normAutofit/>
          </a:bodyPr>
          <a:lstStyle/>
          <a:p>
            <a:r>
              <a:rPr lang="en-US" dirty="0"/>
              <a:t>Stateless </a:t>
            </a:r>
            <a:r>
              <a:rPr lang="en-US" dirty="0" err="1"/>
              <a:t>microservice</a:t>
            </a:r>
            <a:endParaRPr lang="en-US" dirty="0"/>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pPr marL="457189" lvl="1" indent="0">
              <a:buNone/>
            </a:pPr>
            <a:endParaRPr lang="en-US" sz="2667" dirty="0"/>
          </a:p>
          <a:p>
            <a:r>
              <a:rPr lang="en-US" dirty="0" err="1"/>
              <a:t>Stateful</a:t>
            </a:r>
            <a:r>
              <a:rPr lang="en-US" dirty="0"/>
              <a:t> </a:t>
            </a:r>
            <a:r>
              <a:rPr lang="en-US" dirty="0" err="1"/>
              <a:t>microservice</a:t>
            </a:r>
            <a:endParaRPr lang="en-US" dirty="0"/>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a:t>
            </a:r>
            <a:r>
              <a:rPr lang="en-US" dirty="0" smtClean="0"/>
              <a:t>etc</a:t>
            </a:r>
            <a:r>
              <a:rPr lang="en-US" dirty="0"/>
              <a:t>.</a:t>
            </a:r>
          </a:p>
        </p:txBody>
      </p:sp>
      <p:sp>
        <p:nvSpPr>
          <p:cNvPr id="5" name="Slide Number Placeholder 4"/>
          <p:cNvSpPr>
            <a:spLocks noGrp="1"/>
          </p:cNvSpPr>
          <p:nvPr>
            <p:ph type="sldNum" sz="quarter" idx="12"/>
          </p:nvPr>
        </p:nvSpPr>
        <p:spPr/>
        <p:txBody>
          <a:bodyPr/>
          <a:lstStyle/>
          <a:p>
            <a:fld id="{AA986F54-24DE-4AB4-95BF-72E7F2EFFBC6}" type="slidenum">
              <a:rPr lang="en-US" smtClean="0"/>
              <a:t>69</a:t>
            </a:fld>
            <a:endParaRPr lang="en-US"/>
          </a:p>
        </p:txBody>
      </p:sp>
    </p:spTree>
    <p:extLst>
      <p:ext uri="{BB962C8B-B14F-4D97-AF65-F5344CB8AC3E}">
        <p14:creationId xmlns:p14="http://schemas.microsoft.com/office/powerpoint/2010/main" val="1201810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Full Stack Developer</a:t>
            </a:r>
            <a:endParaRPr lang="he-IL" dirty="0"/>
          </a:p>
        </p:txBody>
      </p:sp>
      <p:sp>
        <p:nvSpPr>
          <p:cNvPr id="3" name="Content Placeholder 2"/>
          <p:cNvSpPr>
            <a:spLocks noGrp="1"/>
          </p:cNvSpPr>
          <p:nvPr>
            <p:ph idx="1"/>
          </p:nvPr>
        </p:nvSpPr>
        <p:spPr/>
        <p:txBody>
          <a:bodyPr>
            <a:normAutofit/>
          </a:bodyPr>
          <a:lstStyle/>
          <a:p>
            <a:r>
              <a:rPr lang="en-US" sz="3600" dirty="0" smtClean="0"/>
              <a:t>Full Stack Development includes:</a:t>
            </a:r>
          </a:p>
          <a:p>
            <a:pPr lvl="1"/>
            <a:r>
              <a:rPr lang="en-US" sz="3200" dirty="0">
                <a:solidFill>
                  <a:srgbClr val="00B050"/>
                </a:solidFill>
              </a:rPr>
              <a:t>Analysis of business needs</a:t>
            </a:r>
          </a:p>
          <a:p>
            <a:pPr lvl="1"/>
            <a:r>
              <a:rPr lang="en-US" sz="3200" dirty="0" smtClean="0">
                <a:solidFill>
                  <a:srgbClr val="00B050"/>
                </a:solidFill>
              </a:rPr>
              <a:t>Architecture &amp; Design</a:t>
            </a:r>
          </a:p>
          <a:p>
            <a:pPr lvl="1"/>
            <a:r>
              <a:rPr lang="en-US" sz="3200" dirty="0" smtClean="0">
                <a:solidFill>
                  <a:srgbClr val="002060"/>
                </a:solidFill>
              </a:rPr>
              <a:t>Server</a:t>
            </a:r>
            <a:r>
              <a:rPr lang="en-US" sz="3200" dirty="0">
                <a:solidFill>
                  <a:srgbClr val="002060"/>
                </a:solidFill>
              </a:rPr>
              <a:t>, Network, and Hosting </a:t>
            </a:r>
            <a:r>
              <a:rPr lang="en-US" sz="3200" dirty="0" smtClean="0">
                <a:solidFill>
                  <a:srgbClr val="002060"/>
                </a:solidFill>
              </a:rPr>
              <a:t>Environment</a:t>
            </a:r>
          </a:p>
          <a:p>
            <a:pPr lvl="1"/>
            <a:r>
              <a:rPr lang="en-US" sz="3200" dirty="0" smtClean="0">
                <a:solidFill>
                  <a:srgbClr val="002060"/>
                </a:solidFill>
              </a:rPr>
              <a:t>Data Modeling</a:t>
            </a:r>
          </a:p>
          <a:p>
            <a:pPr lvl="1"/>
            <a:r>
              <a:rPr lang="en-US" sz="3200" dirty="0" smtClean="0">
                <a:solidFill>
                  <a:srgbClr val="002060"/>
                </a:solidFill>
              </a:rPr>
              <a:t>Business Logic</a:t>
            </a:r>
          </a:p>
          <a:p>
            <a:pPr lvl="1"/>
            <a:r>
              <a:rPr lang="en-US" sz="3200" dirty="0" smtClean="0">
                <a:solidFill>
                  <a:srgbClr val="002060"/>
                </a:solidFill>
              </a:rPr>
              <a:t>API Layer</a:t>
            </a:r>
          </a:p>
          <a:p>
            <a:pPr lvl="1"/>
            <a:r>
              <a:rPr lang="en-US" sz="3200" dirty="0" smtClean="0">
                <a:solidFill>
                  <a:srgbClr val="7030A0"/>
                </a:solidFill>
              </a:rPr>
              <a:t>User Interface, Client Logic, User Experience</a:t>
            </a:r>
          </a:p>
          <a:p>
            <a:pPr lvl="2"/>
            <a:r>
              <a:rPr lang="en-US" sz="2800" dirty="0" smtClean="0">
                <a:solidFill>
                  <a:srgbClr val="7030A0"/>
                </a:solidFill>
              </a:rPr>
              <a:t>Web, Desktop, Mobile</a:t>
            </a:r>
          </a:p>
        </p:txBody>
      </p:sp>
      <p:sp>
        <p:nvSpPr>
          <p:cNvPr id="5" name="Slide Number Placeholder 4"/>
          <p:cNvSpPr>
            <a:spLocks noGrp="1"/>
          </p:cNvSpPr>
          <p:nvPr>
            <p:ph type="sldNum" sz="quarter" idx="12"/>
          </p:nvPr>
        </p:nvSpPr>
        <p:spPr/>
        <p:txBody>
          <a:bodyPr/>
          <a:lstStyle/>
          <a:p>
            <a:fld id="{AA986F54-24DE-4AB4-95BF-72E7F2EFFBC6}" type="slidenum">
              <a:rPr lang="en-US" smtClean="0"/>
              <a:t>7</a:t>
            </a:fld>
            <a:endParaRPr lang="en-US"/>
          </a:p>
        </p:txBody>
      </p:sp>
    </p:spTree>
    <p:extLst>
      <p:ext uri="{BB962C8B-B14F-4D97-AF65-F5344CB8AC3E}">
        <p14:creationId xmlns:p14="http://schemas.microsoft.com/office/powerpoint/2010/main" val="5726026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79205" y="216811"/>
            <a:ext cx="7943559" cy="7470207"/>
            <a:chOff x="2880909" y="-554108"/>
            <a:chExt cx="9458971" cy="8775770"/>
          </a:xfrm>
        </p:grpSpPr>
        <p:grpSp>
          <p:nvGrpSpPr>
            <p:cNvPr id="4" name="Group 3"/>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32" name="Content Placeholder 5"/>
          <p:cNvSpPr txBox="1">
            <a:spLocks/>
          </p:cNvSpPr>
          <p:nvPr/>
        </p:nvSpPr>
        <p:spPr>
          <a:xfrm>
            <a:off x="169983" y="1038534"/>
            <a:ext cx="4506677" cy="3077599"/>
          </a:xfrm>
          <a:prstGeom prst="rect">
            <a:avLst/>
          </a:prstGeom>
        </p:spPr>
        <p:txBody>
          <a:bodyPr vert="horz" wrap="square" lIns="143428" tIns="89643" rIns="143428" bIns="8964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machines that Service Fabric stitches together to form a cluster</a:t>
            </a:r>
          </a:p>
          <a:p>
            <a:pPr marL="0" indent="0">
              <a:buNone/>
            </a:pPr>
            <a:endParaRPr lang="en-US" sz="3137" dirty="0">
              <a:gradFill>
                <a:gsLst>
                  <a:gs pos="1250">
                    <a:srgbClr val="FFFFFF"/>
                  </a:gs>
                  <a:gs pos="100000">
                    <a:srgbClr val="FFFFFF"/>
                  </a:gs>
                </a:gsLst>
                <a:lin ang="5400000" scaled="0"/>
              </a:gradFill>
            </a:endParaRPr>
          </a:p>
          <a:p>
            <a:pPr marL="0" indent="0">
              <a:buNone/>
            </a:pPr>
            <a:r>
              <a:rPr lang="en-US" sz="3137" dirty="0">
                <a:gradFill>
                  <a:gsLst>
                    <a:gs pos="1250">
                      <a:srgbClr val="FFFFFF"/>
                    </a:gs>
                    <a:gs pos="100000">
                      <a:srgbClr val="FFFFFF"/>
                    </a:gs>
                  </a:gsLst>
                  <a:lin ang="5400000" scaled="0"/>
                </a:gradFill>
              </a:rPr>
              <a:t>Clusters can scale to</a:t>
            </a:r>
          </a:p>
          <a:p>
            <a:pPr marL="0" indent="0">
              <a:buNone/>
            </a:pPr>
            <a:r>
              <a:rPr lang="en-US" sz="3137" dirty="0">
                <a:gradFill>
                  <a:gsLst>
                    <a:gs pos="1250">
                      <a:srgbClr val="FFFFFF"/>
                    </a:gs>
                    <a:gs pos="100000">
                      <a:srgbClr val="FFFFFF"/>
                    </a:gs>
                  </a:gsLst>
                  <a:lin ang="5400000" scaled="0"/>
                </a:gradFill>
              </a:rPr>
              <a:t>1000s of machines</a:t>
            </a:r>
          </a:p>
        </p:txBody>
      </p:sp>
      <p:sp>
        <p:nvSpPr>
          <p:cNvPr id="33" name="Title 4"/>
          <p:cNvSpPr>
            <a:spLocks noGrp="1"/>
          </p:cNvSpPr>
          <p:nvPr>
            <p:ph type="title"/>
          </p:nvPr>
        </p:nvSpPr>
        <p:spPr>
          <a:xfrm>
            <a:off x="685799" y="-1841"/>
            <a:ext cx="11098667" cy="899537"/>
          </a:xfrm>
        </p:spPr>
        <p:txBody>
          <a:bodyPr/>
          <a:lstStyle/>
          <a:p>
            <a:r>
              <a:rPr lang="en-US" dirty="0" smtClean="0"/>
              <a:t>Cluster: A federation of machines</a:t>
            </a:r>
            <a:endParaRPr lang="en-US" dirty="0"/>
          </a:p>
        </p:txBody>
      </p:sp>
      <p:sp>
        <p:nvSpPr>
          <p:cNvPr id="34" name="Oval 33"/>
          <p:cNvSpPr/>
          <p:nvPr/>
        </p:nvSpPr>
        <p:spPr>
          <a:xfrm>
            <a:off x="4681071" y="2808944"/>
            <a:ext cx="846547" cy="522435"/>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7"/>
            <a:r>
              <a:rPr lang="en-US" sz="1067" dirty="0">
                <a:solidFill>
                  <a:srgbClr val="FFFFFF"/>
                </a:solidFill>
              </a:rPr>
              <a:t>Node</a:t>
            </a:r>
          </a:p>
        </p:txBody>
      </p:sp>
      <p:sp>
        <p:nvSpPr>
          <p:cNvPr id="35" name="Oval 34"/>
          <p:cNvSpPr/>
          <p:nvPr/>
        </p:nvSpPr>
        <p:spPr>
          <a:xfrm>
            <a:off x="4511432" y="4452848"/>
            <a:ext cx="846547" cy="522435"/>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7"/>
            <a:r>
              <a:rPr lang="en-US" sz="1067" dirty="0">
                <a:solidFill>
                  <a:srgbClr val="FFFFFF"/>
                </a:solidFill>
              </a:rPr>
              <a:t>Node</a:t>
            </a:r>
          </a:p>
        </p:txBody>
      </p:sp>
      <p:sp>
        <p:nvSpPr>
          <p:cNvPr id="36" name="Oval 35"/>
          <p:cNvSpPr/>
          <p:nvPr/>
        </p:nvSpPr>
        <p:spPr>
          <a:xfrm>
            <a:off x="7369745" y="5901500"/>
            <a:ext cx="846547" cy="522435"/>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7"/>
            <a:r>
              <a:rPr lang="en-US" sz="1067" dirty="0">
                <a:solidFill>
                  <a:srgbClr val="FFFFFF"/>
                </a:solidFill>
              </a:rPr>
              <a:t>Node</a:t>
            </a:r>
          </a:p>
        </p:txBody>
      </p:sp>
      <p:sp>
        <p:nvSpPr>
          <p:cNvPr id="37" name="Oval 36"/>
          <p:cNvSpPr/>
          <p:nvPr/>
        </p:nvSpPr>
        <p:spPr>
          <a:xfrm>
            <a:off x="10002131" y="4573557"/>
            <a:ext cx="846547" cy="522435"/>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7"/>
            <a:r>
              <a:rPr lang="en-US" sz="1067" dirty="0">
                <a:solidFill>
                  <a:srgbClr val="FFFFFF"/>
                </a:solidFill>
              </a:rPr>
              <a:t>Node</a:t>
            </a:r>
          </a:p>
        </p:txBody>
      </p:sp>
      <p:sp>
        <p:nvSpPr>
          <p:cNvPr id="38" name="Oval 37"/>
          <p:cNvSpPr/>
          <p:nvPr/>
        </p:nvSpPr>
        <p:spPr>
          <a:xfrm>
            <a:off x="9870628" y="2807839"/>
            <a:ext cx="846547" cy="522435"/>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7"/>
            <a:r>
              <a:rPr lang="en-US" sz="1067" dirty="0">
                <a:solidFill>
                  <a:srgbClr val="FFFFFF"/>
                </a:solidFill>
              </a:rPr>
              <a:t>Node</a:t>
            </a:r>
          </a:p>
        </p:txBody>
      </p:sp>
      <p:sp>
        <p:nvSpPr>
          <p:cNvPr id="39" name="Oval 38"/>
          <p:cNvSpPr/>
          <p:nvPr/>
        </p:nvSpPr>
        <p:spPr>
          <a:xfrm>
            <a:off x="7347861" y="1602911"/>
            <a:ext cx="846547" cy="522435"/>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7"/>
            <a:r>
              <a:rPr lang="en-US" sz="1067" dirty="0">
                <a:solidFill>
                  <a:srgbClr val="FFFFFF"/>
                </a:solidFill>
              </a:rPr>
              <a:t>Node</a:t>
            </a:r>
          </a:p>
        </p:txBody>
      </p:sp>
    </p:spTree>
    <p:extLst>
      <p:ext uri="{BB962C8B-B14F-4D97-AF65-F5344CB8AC3E}">
        <p14:creationId xmlns:p14="http://schemas.microsoft.com/office/powerpoint/2010/main" val="1213001520"/>
      </p:ext>
    </p:extLst>
  </p:cSld>
  <p:clrMapOvr>
    <a:masterClrMapping/>
  </p:clrMapOvr>
  <mc:AlternateContent xmlns:mc="http://schemas.openxmlformats.org/markup-compatibility/2006" xmlns:p14="http://schemas.microsoft.com/office/powerpoint/2010/main">
    <mc:Choice Requires="p14">
      <p:transition spd="slow" p14:dur="2000" advTm="31169"/>
    </mc:Choice>
    <mc:Fallback xmlns="">
      <p:transition spd="slow" advTm="31169"/>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3182621" y="5707602"/>
            <a:ext cx="5739316" cy="85888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404" fontAlgn="base">
              <a:spcBef>
                <a:spcPct val="0"/>
              </a:spcBef>
              <a:spcAft>
                <a:spcPct val="0"/>
              </a:spcAft>
            </a:pPr>
            <a:r>
              <a:rPr lang="en-US" sz="1351" spc="-37"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p:txBody>
          <a:bodyPr/>
          <a:lstStyle/>
          <a:p>
            <a:r>
              <a:rPr lang="en-US" dirty="0" smtClean="0">
                <a:solidFill>
                  <a:schemeClr val="tx1"/>
                </a:solidFill>
              </a:rPr>
              <a:t>3-Tier service pattern</a:t>
            </a:r>
            <a:endParaRPr lang="en-US" dirty="0">
              <a:solidFill>
                <a:schemeClr val="tx1"/>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5158" y="5760939"/>
            <a:ext cx="764951" cy="76495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2491" y="1038535"/>
            <a:ext cx="824159" cy="824159"/>
          </a:xfrm>
          <a:prstGeom prst="rect">
            <a:avLst/>
          </a:prstGeom>
        </p:spPr>
      </p:pic>
      <p:grpSp>
        <p:nvGrpSpPr>
          <p:cNvPr id="8" name="Group 7"/>
          <p:cNvGrpSpPr/>
          <p:nvPr/>
        </p:nvGrpSpPr>
        <p:grpSpPr>
          <a:xfrm>
            <a:off x="3182621" y="2141156"/>
            <a:ext cx="5739316" cy="858885"/>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404" fontAlgn="base">
                <a:spcBef>
                  <a:spcPct val="0"/>
                </a:spcBef>
                <a:spcAft>
                  <a:spcPct val="0"/>
                </a:spcAft>
              </a:pPr>
              <a:r>
                <a:rPr lang="en-US" sz="1351" spc="-37" dirty="0">
                  <a:solidFill>
                    <a:srgbClr val="404040"/>
                  </a:solidFill>
                  <a:ea typeface="Segoe UI" pitchFamily="34" charset="0"/>
                  <a:cs typeface="Segoe UI" pitchFamily="34" charset="0"/>
                </a:rPr>
                <a:t>Front End</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(Stateless</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767921" y="1862629"/>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0983" y="5782101"/>
            <a:ext cx="764951" cy="764951"/>
          </a:xfrm>
          <a:prstGeom prst="rect">
            <a:avLst/>
          </a:prstGeom>
        </p:spPr>
      </p:pic>
      <p:grpSp>
        <p:nvGrpSpPr>
          <p:cNvPr id="9" name="Group 8"/>
          <p:cNvGrpSpPr/>
          <p:nvPr/>
        </p:nvGrpSpPr>
        <p:grpSpPr>
          <a:xfrm>
            <a:off x="3182621" y="3794078"/>
            <a:ext cx="5739316" cy="858885"/>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404" fontAlgn="base">
                <a:spcBef>
                  <a:spcPct val="0"/>
                </a:spcBef>
                <a:spcAft>
                  <a:spcPct val="0"/>
                </a:spcAft>
              </a:pPr>
              <a:r>
                <a:rPr lang="en-US" sz="1351" spc="-37" dirty="0">
                  <a:solidFill>
                    <a:srgbClr val="404040"/>
                  </a:solidFill>
                  <a:ea typeface="Segoe UI" pitchFamily="34" charset="0"/>
                  <a:cs typeface="Segoe UI" pitchFamily="34" charset="0"/>
                </a:rPr>
                <a:t>Stateless</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Middle-tier</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6353221" y="1862629"/>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94557" y="1878461"/>
            <a:ext cx="5208"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51363" y="2906086"/>
            <a:ext cx="2689275"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4480917" y="4993176"/>
            <a:ext cx="1176104" cy="401744"/>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4766212" y="4904272"/>
            <a:ext cx="1558579" cy="197075"/>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3935158" y="2560915"/>
            <a:ext cx="450287" cy="3582499"/>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3877548" y="5006520"/>
            <a:ext cx="1194504" cy="314333"/>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76879" y="5782101"/>
            <a:ext cx="764951" cy="764951"/>
          </a:xfrm>
          <a:prstGeom prst="rect">
            <a:avLst/>
          </a:prstGeom>
        </p:spPr>
      </p:pic>
      <p:pic>
        <p:nvPicPr>
          <p:cNvPr id="77" name="Picture 76"/>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82269" y="5782101"/>
            <a:ext cx="764951" cy="764951"/>
          </a:xfrm>
          <a:prstGeom prst="rect">
            <a:avLst/>
          </a:prstGeom>
        </p:spPr>
      </p:pic>
      <p:pic>
        <p:nvPicPr>
          <p:cNvPr id="78" name="Picture 77"/>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49605" y="5775667"/>
            <a:ext cx="764951" cy="764951"/>
          </a:xfrm>
          <a:prstGeom prst="rect">
            <a:avLst/>
          </a:prstGeom>
        </p:spPr>
      </p:pic>
      <p:cxnSp>
        <p:nvCxnSpPr>
          <p:cNvPr id="79" name="Straight Arrow Connector 78"/>
          <p:cNvCxnSpPr/>
          <p:nvPr/>
        </p:nvCxnSpPr>
        <p:spPr>
          <a:xfrm>
            <a:off x="5117933" y="4516815"/>
            <a:ext cx="1428715" cy="126528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142112" y="4570520"/>
            <a:ext cx="1330608" cy="120514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038255" y="4750840"/>
            <a:ext cx="1419339" cy="858885"/>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404" fontAlgn="base">
                <a:spcBef>
                  <a:spcPct val="0"/>
                </a:spcBef>
                <a:spcAft>
                  <a:spcPct val="0"/>
                </a:spcAft>
              </a:pPr>
              <a:r>
                <a:rPr lang="en-US" sz="1351" spc="-37"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7305" y="1902381"/>
            <a:ext cx="3161869" cy="41411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solidFill>
                  <a:srgbClr val="FFFFFF"/>
                </a:solidFill>
                <a:latin typeface="Segoe UI"/>
              </a:rPr>
              <a:t>Scale with partitioned storage</a:t>
            </a:r>
          </a:p>
          <a:p>
            <a:endParaRPr lang="en-US" sz="1765" dirty="0">
              <a:solidFill>
                <a:srgbClr val="FFFFFF"/>
              </a:solidFill>
              <a:latin typeface="Segoe UI"/>
            </a:endParaRPr>
          </a:p>
          <a:p>
            <a:r>
              <a:rPr lang="en-US" sz="1765" dirty="0">
                <a:solidFill>
                  <a:srgbClr val="FFFFFF"/>
                </a:solidFill>
                <a:latin typeface="Segoe UI"/>
              </a:rPr>
              <a:t>Increase reliability with queues</a:t>
            </a:r>
          </a:p>
          <a:p>
            <a:endParaRPr lang="en-US" sz="1765" dirty="0">
              <a:solidFill>
                <a:srgbClr val="FFFFFF"/>
              </a:solidFill>
              <a:latin typeface="Segoe UI"/>
            </a:endParaRPr>
          </a:p>
          <a:p>
            <a:r>
              <a:rPr lang="en-US" sz="1765" dirty="0">
                <a:solidFill>
                  <a:srgbClr val="FFFFFF"/>
                </a:solidFill>
                <a:latin typeface="Segoe UI"/>
              </a:rPr>
              <a:t>Reduce read latency with caches</a:t>
            </a:r>
          </a:p>
          <a:p>
            <a:endParaRPr lang="en-US" sz="1765" dirty="0">
              <a:solidFill>
                <a:srgbClr val="FFFFFF"/>
              </a:solidFill>
              <a:latin typeface="Segoe UI"/>
            </a:endParaRPr>
          </a:p>
          <a:p>
            <a:r>
              <a:rPr lang="en-US" sz="1765" dirty="0">
                <a:solidFill>
                  <a:srgbClr val="FFFFFF"/>
                </a:solidFill>
                <a:latin typeface="Segoe UI"/>
              </a:rPr>
              <a:t>Manage your own transactions for state consistency</a:t>
            </a:r>
          </a:p>
          <a:p>
            <a:endParaRPr lang="en-US" sz="1765" dirty="0">
              <a:solidFill>
                <a:srgbClr val="FFFFFF"/>
              </a:solidFill>
              <a:latin typeface="Segoe UI"/>
            </a:endParaRPr>
          </a:p>
          <a:p>
            <a:r>
              <a:rPr lang="en-US" sz="1765" dirty="0">
                <a:solidFill>
                  <a:srgbClr val="FFFFFF"/>
                </a:solidFill>
                <a:latin typeface="Segoe UI"/>
              </a:rPr>
              <a:t>Many moving parts each managed differently</a:t>
            </a:r>
          </a:p>
        </p:txBody>
      </p:sp>
      <p:cxnSp>
        <p:nvCxnSpPr>
          <p:cNvPr id="48" name="Straight Arrow Connector 47"/>
          <p:cNvCxnSpPr/>
          <p:nvPr/>
        </p:nvCxnSpPr>
        <p:spPr>
          <a:xfrm>
            <a:off x="7217125" y="4566435"/>
            <a:ext cx="1257852" cy="118336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89439" y="1719002"/>
            <a:ext cx="857211" cy="248380"/>
          </a:xfrm>
          <a:prstGeom prst="rect">
            <a:avLst/>
          </a:prstGeom>
          <a:noFill/>
          <a:ln>
            <a:noFill/>
          </a:ln>
        </p:spPr>
        <p:txBody>
          <a:bodyPr wrap="none" lIns="0" tIns="26893" rIns="0" bIns="0" rtlCol="0">
            <a:noAutofit/>
          </a:bodyPr>
          <a:lstStyle/>
          <a:p>
            <a:pPr algn="ctr" defTabSz="914437">
              <a:lnSpc>
                <a:spcPts val="784"/>
              </a:lnSpc>
            </a:pPr>
            <a:r>
              <a:rPr lang="en-US" sz="980" dirty="0">
                <a:solidFill>
                  <a:srgbClr val="FFFFFF"/>
                </a:solidFill>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2367927523"/>
      </p:ext>
    </p:extLst>
  </p:cSld>
  <p:clrMapOvr>
    <a:masterClrMapping/>
  </p:clrMapOvr>
  <mc:AlternateContent xmlns:mc="http://schemas.openxmlformats.org/markup-compatibility/2006" xmlns:p14="http://schemas.microsoft.com/office/powerpoint/2010/main">
    <mc:Choice Requires="p14">
      <p:transition spd="slow" p14:dur="2000" advTm="103306"/>
    </mc:Choice>
    <mc:Fallback xmlns="">
      <p:transition spd="slow" advTm="103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3182621" y="3794078"/>
            <a:ext cx="5739316" cy="99314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404" fontAlgn="base">
              <a:spcBef>
                <a:spcPct val="0"/>
              </a:spcBef>
              <a:spcAft>
                <a:spcPct val="0"/>
              </a:spcAft>
            </a:pPr>
            <a:r>
              <a:rPr lang="en-US" sz="1351" spc="-37" dirty="0" err="1">
                <a:solidFill>
                  <a:srgbClr val="404040"/>
                </a:solidFill>
                <a:ea typeface="Segoe UI" pitchFamily="34" charset="0"/>
                <a:cs typeface="Segoe UI" pitchFamily="34" charset="0"/>
              </a:rPr>
              <a:t>Stateful</a:t>
            </a:r>
            <a:endParaRPr lang="en-US" sz="1351" spc="-37" dirty="0">
              <a:solidFill>
                <a:srgbClr val="404040"/>
              </a:solidFill>
              <a:ea typeface="Segoe UI" pitchFamily="34" charset="0"/>
              <a:cs typeface="Segoe UI" pitchFamily="34" charset="0"/>
            </a:endParaRPr>
          </a:p>
          <a:p>
            <a:pPr defTabSz="685404" fontAlgn="base">
              <a:spcBef>
                <a:spcPct val="0"/>
              </a:spcBef>
              <a:spcAft>
                <a:spcPct val="0"/>
              </a:spcAft>
            </a:pPr>
            <a:r>
              <a:rPr lang="en-US" sz="1351" spc="-37" dirty="0">
                <a:solidFill>
                  <a:srgbClr val="404040"/>
                </a:solidFill>
                <a:ea typeface="Segoe UI" pitchFamily="34" charset="0"/>
                <a:cs typeface="Segoe UI" pitchFamily="34" charset="0"/>
              </a:rPr>
              <a:t>Middle-tier</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a:xfrm>
            <a:off x="838200" y="1"/>
            <a:ext cx="11216054" cy="723899"/>
          </a:xfrm>
        </p:spPr>
        <p:txBody>
          <a:bodyPr>
            <a:normAutofit fontScale="90000"/>
          </a:bodyPr>
          <a:lstStyle/>
          <a:p>
            <a:r>
              <a:rPr lang="en-US" dirty="0" err="1" smtClean="0">
                <a:solidFill>
                  <a:schemeClr val="tx1"/>
                </a:solidFill>
              </a:rPr>
              <a:t>Stateful</a:t>
            </a:r>
            <a:r>
              <a:rPr lang="en-US" dirty="0" smtClean="0">
                <a:solidFill>
                  <a:schemeClr val="tx1"/>
                </a:solidFill>
              </a:rPr>
              <a:t> services: Simplify design, reduce latency</a:t>
            </a:r>
            <a:endParaRPr lang="en-US" dirty="0">
              <a:solidFill>
                <a:schemeClr val="tx1"/>
              </a:solidFill>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2491" y="1038535"/>
            <a:ext cx="824159" cy="824159"/>
          </a:xfrm>
          <a:prstGeom prst="rect">
            <a:avLst/>
          </a:prstGeom>
        </p:spPr>
      </p:pic>
      <p:grpSp>
        <p:nvGrpSpPr>
          <p:cNvPr id="8" name="Group 7"/>
          <p:cNvGrpSpPr/>
          <p:nvPr/>
        </p:nvGrpSpPr>
        <p:grpSpPr>
          <a:xfrm>
            <a:off x="3182621" y="2141156"/>
            <a:ext cx="5739316" cy="858885"/>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404" fontAlgn="base">
                <a:spcBef>
                  <a:spcPct val="0"/>
                </a:spcBef>
                <a:spcAft>
                  <a:spcPct val="0"/>
                </a:spcAft>
              </a:pPr>
              <a:r>
                <a:rPr lang="en-US" sz="1351" spc="-37" dirty="0">
                  <a:solidFill>
                    <a:srgbClr val="404040"/>
                  </a:solidFill>
                  <a:ea typeface="Segoe UI" pitchFamily="34" charset="0"/>
                  <a:cs typeface="Segoe UI" pitchFamily="34" charset="0"/>
                </a:rPr>
                <a:t>Front End</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(Stateless</a:t>
              </a:r>
            </a:p>
            <a:p>
              <a:pPr defTabSz="685404" fontAlgn="base">
                <a:spcBef>
                  <a:spcPct val="0"/>
                </a:spcBef>
                <a:spcAft>
                  <a:spcPct val="0"/>
                </a:spcAft>
              </a:pPr>
              <a:r>
                <a:rPr lang="en-US" sz="1351" spc="-37"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767921" y="1862629"/>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6353221" y="1862629"/>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94557" y="1878461"/>
            <a:ext cx="5208"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751363" y="2906086"/>
            <a:ext cx="2689275"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Picture 76"/>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13951" y="5950940"/>
            <a:ext cx="641341" cy="641341"/>
          </a:xfrm>
          <a:prstGeom prst="rect">
            <a:avLst/>
          </a:prstGeom>
        </p:spPr>
      </p:pic>
      <p:pic>
        <p:nvPicPr>
          <p:cNvPr id="78" name="Picture 7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60434" y="5950940"/>
            <a:ext cx="641341" cy="641341"/>
          </a:xfrm>
          <a:prstGeom prst="rect">
            <a:avLst/>
          </a:prstGeom>
        </p:spPr>
      </p:pic>
      <p:sp>
        <p:nvSpPr>
          <p:cNvPr id="41" name="Right Arrow 40"/>
          <p:cNvSpPr/>
          <p:nvPr/>
        </p:nvSpPr>
        <p:spPr>
          <a:xfrm rot="5400000">
            <a:off x="5789997" y="4882069"/>
            <a:ext cx="524560" cy="5301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8"/>
            <a:endParaRPr lang="en-US" sz="1351">
              <a:solidFill>
                <a:srgbClr val="FFFFFF"/>
              </a:solidFill>
            </a:endParaRPr>
          </a:p>
        </p:txBody>
      </p:sp>
      <p:sp>
        <p:nvSpPr>
          <p:cNvPr id="2" name="TextBox 1"/>
          <p:cNvSpPr txBox="1"/>
          <p:nvPr/>
        </p:nvSpPr>
        <p:spPr>
          <a:xfrm>
            <a:off x="3050282" y="5389729"/>
            <a:ext cx="6168573" cy="561207"/>
          </a:xfrm>
          <a:prstGeom prst="rect">
            <a:avLst/>
          </a:prstGeom>
          <a:noFill/>
        </p:spPr>
        <p:txBody>
          <a:bodyPr wrap="square" lIns="179285" tIns="143428" rIns="179285" bIns="143428" rtlCol="0">
            <a:spAutoFit/>
          </a:bodyPr>
          <a:lstStyle/>
          <a:p>
            <a:pPr defTabSz="914437">
              <a:lnSpc>
                <a:spcPct val="90000"/>
              </a:lnSpc>
              <a:spcAft>
                <a:spcPts val="588"/>
              </a:spcAft>
            </a:pPr>
            <a:r>
              <a:rPr lang="en-US" sz="1961" dirty="0">
                <a:solidFill>
                  <a:srgbClr val="FFFFFF"/>
                </a:solidFill>
              </a:rPr>
              <a:t>data stores used for analytics and disaster recovery</a:t>
            </a:r>
          </a:p>
        </p:txBody>
      </p:sp>
      <p:sp>
        <p:nvSpPr>
          <p:cNvPr id="44" name="Content Placeholder 6"/>
          <p:cNvSpPr txBox="1">
            <a:spLocks/>
          </p:cNvSpPr>
          <p:nvPr/>
        </p:nvSpPr>
        <p:spPr>
          <a:xfrm>
            <a:off x="9399" y="1667942"/>
            <a:ext cx="3161869" cy="3119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765" dirty="0">
              <a:solidFill>
                <a:srgbClr val="FFFFFF"/>
              </a:solidFill>
              <a:latin typeface="Segoe UI"/>
            </a:endParaRPr>
          </a:p>
          <a:p>
            <a:r>
              <a:rPr lang="en-US" sz="1765" dirty="0">
                <a:solidFill>
                  <a:srgbClr val="FFFFFF"/>
                </a:solidFill>
                <a:latin typeface="Segoe UI"/>
              </a:rPr>
              <a:t>Application state lives in the compute tier</a:t>
            </a:r>
          </a:p>
          <a:p>
            <a:endParaRPr lang="en-US" sz="1765" dirty="0">
              <a:solidFill>
                <a:srgbClr val="FFFFFF"/>
              </a:solidFill>
              <a:latin typeface="Segoe UI"/>
            </a:endParaRPr>
          </a:p>
          <a:p>
            <a:r>
              <a:rPr lang="en-US" sz="1765" dirty="0">
                <a:solidFill>
                  <a:srgbClr val="FFFFFF"/>
                </a:solidFill>
                <a:latin typeface="Segoe UI"/>
              </a:rPr>
              <a:t>Low Latency reads and writes</a:t>
            </a:r>
          </a:p>
          <a:p>
            <a:endParaRPr lang="en-US" sz="1765" dirty="0">
              <a:solidFill>
                <a:srgbClr val="FFFFFF"/>
              </a:solidFill>
              <a:latin typeface="Segoe UI"/>
            </a:endParaRPr>
          </a:p>
          <a:p>
            <a:r>
              <a:rPr lang="en-US" sz="1765" dirty="0">
                <a:solidFill>
                  <a:srgbClr val="FFFFFF"/>
                </a:solidFill>
                <a:latin typeface="Segoe UI"/>
              </a:rPr>
              <a:t>Partitions are first class for scale-out</a:t>
            </a:r>
          </a:p>
          <a:p>
            <a:endParaRPr lang="en-US" sz="1765" dirty="0">
              <a:solidFill>
                <a:srgbClr val="FFFFFF"/>
              </a:solidFill>
              <a:latin typeface="Segoe UI"/>
            </a:endParaRPr>
          </a:p>
          <a:p>
            <a:r>
              <a:rPr lang="en-US" sz="1765" dirty="0">
                <a:solidFill>
                  <a:srgbClr val="FFFFFF"/>
                </a:solidFill>
                <a:latin typeface="Segoe UI"/>
              </a:rPr>
              <a:t>Built in transactions</a:t>
            </a:r>
          </a:p>
          <a:p>
            <a:pPr marL="0" indent="0">
              <a:buNone/>
            </a:pPr>
            <a:endParaRPr lang="en-US" sz="1765" dirty="0">
              <a:solidFill>
                <a:srgbClr val="FFFFFF"/>
              </a:solidFill>
              <a:latin typeface="Segoe UI"/>
            </a:endParaRPr>
          </a:p>
          <a:p>
            <a:r>
              <a:rPr lang="en-US" sz="1765" dirty="0">
                <a:solidFill>
                  <a:srgbClr val="FFFFFF"/>
                </a:solidFill>
                <a:latin typeface="Segoe UI"/>
              </a:rPr>
              <a:t>Fewer moving parts</a:t>
            </a:r>
          </a:p>
          <a:p>
            <a:pPr marL="0" indent="0">
              <a:buNone/>
            </a:pPr>
            <a:endParaRPr lang="en-US" sz="1765" dirty="0">
              <a:solidFill>
                <a:srgbClr val="FFFFFF"/>
              </a:solidFill>
              <a:latin typeface="Segoe UI"/>
            </a:endParaRPr>
          </a:p>
        </p:txBody>
      </p:sp>
      <p:sp>
        <p:nvSpPr>
          <p:cNvPr id="42" name="TextBox 41"/>
          <p:cNvSpPr txBox="1"/>
          <p:nvPr/>
        </p:nvSpPr>
        <p:spPr>
          <a:xfrm>
            <a:off x="5689439" y="1719002"/>
            <a:ext cx="857211" cy="248380"/>
          </a:xfrm>
          <a:prstGeom prst="rect">
            <a:avLst/>
          </a:prstGeom>
          <a:noFill/>
          <a:ln>
            <a:noFill/>
          </a:ln>
        </p:spPr>
        <p:txBody>
          <a:bodyPr wrap="none" lIns="0" tIns="26893" rIns="0" bIns="0" rtlCol="0">
            <a:noAutofit/>
          </a:bodyPr>
          <a:lstStyle/>
          <a:p>
            <a:pPr algn="ctr" defTabSz="914437">
              <a:lnSpc>
                <a:spcPts val="784"/>
              </a:lnSpc>
            </a:pPr>
            <a:r>
              <a:rPr lang="en-US" sz="98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4275373" y="3875849"/>
            <a:ext cx="866268" cy="701264"/>
          </a:xfrm>
          <a:prstGeom prst="rect">
            <a:avLst/>
          </a:prstGeom>
        </p:spPr>
      </p:pic>
      <p:pic>
        <p:nvPicPr>
          <p:cNvPr id="43" name="Picture 42"/>
          <p:cNvPicPr>
            <a:picLocks noChangeAspect="1"/>
          </p:cNvPicPr>
          <p:nvPr/>
        </p:nvPicPr>
        <p:blipFill>
          <a:blip r:embed="rId7"/>
          <a:stretch>
            <a:fillRect/>
          </a:stretch>
        </p:blipFill>
        <p:spPr>
          <a:xfrm>
            <a:off x="4410062" y="3951704"/>
            <a:ext cx="866268" cy="701264"/>
          </a:xfrm>
          <a:prstGeom prst="rect">
            <a:avLst/>
          </a:prstGeom>
        </p:spPr>
      </p:pic>
      <p:pic>
        <p:nvPicPr>
          <p:cNvPr id="45" name="Picture 44"/>
          <p:cNvPicPr>
            <a:picLocks noChangeAspect="1"/>
          </p:cNvPicPr>
          <p:nvPr/>
        </p:nvPicPr>
        <p:blipFill>
          <a:blip r:embed="rId7"/>
          <a:stretch>
            <a:fillRect/>
          </a:stretch>
        </p:blipFill>
        <p:spPr>
          <a:xfrm>
            <a:off x="4544751" y="4025332"/>
            <a:ext cx="866268" cy="701264"/>
          </a:xfrm>
          <a:prstGeom prst="rect">
            <a:avLst/>
          </a:prstGeom>
        </p:spPr>
      </p:pic>
      <p:pic>
        <p:nvPicPr>
          <p:cNvPr id="46" name="Picture 45"/>
          <p:cNvPicPr>
            <a:picLocks noChangeAspect="1"/>
          </p:cNvPicPr>
          <p:nvPr/>
        </p:nvPicPr>
        <p:blipFill>
          <a:blip r:embed="rId7"/>
          <a:stretch>
            <a:fillRect/>
          </a:stretch>
        </p:blipFill>
        <p:spPr>
          <a:xfrm>
            <a:off x="5614837" y="3877212"/>
            <a:ext cx="866268" cy="701264"/>
          </a:xfrm>
          <a:prstGeom prst="rect">
            <a:avLst/>
          </a:prstGeom>
        </p:spPr>
      </p:pic>
      <p:pic>
        <p:nvPicPr>
          <p:cNvPr id="47" name="Picture 46"/>
          <p:cNvPicPr>
            <a:picLocks noChangeAspect="1"/>
          </p:cNvPicPr>
          <p:nvPr/>
        </p:nvPicPr>
        <p:blipFill>
          <a:blip r:embed="rId7"/>
          <a:stretch>
            <a:fillRect/>
          </a:stretch>
        </p:blipFill>
        <p:spPr>
          <a:xfrm>
            <a:off x="5749526" y="3953067"/>
            <a:ext cx="866268" cy="701264"/>
          </a:xfrm>
          <a:prstGeom prst="rect">
            <a:avLst/>
          </a:prstGeom>
        </p:spPr>
      </p:pic>
      <p:pic>
        <p:nvPicPr>
          <p:cNvPr id="48" name="Picture 47"/>
          <p:cNvPicPr>
            <a:picLocks noChangeAspect="1"/>
          </p:cNvPicPr>
          <p:nvPr/>
        </p:nvPicPr>
        <p:blipFill>
          <a:blip r:embed="rId7"/>
          <a:stretch>
            <a:fillRect/>
          </a:stretch>
        </p:blipFill>
        <p:spPr>
          <a:xfrm>
            <a:off x="5884215" y="4026695"/>
            <a:ext cx="866268" cy="701264"/>
          </a:xfrm>
          <a:prstGeom prst="rect">
            <a:avLst/>
          </a:prstGeom>
        </p:spPr>
      </p:pic>
      <p:pic>
        <p:nvPicPr>
          <p:cNvPr id="49" name="Picture 48"/>
          <p:cNvPicPr>
            <a:picLocks noChangeAspect="1"/>
          </p:cNvPicPr>
          <p:nvPr/>
        </p:nvPicPr>
        <p:blipFill>
          <a:blip r:embed="rId7"/>
          <a:stretch>
            <a:fillRect/>
          </a:stretch>
        </p:blipFill>
        <p:spPr>
          <a:xfrm>
            <a:off x="6954301" y="3877212"/>
            <a:ext cx="866268" cy="701264"/>
          </a:xfrm>
          <a:prstGeom prst="rect">
            <a:avLst/>
          </a:prstGeom>
        </p:spPr>
      </p:pic>
      <p:pic>
        <p:nvPicPr>
          <p:cNvPr id="50" name="Picture 49"/>
          <p:cNvPicPr>
            <a:picLocks noChangeAspect="1"/>
          </p:cNvPicPr>
          <p:nvPr/>
        </p:nvPicPr>
        <p:blipFill>
          <a:blip r:embed="rId7"/>
          <a:stretch>
            <a:fillRect/>
          </a:stretch>
        </p:blipFill>
        <p:spPr>
          <a:xfrm>
            <a:off x="7088990" y="3953067"/>
            <a:ext cx="866268" cy="701264"/>
          </a:xfrm>
          <a:prstGeom prst="rect">
            <a:avLst/>
          </a:prstGeom>
        </p:spPr>
      </p:pic>
      <p:pic>
        <p:nvPicPr>
          <p:cNvPr id="51" name="Picture 50"/>
          <p:cNvPicPr>
            <a:picLocks noChangeAspect="1"/>
          </p:cNvPicPr>
          <p:nvPr/>
        </p:nvPicPr>
        <p:blipFill>
          <a:blip r:embed="rId7"/>
          <a:stretch>
            <a:fillRect/>
          </a:stretch>
        </p:blipFill>
        <p:spPr>
          <a:xfrm>
            <a:off x="7223679" y="4026695"/>
            <a:ext cx="866268" cy="701264"/>
          </a:xfrm>
          <a:prstGeom prst="rect">
            <a:avLst/>
          </a:prstGeom>
        </p:spPr>
      </p:pic>
    </p:spTree>
    <p:custDataLst>
      <p:tags r:id="rId1"/>
    </p:custDataLst>
    <p:extLst>
      <p:ext uri="{BB962C8B-B14F-4D97-AF65-F5344CB8AC3E}">
        <p14:creationId xmlns:p14="http://schemas.microsoft.com/office/powerpoint/2010/main" val="1219087308"/>
      </p:ext>
    </p:extLst>
  </p:cSld>
  <p:clrMapOvr>
    <a:masterClrMapping/>
  </p:clrMapOvr>
  <mc:AlternateContent xmlns:mc="http://schemas.openxmlformats.org/markup-compatibility/2006" xmlns:p14="http://schemas.microsoft.com/office/powerpoint/2010/main">
    <mc:Choice Requires="p14">
      <p:transition spd="slow" p14:dur="2000" advTm="63268"/>
    </mc:Choice>
    <mc:Fallback xmlns="">
      <p:transition spd="slow" advTm="63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33" dirty="0" err="1"/>
              <a:t>Stateful</a:t>
            </a:r>
            <a:r>
              <a:rPr lang="en-US" sz="3733" dirty="0"/>
              <a:t> </a:t>
            </a:r>
            <a:r>
              <a:rPr lang="en-US" sz="3733" dirty="0" err="1"/>
              <a:t>Microservices</a:t>
            </a:r>
            <a:r>
              <a:rPr lang="en-US" sz="3733" dirty="0"/>
              <a:t> are Reliable and Consistent</a:t>
            </a:r>
          </a:p>
        </p:txBody>
      </p:sp>
      <p:sp>
        <p:nvSpPr>
          <p:cNvPr id="3" name="Content Placeholder 2"/>
          <p:cNvSpPr>
            <a:spLocks noGrp="1"/>
          </p:cNvSpPr>
          <p:nvPr>
            <p:ph idx="1"/>
          </p:nvPr>
        </p:nvSpPr>
        <p:spPr/>
        <p:txBody>
          <a:bodyPr>
            <a:normAutofit/>
          </a:bodyPr>
          <a:lstStyle/>
          <a:p>
            <a:r>
              <a:rPr lang="en-US" sz="3200" dirty="0"/>
              <a:t>Each service is backed by </a:t>
            </a:r>
            <a:r>
              <a:rPr lang="en-US" sz="3200" dirty="0">
                <a:solidFill>
                  <a:srgbClr val="008000"/>
                </a:solidFill>
              </a:rPr>
              <a:t>replica set </a:t>
            </a:r>
            <a:r>
              <a:rPr lang="en-US" sz="3200" dirty="0"/>
              <a:t>to make its internal state reliable </a:t>
            </a:r>
          </a:p>
          <a:p>
            <a:r>
              <a:rPr lang="en-US" sz="3200" dirty="0"/>
              <a:t>All replicas are logically consistent – meaning all replicas see the same </a:t>
            </a:r>
            <a:r>
              <a:rPr lang="en-US" sz="3200" dirty="0">
                <a:solidFill>
                  <a:srgbClr val="008000"/>
                </a:solidFill>
              </a:rPr>
              <a:t>linearized</a:t>
            </a:r>
            <a:r>
              <a:rPr lang="en-US" sz="3200" dirty="0">
                <a:solidFill>
                  <a:srgbClr val="C00000"/>
                </a:solidFill>
              </a:rPr>
              <a:t> </a:t>
            </a:r>
            <a:r>
              <a:rPr lang="en-US" sz="3200" dirty="0"/>
              <a:t>order of </a:t>
            </a:r>
            <a:r>
              <a:rPr lang="en-US" sz="3200" dirty="0">
                <a:solidFill>
                  <a:srgbClr val="008000"/>
                </a:solidFill>
              </a:rPr>
              <a:t>read</a:t>
            </a:r>
            <a:r>
              <a:rPr lang="en-US" sz="3200" dirty="0">
                <a:solidFill>
                  <a:srgbClr val="C00000"/>
                </a:solidFill>
              </a:rPr>
              <a:t> </a:t>
            </a:r>
            <a:r>
              <a:rPr lang="en-US" sz="3200" dirty="0"/>
              <a:t>and </a:t>
            </a:r>
            <a:r>
              <a:rPr lang="en-US" sz="3200" dirty="0">
                <a:solidFill>
                  <a:srgbClr val="008000"/>
                </a:solidFill>
              </a:rPr>
              <a:t>write </a:t>
            </a:r>
            <a:r>
              <a:rPr lang="en-US" sz="3200" dirty="0"/>
              <a:t>operations to initial state</a:t>
            </a:r>
          </a:p>
          <a:p>
            <a:r>
              <a:rPr lang="en-US" sz="3200" dirty="0">
                <a:solidFill>
                  <a:srgbClr val="008000"/>
                </a:solidFill>
              </a:rPr>
              <a:t>Read-Write </a:t>
            </a:r>
            <a:r>
              <a:rPr lang="en-US" sz="3200" dirty="0">
                <a:solidFill>
                  <a:srgbClr val="008000"/>
                </a:solidFill>
                <a:hlinkClick r:id="rId2"/>
              </a:rPr>
              <a:t>quorums </a:t>
            </a:r>
            <a:r>
              <a:rPr lang="en-US" sz="3200" dirty="0"/>
              <a:t>are supported and are dynamically adjusted</a:t>
            </a:r>
          </a:p>
          <a:p>
            <a:r>
              <a:rPr lang="en-US" sz="3200" dirty="0">
                <a:solidFill>
                  <a:srgbClr val="008000"/>
                </a:solidFill>
              </a:rPr>
              <a:t>Replica set </a:t>
            </a:r>
            <a:r>
              <a:rPr lang="en-US" sz="3200" dirty="0"/>
              <a:t>is dynamically reconfigured to account for replica arrivals and departures</a:t>
            </a:r>
          </a:p>
          <a:p>
            <a:endParaRPr lang="en-US" sz="3200" dirty="0"/>
          </a:p>
        </p:txBody>
      </p:sp>
      <p:sp>
        <p:nvSpPr>
          <p:cNvPr id="4" name="Footer Placeholder 3"/>
          <p:cNvSpPr>
            <a:spLocks noGrp="1"/>
          </p:cNvSpPr>
          <p:nvPr>
            <p:ph type="ftr" sz="quarter" idx="4294967295"/>
          </p:nvPr>
        </p:nvSpPr>
        <p:spPr/>
        <p:txBody>
          <a:bodyPr/>
          <a:lstStyle/>
          <a:p>
            <a:endParaRPr lang="en-US" dirty="0"/>
          </a:p>
        </p:txBody>
      </p:sp>
      <p:sp>
        <p:nvSpPr>
          <p:cNvPr id="5" name="Slide Number Placeholder 4"/>
          <p:cNvSpPr>
            <a:spLocks noGrp="1"/>
          </p:cNvSpPr>
          <p:nvPr>
            <p:ph type="sldNum" sz="quarter" idx="12"/>
          </p:nvPr>
        </p:nvSpPr>
        <p:spPr/>
        <p:txBody>
          <a:bodyPr/>
          <a:lstStyle/>
          <a:p>
            <a:fld id="{AA986F54-24DE-4AB4-95BF-72E7F2EFFBC6}" type="slidenum">
              <a:rPr lang="en-US" smtClean="0"/>
              <a:t>73</a:t>
            </a:fld>
            <a:endParaRPr lang="en-US"/>
          </a:p>
        </p:txBody>
      </p:sp>
    </p:spTree>
    <p:extLst>
      <p:ext uri="{BB962C8B-B14F-4D97-AF65-F5344CB8AC3E}">
        <p14:creationId xmlns:p14="http://schemas.microsoft.com/office/powerpoint/2010/main" val="42696940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placement and failover</a:t>
            </a:r>
            <a:endParaRPr lang="en-US" dirty="0"/>
          </a:p>
        </p:txBody>
      </p:sp>
      <p:cxnSp>
        <p:nvCxnSpPr>
          <p:cNvPr id="251" name="Elbow Connector 250"/>
          <p:cNvCxnSpPr/>
          <p:nvPr/>
        </p:nvCxnSpPr>
        <p:spPr>
          <a:xfrm rot="10800000">
            <a:off x="4052083" y="2749762"/>
            <a:ext cx="522349"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5889510" y="2752400"/>
            <a:ext cx="514569"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7719159" y="2749762"/>
            <a:ext cx="514564"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6404076" y="2286165"/>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9090">
              <a:defRPr/>
            </a:pPr>
            <a:r>
              <a:rPr lang="en-US" sz="1600" kern="0" dirty="0">
                <a:solidFill>
                  <a:sysClr val="windowText" lastClr="000000"/>
                </a:solidFill>
                <a:latin typeface="Segoe UI Light"/>
              </a:rPr>
              <a:t>Node 103</a:t>
            </a:r>
          </a:p>
        </p:txBody>
      </p:sp>
      <p:sp>
        <p:nvSpPr>
          <p:cNvPr id="255" name="Rectangle 254"/>
          <p:cNvSpPr/>
          <p:nvPr/>
        </p:nvSpPr>
        <p:spPr>
          <a:xfrm>
            <a:off x="6644406" y="3012101"/>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9090">
              <a:defRPr/>
            </a:pPr>
            <a:r>
              <a:rPr lang="en-US" sz="2400" kern="0" dirty="0">
                <a:solidFill>
                  <a:sysClr val="window" lastClr="FFFFFF"/>
                </a:solidFill>
                <a:latin typeface="Segoe UI Light"/>
              </a:rPr>
              <a:t>P</a:t>
            </a:r>
          </a:p>
        </p:txBody>
      </p:sp>
      <p:sp>
        <p:nvSpPr>
          <p:cNvPr id="256" name="Rectangle 255"/>
          <p:cNvSpPr/>
          <p:nvPr/>
        </p:nvSpPr>
        <p:spPr>
          <a:xfrm>
            <a:off x="6669602" y="3770197"/>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57" name="Rectangle 256"/>
          <p:cNvSpPr/>
          <p:nvPr/>
        </p:nvSpPr>
        <p:spPr>
          <a:xfrm>
            <a:off x="6658582" y="339085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cxnSp>
        <p:nvCxnSpPr>
          <p:cNvPr id="258" name="Elbow Connector 257"/>
          <p:cNvCxnSpPr/>
          <p:nvPr/>
        </p:nvCxnSpPr>
        <p:spPr>
          <a:xfrm rot="10800000">
            <a:off x="9548807" y="2752389"/>
            <a:ext cx="514564" cy="11"/>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8233723" y="2286165"/>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9090">
              <a:defRPr/>
            </a:pPr>
            <a:r>
              <a:rPr lang="en-US" sz="1600" kern="0" dirty="0">
                <a:solidFill>
                  <a:sysClr val="windowText" lastClr="000000"/>
                </a:solidFill>
                <a:latin typeface="Segoe UI Light"/>
              </a:rPr>
              <a:t>Node 104</a:t>
            </a:r>
          </a:p>
        </p:txBody>
      </p:sp>
      <p:sp>
        <p:nvSpPr>
          <p:cNvPr id="260" name="Rectangle 259"/>
          <p:cNvSpPr/>
          <p:nvPr/>
        </p:nvSpPr>
        <p:spPr>
          <a:xfrm>
            <a:off x="8474054" y="3094138"/>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61" name="Rectangle 260"/>
          <p:cNvSpPr/>
          <p:nvPr/>
        </p:nvSpPr>
        <p:spPr>
          <a:xfrm>
            <a:off x="8474054" y="348094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1219090">
              <a:defRPr/>
            </a:pPr>
            <a:r>
              <a:rPr lang="en-US" sz="2400" kern="0" dirty="0">
                <a:solidFill>
                  <a:sysClr val="window" lastClr="FFFFFF"/>
                </a:solidFill>
                <a:latin typeface="Segoe UI Light"/>
              </a:rPr>
              <a:t>S</a:t>
            </a:r>
          </a:p>
        </p:txBody>
      </p:sp>
      <p:sp>
        <p:nvSpPr>
          <p:cNvPr id="262" name="Rectangle 261"/>
          <p:cNvSpPr/>
          <p:nvPr/>
        </p:nvSpPr>
        <p:spPr>
          <a:xfrm>
            <a:off x="4574429" y="2286165"/>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9090">
              <a:defRPr/>
            </a:pPr>
            <a:r>
              <a:rPr lang="en-US" sz="1600" kern="0" dirty="0">
                <a:solidFill>
                  <a:sysClr val="windowText" lastClr="000000"/>
                </a:solidFill>
                <a:latin typeface="Segoe UI Light"/>
              </a:rPr>
              <a:t>Node 102</a:t>
            </a:r>
          </a:p>
        </p:txBody>
      </p:sp>
      <p:sp>
        <p:nvSpPr>
          <p:cNvPr id="263" name="Rectangle 262"/>
          <p:cNvSpPr/>
          <p:nvPr/>
        </p:nvSpPr>
        <p:spPr>
          <a:xfrm>
            <a:off x="4814759" y="3012101"/>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9090">
              <a:defRPr/>
            </a:pPr>
            <a:r>
              <a:rPr lang="en-US" sz="2400" kern="0" dirty="0">
                <a:solidFill>
                  <a:sysClr val="window" lastClr="FFFFFF"/>
                </a:solidFill>
                <a:latin typeface="Segoe UI Light"/>
              </a:rPr>
              <a:t>P</a:t>
            </a:r>
          </a:p>
        </p:txBody>
      </p:sp>
      <p:sp>
        <p:nvSpPr>
          <p:cNvPr id="264" name="Rectangle 263"/>
          <p:cNvSpPr/>
          <p:nvPr/>
        </p:nvSpPr>
        <p:spPr>
          <a:xfrm>
            <a:off x="4811875" y="3763604"/>
            <a:ext cx="840191" cy="369979"/>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65" name="Rectangle 264"/>
          <p:cNvSpPr/>
          <p:nvPr/>
        </p:nvSpPr>
        <p:spPr>
          <a:xfrm>
            <a:off x="4814759" y="3386296"/>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9090">
              <a:defRPr/>
            </a:pPr>
            <a:r>
              <a:rPr lang="en-US" sz="2400" kern="0" dirty="0">
                <a:solidFill>
                  <a:sysClr val="windowText" lastClr="000000"/>
                </a:solidFill>
                <a:latin typeface="Segoe UI Light"/>
              </a:rPr>
              <a:t>S</a:t>
            </a:r>
          </a:p>
        </p:txBody>
      </p:sp>
      <p:sp>
        <p:nvSpPr>
          <p:cNvPr id="266" name="Rectangle 265"/>
          <p:cNvSpPr/>
          <p:nvPr/>
        </p:nvSpPr>
        <p:spPr>
          <a:xfrm>
            <a:off x="4814759" y="412606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67" name="Rectangle 266"/>
          <p:cNvSpPr/>
          <p:nvPr/>
        </p:nvSpPr>
        <p:spPr>
          <a:xfrm>
            <a:off x="10063371" y="2286165"/>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9090">
              <a:defRPr/>
            </a:pPr>
            <a:r>
              <a:rPr lang="en-US" sz="1600" kern="0" dirty="0">
                <a:solidFill>
                  <a:sysClr val="windowText" lastClr="000000"/>
                </a:solidFill>
                <a:latin typeface="Segoe UI Light"/>
              </a:rPr>
              <a:t>Node 105</a:t>
            </a:r>
          </a:p>
        </p:txBody>
      </p:sp>
      <p:sp>
        <p:nvSpPr>
          <p:cNvPr id="268" name="Rectangle 267"/>
          <p:cNvSpPr/>
          <p:nvPr/>
        </p:nvSpPr>
        <p:spPr>
          <a:xfrm>
            <a:off x="10303701" y="3012101"/>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9090">
              <a:defRPr/>
            </a:pPr>
            <a:r>
              <a:rPr lang="en-US" sz="2400" kern="0" dirty="0">
                <a:solidFill>
                  <a:sysClr val="window" lastClr="FFFFFF"/>
                </a:solidFill>
                <a:latin typeface="Segoe UI Light"/>
              </a:rPr>
              <a:t>P</a:t>
            </a:r>
          </a:p>
        </p:txBody>
      </p:sp>
      <p:sp>
        <p:nvSpPr>
          <p:cNvPr id="269" name="Rectangle 268"/>
          <p:cNvSpPr/>
          <p:nvPr/>
        </p:nvSpPr>
        <p:spPr>
          <a:xfrm>
            <a:off x="10303701" y="3388028"/>
            <a:ext cx="834423" cy="363313"/>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1219090">
              <a:defRPr/>
            </a:pPr>
            <a:r>
              <a:rPr lang="en-US" sz="2400" kern="0" dirty="0">
                <a:solidFill>
                  <a:sysClr val="windowText" lastClr="000000"/>
                </a:solidFill>
                <a:latin typeface="Segoe UI Light"/>
              </a:rPr>
              <a:t>S</a:t>
            </a:r>
          </a:p>
        </p:txBody>
      </p:sp>
      <p:sp>
        <p:nvSpPr>
          <p:cNvPr id="270" name="Rectangle 269"/>
          <p:cNvSpPr/>
          <p:nvPr/>
        </p:nvSpPr>
        <p:spPr>
          <a:xfrm>
            <a:off x="10303701" y="3766100"/>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71" name="Rectangle 270"/>
          <p:cNvSpPr/>
          <p:nvPr/>
        </p:nvSpPr>
        <p:spPr>
          <a:xfrm>
            <a:off x="10303701" y="414202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72" name="Rectangle 271"/>
          <p:cNvSpPr/>
          <p:nvPr/>
        </p:nvSpPr>
        <p:spPr>
          <a:xfrm>
            <a:off x="2744781" y="2286165"/>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9090">
              <a:defRPr/>
            </a:pPr>
            <a:r>
              <a:rPr lang="en-US" sz="1600" kern="0" dirty="0">
                <a:solidFill>
                  <a:sysClr val="windowText" lastClr="000000"/>
                </a:solidFill>
                <a:latin typeface="Segoe UI Light"/>
              </a:rPr>
              <a:t>Node 101</a:t>
            </a:r>
            <a:endParaRPr lang="en-US" sz="2400" kern="0" dirty="0">
              <a:solidFill>
                <a:sysClr val="windowText" lastClr="000000"/>
              </a:solidFill>
              <a:latin typeface="Segoe UI Light"/>
            </a:endParaRPr>
          </a:p>
        </p:txBody>
      </p:sp>
      <p:sp>
        <p:nvSpPr>
          <p:cNvPr id="273" name="Rectangle 272"/>
          <p:cNvSpPr/>
          <p:nvPr/>
        </p:nvSpPr>
        <p:spPr>
          <a:xfrm>
            <a:off x="2982227" y="3492716"/>
            <a:ext cx="840191" cy="369979"/>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74" name="Rectangle 273"/>
          <p:cNvSpPr/>
          <p:nvPr/>
        </p:nvSpPr>
        <p:spPr>
          <a:xfrm>
            <a:off x="2985113" y="310790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75" name="Rectangle 274"/>
          <p:cNvSpPr/>
          <p:nvPr/>
        </p:nvSpPr>
        <p:spPr>
          <a:xfrm>
            <a:off x="2982227" y="3842003"/>
            <a:ext cx="840191" cy="369979"/>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9090">
              <a:defRPr/>
            </a:pPr>
            <a:r>
              <a:rPr lang="en-US" sz="2400" kern="0" dirty="0">
                <a:solidFill>
                  <a:sysClr val="windowText" lastClr="000000"/>
                </a:solidFill>
                <a:latin typeface="Segoe UI Light"/>
              </a:rPr>
              <a:t>P</a:t>
            </a:r>
          </a:p>
        </p:txBody>
      </p:sp>
      <p:cxnSp>
        <p:nvCxnSpPr>
          <p:cNvPr id="276" name="Straight Arrow Connector 275"/>
          <p:cNvCxnSpPr>
            <a:stCxn id="263" idx="1"/>
            <a:endCxn id="273" idx="3"/>
          </p:cNvCxnSpPr>
          <p:nvPr/>
        </p:nvCxnSpPr>
        <p:spPr>
          <a:xfrm flipH="1">
            <a:off x="3822421" y="3193758"/>
            <a:ext cx="992340" cy="483949"/>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5649183" y="3193758"/>
            <a:ext cx="1009400" cy="378759"/>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9308475" y="3193758"/>
            <a:ext cx="995224" cy="82037"/>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5649180" y="3193756"/>
            <a:ext cx="995224" cy="1113968"/>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7478828" y="3193755"/>
            <a:ext cx="995224" cy="468848"/>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7478827" y="3193757"/>
            <a:ext cx="2824872" cy="1129927"/>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915135" y="2286165"/>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9090">
              <a:defRPr/>
            </a:pPr>
            <a:r>
              <a:rPr lang="en-US" sz="1600" kern="0" dirty="0">
                <a:solidFill>
                  <a:sysClr val="windowText" lastClr="000000"/>
                </a:solidFill>
                <a:latin typeface="Segoe UI Light"/>
              </a:rPr>
              <a:t>Node 100</a:t>
            </a:r>
          </a:p>
        </p:txBody>
      </p:sp>
      <p:cxnSp>
        <p:nvCxnSpPr>
          <p:cNvPr id="283" name="Straight Arrow Connector 282"/>
          <p:cNvCxnSpPr>
            <a:stCxn id="263" idx="1"/>
            <a:endCxn id="284" idx="3"/>
          </p:cNvCxnSpPr>
          <p:nvPr/>
        </p:nvCxnSpPr>
        <p:spPr>
          <a:xfrm flipH="1">
            <a:off x="1989885" y="3193757"/>
            <a:ext cx="2824872" cy="807047"/>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1155465" y="381914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285" name="Rectangle 284"/>
          <p:cNvSpPr/>
          <p:nvPr/>
        </p:nvSpPr>
        <p:spPr>
          <a:xfrm>
            <a:off x="1155465" y="3064916"/>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9090">
              <a:defRPr/>
            </a:pPr>
            <a:r>
              <a:rPr lang="en-US" sz="2400" kern="0" dirty="0">
                <a:solidFill>
                  <a:sysClr val="window" lastClr="FFFFFF"/>
                </a:solidFill>
                <a:latin typeface="Segoe UI Light"/>
              </a:rPr>
              <a:t>P</a:t>
            </a:r>
          </a:p>
        </p:txBody>
      </p:sp>
      <p:cxnSp>
        <p:nvCxnSpPr>
          <p:cNvPr id="286" name="Elbow Connector 285"/>
          <p:cNvCxnSpPr/>
          <p:nvPr/>
        </p:nvCxnSpPr>
        <p:spPr>
          <a:xfrm rot="10800000" flipV="1">
            <a:off x="2230219" y="2751079"/>
            <a:ext cx="517008" cy="1323"/>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1155465" y="3440821"/>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9090">
              <a:defRPr/>
            </a:pPr>
            <a:r>
              <a:rPr lang="en-US" sz="2400" kern="0" dirty="0">
                <a:solidFill>
                  <a:sysClr val="windowText" lastClr="000000"/>
                </a:solidFill>
                <a:latin typeface="Segoe UI Light"/>
              </a:rPr>
              <a:t>S</a:t>
            </a:r>
          </a:p>
        </p:txBody>
      </p:sp>
      <p:cxnSp>
        <p:nvCxnSpPr>
          <p:cNvPr id="288" name="Straight Arrow Connector 287"/>
          <p:cNvCxnSpPr>
            <a:stCxn id="275" idx="1"/>
            <a:endCxn id="287" idx="3"/>
          </p:cNvCxnSpPr>
          <p:nvPr/>
        </p:nvCxnSpPr>
        <p:spPr>
          <a:xfrm flipH="1" flipV="1">
            <a:off x="1989890" y="3622476"/>
            <a:ext cx="992340" cy="404515"/>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3822421" y="3567952"/>
            <a:ext cx="992340" cy="45904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3822419" y="3501125"/>
            <a:ext cx="6456027" cy="525867"/>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989887" y="3246572"/>
            <a:ext cx="995224" cy="42989"/>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989889" y="3246574"/>
            <a:ext cx="2821987" cy="702021"/>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1155465" y="4195997"/>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cxnSp>
        <p:nvCxnSpPr>
          <p:cNvPr id="294" name="Straight Arrow Connector 293"/>
          <p:cNvCxnSpPr>
            <a:stCxn id="268" idx="1"/>
            <a:endCxn id="293" idx="3"/>
          </p:cNvCxnSpPr>
          <p:nvPr/>
        </p:nvCxnSpPr>
        <p:spPr>
          <a:xfrm flipH="1">
            <a:off x="1989886" y="3193756"/>
            <a:ext cx="8313813" cy="1183896"/>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989886" y="3246573"/>
            <a:ext cx="8313813" cy="701183"/>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5886727" y="2740279"/>
            <a:ext cx="2344215"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8474051" y="350519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9090">
              <a:defRPr/>
            </a:pPr>
            <a:r>
              <a:rPr lang="en-US" sz="2400" kern="0" dirty="0">
                <a:solidFill>
                  <a:sysClr val="window" lastClr="FFFFFF"/>
                </a:solidFill>
                <a:latin typeface="Segoe UI Light"/>
              </a:rPr>
              <a:t>P</a:t>
            </a:r>
          </a:p>
        </p:txBody>
      </p:sp>
      <p:cxnSp>
        <p:nvCxnSpPr>
          <p:cNvPr id="298" name="Straight Arrow Connector 297"/>
          <p:cNvCxnSpPr>
            <a:stCxn id="297" idx="3"/>
            <a:endCxn id="271" idx="1"/>
          </p:cNvCxnSpPr>
          <p:nvPr/>
        </p:nvCxnSpPr>
        <p:spPr>
          <a:xfrm>
            <a:off x="9308477" y="3686847"/>
            <a:ext cx="995225" cy="636836"/>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5649183" y="3686847"/>
            <a:ext cx="2824869" cy="62087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982229" y="422845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sp>
        <p:nvSpPr>
          <p:cNvPr id="301" name="Rectangle 300"/>
          <p:cNvSpPr/>
          <p:nvPr/>
        </p:nvSpPr>
        <p:spPr>
          <a:xfrm>
            <a:off x="4814759" y="4489380"/>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cxnSp>
        <p:nvCxnSpPr>
          <p:cNvPr id="302" name="Straight Arrow Connector 301"/>
          <p:cNvCxnSpPr>
            <a:stCxn id="268" idx="1"/>
            <a:endCxn id="256" idx="3"/>
          </p:cNvCxnSpPr>
          <p:nvPr/>
        </p:nvCxnSpPr>
        <p:spPr>
          <a:xfrm flipH="1">
            <a:off x="7504026" y="3193757"/>
            <a:ext cx="2799676" cy="758096"/>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8474051" y="3861473"/>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9090">
              <a:defRPr/>
            </a:pPr>
            <a:r>
              <a:rPr lang="en-US" sz="2400" kern="0" dirty="0">
                <a:solidFill>
                  <a:sysClr val="window" lastClr="FFFFFF"/>
                </a:solidFill>
                <a:latin typeface="Segoe UI Light"/>
              </a:rPr>
              <a:t>S</a:t>
            </a:r>
          </a:p>
        </p:txBody>
      </p:sp>
      <p:cxnSp>
        <p:nvCxnSpPr>
          <p:cNvPr id="304" name="Straight Arrow Connector 303"/>
          <p:cNvCxnSpPr>
            <a:stCxn id="297" idx="1"/>
            <a:endCxn id="300" idx="3"/>
          </p:cNvCxnSpPr>
          <p:nvPr/>
        </p:nvCxnSpPr>
        <p:spPr>
          <a:xfrm flipH="1">
            <a:off x="3816651" y="3686846"/>
            <a:ext cx="4657400" cy="723260"/>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5649182" y="3193757"/>
            <a:ext cx="4654519" cy="1477280"/>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5649183" y="3193756"/>
            <a:ext cx="2824869" cy="849373"/>
          </a:xfrm>
          <a:prstGeom prst="straightConnector1">
            <a:avLst/>
          </a:prstGeom>
          <a:noFill/>
          <a:ln w="19050" cap="flat" cmpd="sng" algn="ctr">
            <a:solidFill>
              <a:srgbClr val="00B050"/>
            </a:solidFill>
            <a:prstDash val="solid"/>
            <a:tailEnd type="arrow"/>
          </a:ln>
          <a:effectLst/>
        </p:spPr>
      </p:cxnSp>
    </p:spTree>
    <p:custDataLst>
      <p:tags r:id="rId1"/>
    </p:custDataLst>
    <p:extLst>
      <p:ext uri="{BB962C8B-B14F-4D97-AF65-F5344CB8AC3E}">
        <p14:creationId xmlns:p14="http://schemas.microsoft.com/office/powerpoint/2010/main" val="2413009749"/>
      </p:ext>
    </p:extLst>
  </p:cSld>
  <p:clrMapOvr>
    <a:masterClrMapping/>
  </p:clrMapOvr>
  <mc:AlternateContent xmlns:mc="http://schemas.openxmlformats.org/markup-compatibility/2006" xmlns:p14="http://schemas.microsoft.com/office/powerpoint/2010/main">
    <mc:Choice Requires="p14">
      <p:transition spd="slow" p14:dur="2000" advTm="146263"/>
    </mc:Choice>
    <mc:Fallback xmlns="">
      <p:transition spd="slow" advTm="1462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a:t>
            </a:r>
            <a:endParaRPr lang="he-IL" dirty="0"/>
          </a:p>
        </p:txBody>
      </p:sp>
      <p:sp>
        <p:nvSpPr>
          <p:cNvPr id="3" name="Content Placeholder 2"/>
          <p:cNvSpPr>
            <a:spLocks noGrp="1"/>
          </p:cNvSpPr>
          <p:nvPr>
            <p:ph idx="1"/>
          </p:nvPr>
        </p:nvSpPr>
        <p:spPr/>
        <p:txBody>
          <a:bodyPr>
            <a:normAutofit/>
          </a:bodyPr>
          <a:lstStyle/>
          <a:p>
            <a:r>
              <a:rPr lang="en-US" sz="3600" dirty="0">
                <a:hlinkClick r:id="rId2"/>
              </a:rPr>
              <a:t>Learn more about the Reliable Actors APIs</a:t>
            </a:r>
            <a:endParaRPr lang="en-US" sz="3600" dirty="0"/>
          </a:p>
          <a:p>
            <a:r>
              <a:rPr lang="en-US" sz="3600" dirty="0">
                <a:hlinkClick r:id="rId3"/>
              </a:rPr>
              <a:t>Learn more about the Reliable Services </a:t>
            </a:r>
            <a:r>
              <a:rPr lang="en-US" sz="3600" dirty="0" smtClean="0">
                <a:hlinkClick r:id="rId3"/>
              </a:rPr>
              <a:t>APIs</a:t>
            </a:r>
            <a:endParaRPr lang="en-US" sz="3600" dirty="0" smtClean="0"/>
          </a:p>
          <a:p>
            <a:r>
              <a:rPr lang="en-US" sz="3600" dirty="0" smtClean="0"/>
              <a:t>Get Started:</a:t>
            </a:r>
            <a:endParaRPr lang="en-US" sz="3600" dirty="0"/>
          </a:p>
          <a:p>
            <a:pPr lvl="1"/>
            <a:r>
              <a:rPr lang="en-US" sz="3200" dirty="0" smtClean="0">
                <a:hlinkClick r:id="rId4"/>
              </a:rPr>
              <a:t>Reliable </a:t>
            </a:r>
            <a:r>
              <a:rPr lang="en-US" sz="3200" dirty="0">
                <a:hlinkClick r:id="rId4"/>
              </a:rPr>
              <a:t>Actors</a:t>
            </a:r>
            <a:r>
              <a:rPr lang="en-US" sz="3200" dirty="0"/>
              <a:t>: The canonical HelloWorld walk-through </a:t>
            </a:r>
            <a:r>
              <a:rPr lang="en-US" sz="3200" dirty="0" smtClean="0"/>
              <a:t>scenario</a:t>
            </a:r>
          </a:p>
          <a:p>
            <a:pPr lvl="1"/>
            <a:r>
              <a:rPr lang="en-US" sz="3200" dirty="0" smtClean="0">
                <a:hlinkClick r:id="rId5"/>
              </a:rPr>
              <a:t>Reliable Services</a:t>
            </a:r>
            <a:r>
              <a:rPr lang="en-US" sz="3200" dirty="0" smtClean="0"/>
              <a:t>: Getting </a:t>
            </a:r>
            <a:r>
              <a:rPr lang="en-US" sz="3200" dirty="0"/>
              <a:t>Started with Microsoft Azure Service Fabric Reliable Services</a:t>
            </a:r>
            <a:endParaRPr lang="he-IL" sz="3200" dirty="0"/>
          </a:p>
        </p:txBody>
      </p:sp>
    </p:spTree>
    <p:extLst>
      <p:ext uri="{BB962C8B-B14F-4D97-AF65-F5344CB8AC3E}">
        <p14:creationId xmlns:p14="http://schemas.microsoft.com/office/powerpoint/2010/main" val="20460291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PaaS - Azure App Service</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31888113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
            <a:ext cx="9737035" cy="723899"/>
          </a:xfrm>
        </p:spPr>
        <p:txBody>
          <a:bodyPr>
            <a:normAutofit fontScale="90000"/>
          </a:bodyPr>
          <a:lstStyle/>
          <a:p>
            <a:pPr rtl="0"/>
            <a:r>
              <a:rPr lang="en-US" dirty="0" smtClean="0"/>
              <a:t>Azure App Service: One Integrated Offering</a:t>
            </a:r>
            <a:endParaRPr lang="he-IL" dirty="0"/>
          </a:p>
        </p:txBody>
      </p:sp>
      <p:grpSp>
        <p:nvGrpSpPr>
          <p:cNvPr id="36" name="Group 35"/>
          <p:cNvGrpSpPr/>
          <p:nvPr/>
        </p:nvGrpSpPr>
        <p:grpSpPr>
          <a:xfrm>
            <a:off x="4615545" y="3649642"/>
            <a:ext cx="462576" cy="272418"/>
            <a:chOff x="4924540" y="2915646"/>
            <a:chExt cx="462708" cy="272496"/>
          </a:xfrm>
          <a:solidFill>
            <a:schemeClr val="tx1"/>
          </a:solidFill>
        </p:grpSpPr>
        <p:sp>
          <p:nvSpPr>
            <p:cNvPr id="37" name="Rectangle 36"/>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8641677" y="4226343"/>
            <a:ext cx="2634772" cy="1698924"/>
            <a:chOff x="8728103" y="4231511"/>
            <a:chExt cx="2635145" cy="1699165"/>
          </a:xfrm>
        </p:grpSpPr>
        <p:pic>
          <p:nvPicPr>
            <p:cNvPr id="40" name="Picture 39"/>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1" name="TextBox 40"/>
            <p:cNvSpPr txBox="1"/>
            <p:nvPr/>
          </p:nvSpPr>
          <p:spPr>
            <a:xfrm>
              <a:off x="8728103" y="5010007"/>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API Apps</a:t>
              </a:r>
            </a:p>
          </p:txBody>
        </p:sp>
        <p:sp>
          <p:nvSpPr>
            <p:cNvPr id="42" name="TextBox 41"/>
            <p:cNvSpPr txBox="1"/>
            <p:nvPr/>
          </p:nvSpPr>
          <p:spPr>
            <a:xfrm>
              <a:off x="8728103" y="5444056"/>
              <a:ext cx="2635145" cy="486620"/>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63"/>
              <a:r>
                <a:rPr lang="en-US" dirty="0">
                  <a:solidFill>
                    <a:schemeClr val="accent2">
                      <a:lumMod val="75000"/>
                    </a:schemeClr>
                  </a:solidFill>
                </a:rPr>
                <a:t>Easily build and consume APIs in the cloud</a:t>
              </a:r>
            </a:p>
          </p:txBody>
        </p:sp>
      </p:grpSp>
      <p:grpSp>
        <p:nvGrpSpPr>
          <p:cNvPr id="43" name="Group 42"/>
          <p:cNvGrpSpPr/>
          <p:nvPr/>
        </p:nvGrpSpPr>
        <p:grpSpPr>
          <a:xfrm>
            <a:off x="5467025" y="1773920"/>
            <a:ext cx="3380477" cy="1722474"/>
            <a:chOff x="5434663" y="1339128"/>
            <a:chExt cx="3380957" cy="1722718"/>
          </a:xfrm>
        </p:grpSpPr>
        <p:sp>
          <p:nvSpPr>
            <p:cNvPr id="44" name="TextBox 43"/>
            <p:cNvSpPr txBox="1"/>
            <p:nvPr/>
          </p:nvSpPr>
          <p:spPr>
            <a:xfrm>
              <a:off x="5648241" y="2147024"/>
              <a:ext cx="2929173"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Web Apps</a:t>
              </a:r>
            </a:p>
          </p:txBody>
        </p:sp>
        <p:sp>
          <p:nvSpPr>
            <p:cNvPr id="45" name="TextBox 44"/>
            <p:cNvSpPr txBox="1"/>
            <p:nvPr/>
          </p:nvSpPr>
          <p:spPr>
            <a:xfrm>
              <a:off x="5434663" y="2575226"/>
              <a:ext cx="3380957" cy="486620"/>
            </a:xfrm>
            <a:prstGeom prst="rect">
              <a:avLst/>
            </a:prstGeom>
            <a:noFill/>
          </p:spPr>
          <p:txBody>
            <a:bodyPr wrap="square" lIns="186468" rIns="186468" rtlCol="0">
              <a:spAutoFit/>
            </a:bodyPr>
            <a:lstStyle/>
            <a:p>
              <a:pPr algn="ctr" defTabSz="932563">
                <a:lnSpc>
                  <a:spcPts val="1530"/>
                </a:lnSpc>
                <a:defRPr/>
              </a:pPr>
              <a:r>
                <a:rPr lang="en-US" sz="1428" kern="0" dirty="0">
                  <a:solidFill>
                    <a:schemeClr val="accent2">
                      <a:lumMod val="75000"/>
                    </a:schemeClr>
                  </a:solidFill>
                  <a:latin typeface="Segoe UI Light"/>
                </a:rPr>
                <a:t>Web apps that scale </a:t>
              </a:r>
              <a:br>
                <a:rPr lang="en-US" sz="1428" kern="0" dirty="0">
                  <a:solidFill>
                    <a:schemeClr val="accent2">
                      <a:lumMod val="75000"/>
                    </a:schemeClr>
                  </a:solidFill>
                  <a:latin typeface="Segoe UI Light"/>
                </a:rPr>
              </a:br>
              <a:r>
                <a:rPr lang="en-US" sz="1428" kern="0" dirty="0">
                  <a:solidFill>
                    <a:schemeClr val="accent2">
                      <a:lumMod val="75000"/>
                    </a:schemeClr>
                  </a:solidFill>
                  <a:latin typeface="Segoe UI Light"/>
                </a:rPr>
                <a:t>with your business</a:t>
              </a:r>
            </a:p>
          </p:txBody>
        </p:sp>
        <p:pic>
          <p:nvPicPr>
            <p:cNvPr id="46" name="Picture 45"/>
            <p:cNvPicPr>
              <a:picLocks noChangeAspect="1"/>
            </p:cNvPicPr>
            <p:nvPr/>
          </p:nvPicPr>
          <p:blipFill>
            <a:blip r:embed="rId3">
              <a:duotone>
                <a:prstClr val="black"/>
                <a:schemeClr val="accent2">
                  <a:tint val="45000"/>
                  <a:satMod val="400000"/>
                </a:schemeClr>
              </a:duotone>
            </a:blip>
            <a:stretch>
              <a:fillRect/>
            </a:stretch>
          </p:blipFill>
          <p:spPr>
            <a:xfrm>
              <a:off x="6781285" y="1339128"/>
              <a:ext cx="724282" cy="707395"/>
            </a:xfrm>
            <a:prstGeom prst="rect">
              <a:avLst/>
            </a:prstGeom>
          </p:spPr>
        </p:pic>
      </p:grpSp>
      <p:grpSp>
        <p:nvGrpSpPr>
          <p:cNvPr id="47" name="Group 46"/>
          <p:cNvGrpSpPr/>
          <p:nvPr/>
        </p:nvGrpSpPr>
        <p:grpSpPr>
          <a:xfrm>
            <a:off x="8641677" y="1726096"/>
            <a:ext cx="2634773" cy="1770298"/>
            <a:chOff x="8642021" y="1291297"/>
            <a:chExt cx="2635146" cy="1770549"/>
          </a:xfrm>
        </p:grpSpPr>
        <p:sp>
          <p:nvSpPr>
            <p:cNvPr id="48" name="TextBox 47"/>
            <p:cNvSpPr txBox="1"/>
            <p:nvPr/>
          </p:nvSpPr>
          <p:spPr>
            <a:xfrm>
              <a:off x="8642022" y="2147024"/>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Mobile Apps</a:t>
              </a:r>
            </a:p>
          </p:txBody>
        </p:sp>
        <p:sp>
          <p:nvSpPr>
            <p:cNvPr id="49" name="TextBox 48"/>
            <p:cNvSpPr txBox="1"/>
            <p:nvPr/>
          </p:nvSpPr>
          <p:spPr>
            <a:xfrm>
              <a:off x="8642021" y="2575226"/>
              <a:ext cx="2635145" cy="486620"/>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63"/>
              <a:r>
                <a:rPr lang="en-US" dirty="0">
                  <a:solidFill>
                    <a:schemeClr val="accent2">
                      <a:lumMod val="75000"/>
                    </a:schemeClr>
                  </a:solidFill>
                </a:rPr>
                <a:t>Build Mobile apps </a:t>
              </a:r>
              <a:br>
                <a:rPr lang="en-US" dirty="0">
                  <a:solidFill>
                    <a:schemeClr val="accent2">
                      <a:lumMod val="75000"/>
                    </a:schemeClr>
                  </a:solidFill>
                </a:rPr>
              </a:br>
              <a:r>
                <a:rPr lang="en-US" dirty="0">
                  <a:solidFill>
                    <a:schemeClr val="accent2">
                      <a:lumMod val="75000"/>
                    </a:schemeClr>
                  </a:solidFill>
                </a:rPr>
                <a:t>for any device</a:t>
              </a:r>
            </a:p>
          </p:txBody>
        </p:sp>
        <p:pic>
          <p:nvPicPr>
            <p:cNvPr id="50" name="Picture 49"/>
            <p:cNvPicPr>
              <a:picLocks noChangeAspect="1"/>
            </p:cNvPicPr>
            <p:nvPr/>
          </p:nvPicPr>
          <p:blipFill>
            <a:blip r:embed="rId4">
              <a:duotone>
                <a:prstClr val="black"/>
                <a:schemeClr val="accent2">
                  <a:tint val="45000"/>
                  <a:satMod val="400000"/>
                </a:schemeClr>
              </a:duotone>
            </a:blip>
            <a:stretch>
              <a:fillRect/>
            </a:stretch>
          </p:blipFill>
          <p:spPr>
            <a:xfrm>
              <a:off x="9633371" y="1291297"/>
              <a:ext cx="556237" cy="798699"/>
            </a:xfrm>
            <a:prstGeom prst="rect">
              <a:avLst/>
            </a:prstGeom>
          </p:spPr>
        </p:pic>
      </p:grpSp>
      <p:cxnSp>
        <p:nvCxnSpPr>
          <p:cNvPr id="51" name="Straight Connector 50"/>
          <p:cNvCxnSpPr/>
          <p:nvPr/>
        </p:nvCxnSpPr>
        <p:spPr>
          <a:xfrm>
            <a:off x="8580102" y="1769014"/>
            <a:ext cx="0" cy="413146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61103" y="3775849"/>
            <a:ext cx="5515345"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5839879" y="4189427"/>
            <a:ext cx="2634772" cy="1711057"/>
            <a:chOff x="5839825" y="1775527"/>
            <a:chExt cx="2635145" cy="1711300"/>
          </a:xfrm>
        </p:grpSpPr>
        <p:pic>
          <p:nvPicPr>
            <p:cNvPr id="54" name="Picture 53"/>
            <p:cNvPicPr>
              <a:picLocks noChangeAspect="1"/>
            </p:cNvPicPr>
            <p:nvPr/>
          </p:nvPicPr>
          <p:blipFill>
            <a:blip r:embed="rId5">
              <a:duotone>
                <a:prstClr val="black"/>
                <a:schemeClr val="accent2">
                  <a:tint val="45000"/>
                  <a:satMod val="400000"/>
                </a:schemeClr>
              </a:duotone>
            </a:blip>
            <a:stretch>
              <a:fillRect/>
            </a:stretch>
          </p:blipFill>
          <p:spPr>
            <a:xfrm>
              <a:off x="6822364" y="1775527"/>
              <a:ext cx="727774" cy="726962"/>
            </a:xfrm>
            <a:prstGeom prst="rect">
              <a:avLst/>
            </a:prstGeom>
          </p:spPr>
        </p:pic>
        <p:sp>
          <p:nvSpPr>
            <p:cNvPr id="55" name="TextBox 54"/>
            <p:cNvSpPr txBox="1"/>
            <p:nvPr/>
          </p:nvSpPr>
          <p:spPr>
            <a:xfrm>
              <a:off x="5839825" y="2575724"/>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smtClean="0">
                  <a:solidFill>
                    <a:schemeClr val="tx2"/>
                  </a:solidFill>
                </a:rPr>
                <a:t>Logic </a:t>
              </a:r>
              <a:r>
                <a:rPr lang="en-US" dirty="0">
                  <a:solidFill>
                    <a:schemeClr val="tx2"/>
                  </a:solidFill>
                </a:rPr>
                <a:t>Apps</a:t>
              </a:r>
            </a:p>
          </p:txBody>
        </p:sp>
        <p:sp>
          <p:nvSpPr>
            <p:cNvPr id="56" name="TextBox 55"/>
            <p:cNvSpPr txBox="1"/>
            <p:nvPr/>
          </p:nvSpPr>
          <p:spPr>
            <a:xfrm>
              <a:off x="5839825" y="3000276"/>
              <a:ext cx="2635145" cy="486551"/>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63"/>
              <a:r>
                <a:rPr lang="en-US" dirty="0">
                  <a:solidFill>
                    <a:schemeClr val="accent2">
                      <a:lumMod val="75000"/>
                    </a:schemeClr>
                  </a:solidFill>
                </a:rPr>
                <a:t>Automate business process across SaaS and on-premises </a:t>
              </a:r>
            </a:p>
          </p:txBody>
        </p:sp>
      </p:grpSp>
      <p:grpSp>
        <p:nvGrpSpPr>
          <p:cNvPr id="57" name="Group 56"/>
          <p:cNvGrpSpPr/>
          <p:nvPr/>
        </p:nvGrpSpPr>
        <p:grpSpPr>
          <a:xfrm>
            <a:off x="884995" y="2112171"/>
            <a:ext cx="3347728" cy="3327357"/>
            <a:chOff x="827088" y="-3463925"/>
            <a:chExt cx="3839717" cy="3816350"/>
          </a:xfrm>
        </p:grpSpPr>
        <p:sp>
          <p:nvSpPr>
            <p:cNvPr id="58" name="Freeform 5"/>
            <p:cNvSpPr>
              <a:spLocks/>
            </p:cNvSpPr>
            <p:nvPr/>
          </p:nvSpPr>
          <p:spPr bwMode="auto">
            <a:xfrm>
              <a:off x="2869754" y="-1445183"/>
              <a:ext cx="1797051"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5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0" name="Freeform 7"/>
            <p:cNvSpPr>
              <a:spLocks/>
            </p:cNvSpPr>
            <p:nvPr/>
          </p:nvSpPr>
          <p:spPr bwMode="auto">
            <a:xfrm>
              <a:off x="2863850" y="-3423640"/>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spTree>
    <p:extLst>
      <p:ext uri="{BB962C8B-B14F-4D97-AF65-F5344CB8AC3E}">
        <p14:creationId xmlns:p14="http://schemas.microsoft.com/office/powerpoint/2010/main" val="9957195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smtClean="0"/>
              <a:t>Azure App Service</a:t>
            </a:r>
            <a:endParaRPr lang="he-IL" dirty="0"/>
          </a:p>
        </p:txBody>
      </p:sp>
      <p:sp>
        <p:nvSpPr>
          <p:cNvPr id="3" name="Content Placeholder 2"/>
          <p:cNvSpPr>
            <a:spLocks noGrp="1"/>
          </p:cNvSpPr>
          <p:nvPr>
            <p:ph idx="1"/>
          </p:nvPr>
        </p:nvSpPr>
        <p:spPr/>
        <p:txBody>
          <a:bodyPr/>
          <a:lstStyle/>
          <a:p>
            <a:pPr algn="l" rtl="0"/>
            <a:r>
              <a:rPr lang="en-US" dirty="0" smtClean="0"/>
              <a:t>A new offering, consolidating and replacing existing services:</a:t>
            </a:r>
          </a:p>
          <a:p>
            <a:pPr lvl="1"/>
            <a:r>
              <a:rPr lang="en-US" dirty="0" smtClean="0"/>
              <a:t>Azure Web Sites, Azure BizTalk Services, Azure Web API Authoring, Azure Mobile Services</a:t>
            </a:r>
          </a:p>
          <a:p>
            <a:pPr algn="l" rtl="0"/>
            <a:r>
              <a:rPr lang="en-US" dirty="0" smtClean="0"/>
              <a:t>Create </a:t>
            </a:r>
            <a:r>
              <a:rPr lang="en-US" dirty="0"/>
              <a:t>web and mobile experiences that share data access and business logic</a:t>
            </a:r>
          </a:p>
          <a:p>
            <a:pPr algn="l" rtl="0"/>
            <a:r>
              <a:rPr lang="en-US" dirty="0"/>
              <a:t>Automate business processes with logic apps</a:t>
            </a:r>
          </a:p>
          <a:p>
            <a:pPr algn="l" rtl="0"/>
            <a:r>
              <a:rPr lang="en-US" dirty="0"/>
              <a:t>Build custom APIs or consume connectors from Marketplace</a:t>
            </a:r>
          </a:p>
          <a:p>
            <a:pPr algn="l" rtl="0"/>
            <a:r>
              <a:rPr lang="en-US" dirty="0"/>
              <a:t>One common billing model for all of your App Services</a:t>
            </a:r>
          </a:p>
          <a:p>
            <a:pPr algn="l" rtl="0"/>
            <a:r>
              <a:rPr lang="en-US" dirty="0" smtClean="0"/>
              <a:t>Use </a:t>
            </a:r>
            <a:r>
              <a:rPr lang="en-US" dirty="0"/>
              <a:t>a common Gateway to authenticate</a:t>
            </a:r>
          </a:p>
          <a:p>
            <a:pPr marL="0" indent="0" algn="l" rtl="0">
              <a:buNone/>
            </a:pPr>
            <a:endParaRPr lang="he-IL" dirty="0"/>
          </a:p>
        </p:txBody>
      </p:sp>
    </p:spTree>
    <p:extLst>
      <p:ext uri="{BB962C8B-B14F-4D97-AF65-F5344CB8AC3E}">
        <p14:creationId xmlns:p14="http://schemas.microsoft.com/office/powerpoint/2010/main" val="17028732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Logic App – Easy Automation and Integration</a:t>
            </a:r>
            <a:endParaRPr lang="he-IL" dirty="0"/>
          </a:p>
        </p:txBody>
      </p:sp>
      <p:sp>
        <p:nvSpPr>
          <p:cNvPr id="3" name="Content Placeholder 2"/>
          <p:cNvSpPr>
            <a:spLocks noGrp="1"/>
          </p:cNvSpPr>
          <p:nvPr>
            <p:ph idx="1"/>
          </p:nvPr>
        </p:nvSpPr>
        <p:spPr/>
        <p:txBody>
          <a:bodyPr/>
          <a:lstStyle/>
          <a:p>
            <a:r>
              <a:rPr lang="en-US" dirty="0"/>
              <a:t>No code designer for rapid creation</a:t>
            </a:r>
          </a:p>
          <a:p>
            <a:r>
              <a:rPr lang="en-US" dirty="0"/>
              <a:t>Dozens of pre-built templates to get started</a:t>
            </a:r>
          </a:p>
          <a:p>
            <a:r>
              <a:rPr lang="en-US" dirty="0"/>
              <a:t>Out of box support for popular SaaS and on-premises apps</a:t>
            </a:r>
          </a:p>
          <a:p>
            <a:r>
              <a:rPr lang="en-US" dirty="0"/>
              <a:t>Use with custom API apps of your own</a:t>
            </a:r>
          </a:p>
          <a:p>
            <a:r>
              <a:rPr lang="en-US" dirty="0" err="1"/>
              <a:t>Biztalk</a:t>
            </a:r>
            <a:r>
              <a:rPr lang="en-US" dirty="0"/>
              <a:t> APIs for expert integration </a:t>
            </a:r>
            <a:r>
              <a:rPr lang="en-US" dirty="0" smtClean="0"/>
              <a:t>scenarios</a:t>
            </a:r>
          </a:p>
          <a:p>
            <a:endParaRPr lang="en-US" dirty="0"/>
          </a:p>
          <a:p>
            <a:r>
              <a:rPr lang="en-US" dirty="0" smtClean="0"/>
              <a:t>Example:</a:t>
            </a:r>
          </a:p>
          <a:p>
            <a:pPr lvl="1"/>
            <a:r>
              <a:rPr lang="en-US" dirty="0" smtClean="0"/>
              <a:t>Create a tweet when a file is saved to Dropbox</a:t>
            </a:r>
          </a:p>
          <a:p>
            <a:r>
              <a:rPr lang="en-US" dirty="0" smtClean="0">
                <a:hlinkClick r:id="rId2"/>
              </a:rPr>
              <a:t>Introduction Video</a:t>
            </a:r>
            <a:endParaRPr lang="en-US" dirty="0" smtClean="0"/>
          </a:p>
          <a:p>
            <a:r>
              <a:rPr lang="en-US" dirty="0" smtClean="0">
                <a:hlinkClick r:id="rId3"/>
              </a:rPr>
              <a:t>Tutorial</a:t>
            </a:r>
            <a:r>
              <a:rPr lang="en-US" dirty="0" smtClean="0"/>
              <a:t> </a:t>
            </a:r>
            <a:endParaRPr lang="en-US" dirty="0"/>
          </a:p>
          <a:p>
            <a:endParaRPr lang="he-IL" dirty="0"/>
          </a:p>
        </p:txBody>
      </p:sp>
    </p:spTree>
    <p:extLst>
      <p:ext uri="{BB962C8B-B14F-4D97-AF65-F5344CB8AC3E}">
        <p14:creationId xmlns:p14="http://schemas.microsoft.com/office/powerpoint/2010/main" val="492118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a:t>
            </a:r>
            <a:r>
              <a:rPr lang="en-US" dirty="0"/>
              <a:t>Stack Developer</a:t>
            </a:r>
            <a:endParaRPr lang="he-IL" dirty="0"/>
          </a:p>
        </p:txBody>
      </p:sp>
      <p:sp>
        <p:nvSpPr>
          <p:cNvPr id="3" name="Content Placeholder 2"/>
          <p:cNvSpPr>
            <a:spLocks noGrp="1"/>
          </p:cNvSpPr>
          <p:nvPr>
            <p:ph idx="1"/>
          </p:nvPr>
        </p:nvSpPr>
        <p:spPr/>
        <p:txBody>
          <a:bodyPr>
            <a:normAutofit/>
          </a:bodyPr>
          <a:lstStyle/>
          <a:p>
            <a:pPr>
              <a:lnSpc>
                <a:spcPct val="120000"/>
              </a:lnSpc>
            </a:pPr>
            <a:r>
              <a:rPr lang="en-US" dirty="0"/>
              <a:t>It is almost impossible to be an expert over every facet of the development stack</a:t>
            </a:r>
          </a:p>
          <a:p>
            <a:pPr lvl="1">
              <a:lnSpc>
                <a:spcPct val="120000"/>
              </a:lnSpc>
            </a:pPr>
            <a:r>
              <a:rPr lang="en-US" dirty="0"/>
              <a:t>However with great tooling and good foundation – one can build a full system</a:t>
            </a:r>
          </a:p>
          <a:p>
            <a:pPr>
              <a:lnSpc>
                <a:spcPct val="120000"/>
              </a:lnSpc>
            </a:pPr>
            <a:r>
              <a:rPr lang="en-US" dirty="0"/>
              <a:t>In this course we will:</a:t>
            </a:r>
          </a:p>
          <a:p>
            <a:pPr lvl="1">
              <a:lnSpc>
                <a:spcPct val="120000"/>
              </a:lnSpc>
            </a:pPr>
            <a:r>
              <a:rPr lang="en-US" dirty="0">
                <a:solidFill>
                  <a:srgbClr val="008000"/>
                </a:solidFill>
              </a:rPr>
              <a:t>Talk about modern architecture &amp; design</a:t>
            </a:r>
          </a:p>
          <a:p>
            <a:pPr lvl="1">
              <a:lnSpc>
                <a:spcPct val="120000"/>
              </a:lnSpc>
            </a:pPr>
            <a:r>
              <a:rPr lang="en-US" dirty="0">
                <a:solidFill>
                  <a:srgbClr val="002060"/>
                </a:solidFill>
              </a:rPr>
              <a:t>See how the cloud provides the backend server side foundation and tooling</a:t>
            </a:r>
          </a:p>
          <a:p>
            <a:pPr lvl="1">
              <a:lnSpc>
                <a:spcPct val="120000"/>
              </a:lnSpc>
            </a:pPr>
            <a:r>
              <a:rPr lang="en-US" dirty="0">
                <a:solidFill>
                  <a:srgbClr val="7030A0"/>
                </a:solidFill>
              </a:rPr>
              <a:t>See how Windows 10 provide the foundation and tooling for building modern rich user interface clients </a:t>
            </a:r>
          </a:p>
          <a:p>
            <a:pPr lvl="2">
              <a:lnSpc>
                <a:spcPct val="120000"/>
              </a:lnSpc>
            </a:pPr>
            <a:r>
              <a:rPr lang="en-US" dirty="0">
                <a:solidFill>
                  <a:srgbClr val="7030A0"/>
                </a:solidFill>
              </a:rPr>
              <a:t>Running on </a:t>
            </a:r>
            <a:r>
              <a:rPr lang="en-US" dirty="0" err="1">
                <a:solidFill>
                  <a:srgbClr val="7030A0"/>
                </a:solidFill>
              </a:rPr>
              <a:t>IoT</a:t>
            </a:r>
            <a:r>
              <a:rPr lang="en-US" dirty="0">
                <a:solidFill>
                  <a:srgbClr val="7030A0"/>
                </a:solidFill>
              </a:rPr>
              <a:t> devices, phones, tablets and desktop</a:t>
            </a:r>
          </a:p>
          <a:p>
            <a:endParaRPr lang="he-IL" dirty="0"/>
          </a:p>
        </p:txBody>
      </p:sp>
    </p:spTree>
    <p:extLst>
      <p:ext uri="{BB962C8B-B14F-4D97-AF65-F5344CB8AC3E}">
        <p14:creationId xmlns:p14="http://schemas.microsoft.com/office/powerpoint/2010/main" val="39810401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12685" y="665024"/>
            <a:ext cx="7805161" cy="5499659"/>
            <a:chOff x="155575" y="-2217738"/>
            <a:chExt cx="6143625" cy="4619626"/>
          </a:xfrm>
        </p:grpSpPr>
        <p:pic>
          <p:nvPicPr>
            <p:cNvPr id="3" name="Picture 2" descr="Twitter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217738"/>
              <a:ext cx="2619375" cy="46196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rop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0" y="-2198688"/>
              <a:ext cx="2647950" cy="4600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222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App – Create, Consume and Host API</a:t>
            </a:r>
            <a:endParaRPr lang="he-IL" dirty="0"/>
          </a:p>
        </p:txBody>
      </p:sp>
      <p:sp>
        <p:nvSpPr>
          <p:cNvPr id="3" name="Content Placeholder 2"/>
          <p:cNvSpPr>
            <a:spLocks noGrp="1"/>
          </p:cNvSpPr>
          <p:nvPr>
            <p:ph idx="1"/>
          </p:nvPr>
        </p:nvSpPr>
        <p:spPr/>
        <p:txBody>
          <a:bodyPr/>
          <a:lstStyle/>
          <a:p>
            <a:r>
              <a:rPr lang="en-US" dirty="0"/>
              <a:t>Dozens of built-in APIs for popular SaaS</a:t>
            </a:r>
          </a:p>
          <a:p>
            <a:r>
              <a:rPr lang="en-US" dirty="0"/>
              <a:t>An ecosystem of APIs for any need</a:t>
            </a:r>
          </a:p>
          <a:p>
            <a:r>
              <a:rPr lang="en-US" dirty="0"/>
              <a:t>Create and publish custom, reusable APIs</a:t>
            </a:r>
          </a:p>
          <a:p>
            <a:r>
              <a:rPr lang="en-US" dirty="0"/>
              <a:t>Visual Studio tooling with one click publish and remote debugging</a:t>
            </a:r>
          </a:p>
          <a:p>
            <a:r>
              <a:rPr lang="en-US" dirty="0"/>
              <a:t>Automatic client SDK generation for many </a:t>
            </a:r>
            <a:r>
              <a:rPr lang="en-US" dirty="0" smtClean="0"/>
              <a:t>languages</a:t>
            </a:r>
          </a:p>
          <a:p>
            <a:r>
              <a:rPr lang="en-US" dirty="0" smtClean="0">
                <a:hlinkClick r:id="rId2"/>
              </a:rPr>
              <a:t>Tutorial</a:t>
            </a:r>
            <a:r>
              <a:rPr lang="en-US" dirty="0" smtClean="0"/>
              <a:t> </a:t>
            </a:r>
          </a:p>
          <a:p>
            <a:r>
              <a:rPr lang="en-US" dirty="0" smtClean="0">
                <a:hlinkClick r:id="rId3"/>
              </a:rPr>
              <a:t>Intro</a:t>
            </a:r>
            <a:endParaRPr lang="en-US" dirty="0" smtClean="0"/>
          </a:p>
          <a:p>
            <a:r>
              <a:rPr lang="en-US" dirty="0" smtClean="0">
                <a:hlinkClick r:id="rId4"/>
              </a:rPr>
              <a:t>Video</a:t>
            </a:r>
            <a:endParaRPr lang="en-US" dirty="0"/>
          </a:p>
          <a:p>
            <a:endParaRPr lang="he-IL" dirty="0"/>
          </a:p>
        </p:txBody>
      </p:sp>
    </p:spTree>
    <p:extLst>
      <p:ext uri="{BB962C8B-B14F-4D97-AF65-F5344CB8AC3E}">
        <p14:creationId xmlns:p14="http://schemas.microsoft.com/office/powerpoint/2010/main" val="11658569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a:spcAft>
                <a:spcPts val="147"/>
              </a:spcAft>
              <a:buFont typeface="Arial" panose="020B0604020202020204" pitchFamily="34" charset="0"/>
              <a:buChar char="•"/>
            </a:pPr>
            <a:r>
              <a:rPr lang="en-US" sz="1200" dirty="0">
                <a:solidFill>
                  <a:schemeClr val="tx2"/>
                </a:solidFill>
              </a:rPr>
              <a:t>Box</a:t>
            </a:r>
          </a:p>
          <a:p>
            <a:pPr marL="280121" indent="-280121">
              <a:spcAft>
                <a:spcPts val="147"/>
              </a:spcAft>
              <a:buFont typeface="Arial" panose="020B0604020202020204" pitchFamily="34" charset="0"/>
              <a:buChar char="•"/>
            </a:pPr>
            <a:r>
              <a:rPr lang="en-US" sz="1200" dirty="0">
                <a:solidFill>
                  <a:schemeClr val="tx2"/>
                </a:solidFill>
              </a:rPr>
              <a:t>Chatter</a:t>
            </a:r>
          </a:p>
          <a:p>
            <a:pPr marL="280121" indent="-280121">
              <a:spcAft>
                <a:spcPts val="147"/>
              </a:spcAft>
              <a:buFont typeface="Arial" panose="020B0604020202020204" pitchFamily="34" charset="0"/>
              <a:buChar char="•"/>
            </a:pPr>
            <a:r>
              <a:rPr lang="en-US" sz="1200" dirty="0">
                <a:solidFill>
                  <a:schemeClr val="tx2"/>
                </a:solidFill>
              </a:rPr>
              <a:t>Delay</a:t>
            </a:r>
          </a:p>
          <a:p>
            <a:pPr marL="280121" indent="-280121">
              <a:spcAft>
                <a:spcPts val="147"/>
              </a:spcAft>
              <a:buFont typeface="Arial" panose="020B0604020202020204" pitchFamily="34" charset="0"/>
              <a:buChar char="•"/>
            </a:pPr>
            <a:r>
              <a:rPr lang="en-US" sz="1200" dirty="0">
                <a:solidFill>
                  <a:schemeClr val="tx2"/>
                </a:solidFill>
              </a:rPr>
              <a:t>Dropbox</a:t>
            </a:r>
          </a:p>
          <a:p>
            <a:pPr marL="280121" indent="-280121">
              <a:spcAft>
                <a:spcPts val="147"/>
              </a:spcAft>
              <a:buFont typeface="Arial" panose="020B0604020202020204" pitchFamily="34" charset="0"/>
              <a:buChar char="•"/>
            </a:pPr>
            <a:r>
              <a:rPr lang="en-US" sz="1200" dirty="0">
                <a:solidFill>
                  <a:schemeClr val="tx2"/>
                </a:solidFill>
              </a:rPr>
              <a:t>Azure HD Insight</a:t>
            </a:r>
          </a:p>
          <a:p>
            <a:pPr marL="280121" indent="-280121">
              <a:spcAft>
                <a:spcPts val="147"/>
              </a:spcAft>
              <a:buFont typeface="Arial" panose="020B0604020202020204" pitchFamily="34" charset="0"/>
              <a:buChar char="•"/>
            </a:pPr>
            <a:r>
              <a:rPr lang="en-US" sz="1200" dirty="0" err="1">
                <a:solidFill>
                  <a:schemeClr val="tx2"/>
                </a:solidFill>
              </a:rPr>
              <a:t>Marketo</a:t>
            </a:r>
            <a:endParaRPr lang="en-US" sz="1200" dirty="0">
              <a:solidFill>
                <a:schemeClr val="tx2"/>
              </a:solidFill>
            </a:endParaRPr>
          </a:p>
          <a:p>
            <a:pPr marL="280121" indent="-280121">
              <a:spcAft>
                <a:spcPts val="147"/>
              </a:spcAft>
              <a:buFont typeface="Arial" panose="020B0604020202020204" pitchFamily="34" charset="0"/>
              <a:buChar char="•"/>
            </a:pPr>
            <a:r>
              <a:rPr lang="en-US" sz="1200" dirty="0">
                <a:solidFill>
                  <a:schemeClr val="tx2"/>
                </a:solidFill>
              </a:rPr>
              <a:t>Azure Media Services</a:t>
            </a:r>
          </a:p>
          <a:p>
            <a:pPr marL="280121" indent="-280121">
              <a:spcAft>
                <a:spcPts val="147"/>
              </a:spcAft>
              <a:buFont typeface="Arial" panose="020B0604020202020204" pitchFamily="34" charset="0"/>
              <a:buChar char="•"/>
            </a:pPr>
            <a:r>
              <a:rPr lang="en-US" sz="1200" dirty="0">
                <a:solidFill>
                  <a:schemeClr val="tx2"/>
                </a:solidFill>
              </a:rPr>
              <a:t>OneDrive</a:t>
            </a:r>
          </a:p>
          <a:p>
            <a:pPr marL="280121" indent="-280121">
              <a:spcAft>
                <a:spcPts val="147"/>
              </a:spcAft>
              <a:buFont typeface="Arial" panose="020B0604020202020204" pitchFamily="34" charset="0"/>
              <a:buChar char="•"/>
            </a:pPr>
            <a:r>
              <a:rPr lang="en-US" sz="1200" dirty="0">
                <a:solidFill>
                  <a:schemeClr val="tx2"/>
                </a:solidFill>
              </a:rPr>
              <a:t>SharePoint </a:t>
            </a:r>
          </a:p>
          <a:p>
            <a:pPr marL="280121" indent="-280121">
              <a:spcAft>
                <a:spcPts val="147"/>
              </a:spcAft>
              <a:buFont typeface="Arial" panose="020B0604020202020204" pitchFamily="34" charset="0"/>
              <a:buChar char="•"/>
            </a:pPr>
            <a:r>
              <a:rPr lang="en-US" sz="1200" dirty="0">
                <a:solidFill>
                  <a:schemeClr val="tx2"/>
                </a:solidFill>
              </a:rPr>
              <a:t>SQL Server</a:t>
            </a:r>
          </a:p>
          <a:p>
            <a:pPr marL="280121" indent="-280121">
              <a:spcAft>
                <a:spcPts val="147"/>
              </a:spcAft>
              <a:buFont typeface="Arial" panose="020B0604020202020204" pitchFamily="34" charset="0"/>
              <a:buChar char="•"/>
            </a:pPr>
            <a:r>
              <a:rPr lang="en-US" sz="1200" dirty="0">
                <a:solidFill>
                  <a:schemeClr val="tx2"/>
                </a:solidFill>
              </a:rPr>
              <a:t>Office 365</a:t>
            </a:r>
          </a:p>
          <a:p>
            <a:pPr marL="280121" indent="-280121">
              <a:spcAft>
                <a:spcPts val="147"/>
              </a:spcAft>
              <a:buFont typeface="Arial" panose="020B0604020202020204" pitchFamily="34" charset="0"/>
              <a:buChar char="•"/>
            </a:pPr>
            <a:r>
              <a:rPr lang="en-US" sz="1200" dirty="0">
                <a:solidFill>
                  <a:schemeClr val="tx2"/>
                </a:solidFill>
              </a:rPr>
              <a:t>Oracle</a:t>
            </a:r>
          </a:p>
          <a:p>
            <a:pPr marL="280121" indent="-280121">
              <a:spcAft>
                <a:spcPts val="147"/>
              </a:spcAft>
              <a:buFont typeface="Arial" panose="020B0604020202020204" pitchFamily="34" charset="0"/>
              <a:buChar char="•"/>
            </a:pPr>
            <a:r>
              <a:rPr lang="en-US" sz="1200" dirty="0">
                <a:solidFill>
                  <a:schemeClr val="tx2"/>
                </a:solidFill>
              </a:rPr>
              <a:t>QuickBooks</a:t>
            </a:r>
          </a:p>
          <a:p>
            <a:pPr marL="280121" indent="-280121">
              <a:spcAft>
                <a:spcPts val="147"/>
              </a:spcAft>
              <a:buFont typeface="Arial" panose="020B0604020202020204" pitchFamily="34" charset="0"/>
              <a:buChar char="•"/>
            </a:pPr>
            <a:r>
              <a:rPr lang="en-US" sz="1200" dirty="0" err="1">
                <a:solidFill>
                  <a:schemeClr val="tx2"/>
                </a:solidFill>
              </a:rPr>
              <a:t>SalesForce</a:t>
            </a:r>
            <a:endParaRPr lang="en-US" sz="1200" dirty="0">
              <a:solidFill>
                <a:schemeClr val="tx2"/>
              </a:solidFill>
            </a:endParaRPr>
          </a:p>
          <a:p>
            <a:pPr marL="280121" indent="-280121">
              <a:spcAft>
                <a:spcPts val="147"/>
              </a:spcAft>
              <a:buFont typeface="Arial" panose="020B0604020202020204" pitchFamily="34" charset="0"/>
              <a:buChar char="•"/>
            </a:pPr>
            <a:r>
              <a:rPr lang="en-US" sz="1200" dirty="0">
                <a:solidFill>
                  <a:schemeClr val="tx2"/>
                </a:solidFill>
              </a:rPr>
              <a:t>Sugar CRM </a:t>
            </a:r>
          </a:p>
          <a:p>
            <a:pPr marL="280121" indent="-280121">
              <a:spcAft>
                <a:spcPts val="147"/>
              </a:spcAft>
              <a:buFont typeface="Arial" panose="020B0604020202020204" pitchFamily="34" charset="0"/>
              <a:buChar char="•"/>
            </a:pPr>
            <a:r>
              <a:rPr lang="en-US" sz="1200" dirty="0">
                <a:solidFill>
                  <a:schemeClr val="tx2"/>
                </a:solidFill>
              </a:rPr>
              <a:t>SAP</a:t>
            </a:r>
          </a:p>
          <a:p>
            <a:pPr marL="280121" indent="-280121">
              <a:spcAft>
                <a:spcPts val="147"/>
              </a:spcAft>
              <a:buFont typeface="Arial" panose="020B0604020202020204" pitchFamily="34" charset="0"/>
              <a:buChar char="•"/>
            </a:pPr>
            <a:r>
              <a:rPr lang="en-US" sz="1200" dirty="0">
                <a:solidFill>
                  <a:schemeClr val="tx2"/>
                </a:solidFill>
              </a:rPr>
              <a:t>Azure Service Bus</a:t>
            </a:r>
          </a:p>
          <a:p>
            <a:pPr marL="280121" indent="-280121">
              <a:spcAft>
                <a:spcPts val="147"/>
              </a:spcAft>
              <a:buFont typeface="Arial" panose="020B0604020202020204" pitchFamily="34" charset="0"/>
              <a:buChar char="•"/>
            </a:pPr>
            <a:r>
              <a:rPr lang="en-US" sz="1200" dirty="0">
                <a:solidFill>
                  <a:schemeClr val="tx2"/>
                </a:solidFill>
              </a:rPr>
              <a:t>Azure Storage</a:t>
            </a:r>
          </a:p>
          <a:p>
            <a:pPr marL="280121" indent="-280121">
              <a:spcAft>
                <a:spcPts val="147"/>
              </a:spcAft>
              <a:buFont typeface="Arial" panose="020B0604020202020204" pitchFamily="34" charset="0"/>
              <a:buChar char="•"/>
            </a:pPr>
            <a:r>
              <a:rPr lang="en-US" sz="1200" dirty="0">
                <a:solidFill>
                  <a:schemeClr val="tx2"/>
                </a:solidFill>
              </a:rPr>
              <a:t>Timer / Recurrence</a:t>
            </a:r>
          </a:p>
          <a:p>
            <a:pPr marL="280121" indent="-280121">
              <a:spcAft>
                <a:spcPts val="147"/>
              </a:spcAft>
              <a:buFont typeface="Arial" panose="020B0604020202020204" pitchFamily="34" charset="0"/>
              <a:buChar char="•"/>
            </a:pPr>
            <a:r>
              <a:rPr lang="en-US" sz="1200" dirty="0" err="1">
                <a:solidFill>
                  <a:schemeClr val="tx2"/>
                </a:solidFill>
              </a:rPr>
              <a:t>Twilio</a:t>
            </a:r>
            <a:endParaRPr lang="en-US" sz="1200" dirty="0">
              <a:solidFill>
                <a:schemeClr val="tx2"/>
              </a:solidFill>
            </a:endParaRPr>
          </a:p>
          <a:p>
            <a:pPr marL="280121" indent="-280121">
              <a:spcAft>
                <a:spcPts val="147"/>
              </a:spcAft>
              <a:buFont typeface="Arial" panose="020B0604020202020204" pitchFamily="34" charset="0"/>
              <a:buChar char="•"/>
            </a:pPr>
            <a:r>
              <a:rPr lang="en-US" sz="1200" dirty="0">
                <a:solidFill>
                  <a:schemeClr val="tx2"/>
                </a:solidFill>
              </a:rPr>
              <a:t>Twitter</a:t>
            </a:r>
          </a:p>
          <a:p>
            <a:pPr marL="280121" indent="-280121">
              <a:spcAft>
                <a:spcPts val="147"/>
              </a:spcAft>
              <a:buFont typeface="Arial" panose="020B0604020202020204" pitchFamily="34" charset="0"/>
              <a:buChar char="•"/>
            </a:pPr>
            <a:r>
              <a:rPr lang="en-US" sz="1200" dirty="0">
                <a:solidFill>
                  <a:schemeClr val="tx2"/>
                </a:solidFill>
              </a:rPr>
              <a:t>IBM DB2 </a:t>
            </a:r>
          </a:p>
          <a:p>
            <a:pPr marL="280121" indent="-280121">
              <a:spcAft>
                <a:spcPts val="147"/>
              </a:spcAft>
              <a:buFont typeface="Arial" panose="020B0604020202020204" pitchFamily="34" charset="0"/>
              <a:buChar char="•"/>
            </a:pPr>
            <a:r>
              <a:rPr lang="en-US" sz="1200" dirty="0">
                <a:solidFill>
                  <a:schemeClr val="tx2"/>
                </a:solidFill>
              </a:rPr>
              <a:t>Informix</a:t>
            </a:r>
          </a:p>
          <a:p>
            <a:pPr marL="280121" indent="-280121">
              <a:spcAft>
                <a:spcPts val="147"/>
              </a:spcAft>
              <a:buFont typeface="Arial" panose="020B0604020202020204" pitchFamily="34" charset="0"/>
              <a:buChar char="•"/>
            </a:pPr>
            <a:r>
              <a:rPr lang="en-US" sz="1200" dirty="0" err="1">
                <a:solidFill>
                  <a:schemeClr val="tx2"/>
                </a:solidFill>
              </a:rPr>
              <a:t>Websphere</a:t>
            </a:r>
            <a:r>
              <a:rPr lang="en-US" sz="1200" dirty="0">
                <a:solidFill>
                  <a:schemeClr val="tx2"/>
                </a:solidFill>
              </a:rPr>
              <a:t> MQ</a:t>
            </a:r>
          </a:p>
          <a:p>
            <a:pPr marL="280121" indent="-280121">
              <a:spcAft>
                <a:spcPts val="147"/>
              </a:spcAft>
              <a:buFont typeface="Arial" panose="020B0604020202020204" pitchFamily="34" charset="0"/>
              <a:buChar char="•"/>
            </a:pPr>
            <a:r>
              <a:rPr lang="en-US" sz="1200" dirty="0">
                <a:solidFill>
                  <a:schemeClr val="tx2"/>
                </a:solidFill>
              </a:rPr>
              <a:t>Azure Web Jobs</a:t>
            </a:r>
          </a:p>
          <a:p>
            <a:pPr marL="280121" indent="-280121">
              <a:spcAft>
                <a:spcPts val="147"/>
              </a:spcAft>
              <a:buFont typeface="Arial" panose="020B0604020202020204" pitchFamily="34" charset="0"/>
              <a:buChar char="•"/>
            </a:pPr>
            <a:r>
              <a:rPr lang="en-US" sz="1200" dirty="0">
                <a:solidFill>
                  <a:schemeClr val="tx2"/>
                </a:solidFill>
              </a:rPr>
              <a:t>Yammer</a:t>
            </a:r>
          </a:p>
          <a:p>
            <a:pPr marL="280121" indent="-280121">
              <a:spcAft>
                <a:spcPts val="147"/>
              </a:spcAft>
              <a:buFont typeface="Arial" panose="020B0604020202020204" pitchFamily="34" charset="0"/>
              <a:buChar char="•"/>
            </a:pPr>
            <a:r>
              <a:rPr lang="en-US" sz="1200" dirty="0">
                <a:solidFill>
                  <a:schemeClr val="tx2"/>
                </a:solidFill>
              </a:rPr>
              <a:t>Dynamics CRM</a:t>
            </a:r>
          </a:p>
          <a:p>
            <a:pPr marL="280121" indent="-280121">
              <a:spcAft>
                <a:spcPts val="147"/>
              </a:spcAft>
              <a:buFont typeface="Arial" panose="020B0604020202020204" pitchFamily="34" charset="0"/>
              <a:buChar char="•"/>
            </a:pPr>
            <a:r>
              <a:rPr lang="en-US" sz="1200" dirty="0">
                <a:solidFill>
                  <a:schemeClr val="tx2"/>
                </a:solidFill>
              </a:rPr>
              <a:t>Dynamics AX</a:t>
            </a:r>
          </a:p>
          <a:p>
            <a:pPr marL="280121" indent="-280121">
              <a:spcAft>
                <a:spcPts val="147"/>
              </a:spcAft>
              <a:buFont typeface="Arial" panose="020B0604020202020204" pitchFamily="34" charset="0"/>
              <a:buChar char="•"/>
            </a:pPr>
            <a:r>
              <a:rPr lang="en-US" sz="1200" dirty="0">
                <a:solidFill>
                  <a:schemeClr val="tx2"/>
                </a:solidFill>
              </a:rPr>
              <a:t>Hybrid Connectivity</a:t>
            </a:r>
          </a:p>
          <a:p>
            <a:pPr marL="280121" indent="-280121">
              <a:spcAft>
                <a:spcPts val="147"/>
              </a:spcAft>
              <a:buFont typeface="Arial" panose="020B0604020202020204" pitchFamily="34" charset="0"/>
              <a:buChar char="•"/>
            </a:pPr>
            <a:endParaRPr lang="en-US" sz="1200" dirty="0">
              <a:solidFill>
                <a:schemeClr val="tx2"/>
              </a:solidFill>
            </a:endParaRPr>
          </a:p>
          <a:p>
            <a:pPr marL="280121" indent="-280121">
              <a:spcAft>
                <a:spcPts val="147"/>
              </a:spcAft>
              <a:buFont typeface="Arial" panose="020B0604020202020204" pitchFamily="34" charset="0"/>
              <a:buChar char="•"/>
            </a:pPr>
            <a:endParaRPr lang="en-US" sz="1200" dirty="0">
              <a:solidFill>
                <a:schemeClr val="tx2"/>
              </a:solidFill>
            </a:endParaRPr>
          </a:p>
          <a:p>
            <a:pPr marL="280121" indent="-280121">
              <a:spcAft>
                <a:spcPts val="147"/>
              </a:spcAft>
              <a:buFont typeface="Arial" panose="020B0604020202020204" pitchFamily="34" charset="0"/>
              <a:buChar char="•"/>
            </a:pPr>
            <a:endParaRPr lang="en-US" sz="1200" dirty="0">
              <a:solidFill>
                <a:schemeClr val="tx2"/>
              </a:solidFill>
            </a:endParaRPr>
          </a:p>
          <a:p>
            <a:pPr marL="280121" indent="-280121">
              <a:spcAft>
                <a:spcPts val="147"/>
              </a:spcAft>
              <a:buFont typeface="Arial" panose="020B0604020202020204" pitchFamily="34" charset="0"/>
              <a:buChar char="•"/>
            </a:pPr>
            <a:endParaRPr lang="en-US" sz="1200" dirty="0">
              <a:solidFill>
                <a:schemeClr val="tx2"/>
              </a:solidFill>
            </a:endParaRPr>
          </a:p>
          <a:p>
            <a:pPr marL="280121" indent="-280121">
              <a:spcAft>
                <a:spcPts val="147"/>
              </a:spcAft>
              <a:buFont typeface="Arial" panose="020B0604020202020204" pitchFamily="34" charset="0"/>
              <a:buChar char="•"/>
            </a:pPr>
            <a:endParaRPr lang="en-US" sz="1200" dirty="0">
              <a:solidFill>
                <a:schemeClr val="tx2"/>
              </a:solidFill>
            </a:endParaRPr>
          </a:p>
          <a:p>
            <a:pPr marL="280121" indent="-280121">
              <a:spcAft>
                <a:spcPts val="147"/>
              </a:spcAft>
              <a:buFont typeface="Arial" panose="020B0604020202020204" pitchFamily="34" charset="0"/>
              <a:buChar char="•"/>
            </a:pPr>
            <a:endParaRPr lang="en-US" sz="1200" dirty="0">
              <a:solidFill>
                <a:schemeClr val="tx2"/>
              </a:solidFill>
            </a:endParaRPr>
          </a:p>
          <a:p>
            <a:pPr marL="280121" indent="-280121">
              <a:spcAft>
                <a:spcPts val="147"/>
              </a:spcAft>
              <a:buFont typeface="Arial" panose="020B0604020202020204" pitchFamily="34" charset="0"/>
              <a:buChar char="•"/>
            </a:pPr>
            <a:endParaRPr lang="en-US" sz="1200" dirty="0">
              <a:solidFill>
                <a:schemeClr val="tx2"/>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a:spcAft>
                <a:spcPts val="147"/>
              </a:spcAft>
              <a:buFont typeface="Arial" panose="020B0604020202020204" pitchFamily="34" charset="0"/>
              <a:buChar char="•"/>
            </a:pPr>
            <a:r>
              <a:rPr lang="en-US" sz="1176" dirty="0">
                <a:solidFill>
                  <a:schemeClr val="tx2"/>
                </a:solidFill>
              </a:rPr>
              <a:t>HTTP, HTTPS </a:t>
            </a:r>
          </a:p>
          <a:p>
            <a:pPr marL="280121" indent="-280121">
              <a:spcAft>
                <a:spcPts val="147"/>
              </a:spcAft>
              <a:buFont typeface="Arial" panose="020B0604020202020204" pitchFamily="34" charset="0"/>
              <a:buChar char="•"/>
            </a:pPr>
            <a:r>
              <a:rPr lang="en-US" sz="1176" dirty="0">
                <a:solidFill>
                  <a:schemeClr val="tx2"/>
                </a:solidFill>
              </a:rPr>
              <a:t>File</a:t>
            </a:r>
          </a:p>
          <a:p>
            <a:pPr marL="280121" indent="-280121">
              <a:spcAft>
                <a:spcPts val="147"/>
              </a:spcAft>
              <a:buFont typeface="Arial" panose="020B0604020202020204" pitchFamily="34" charset="0"/>
              <a:buChar char="•"/>
            </a:pPr>
            <a:r>
              <a:rPr lang="en-US" sz="1176" dirty="0">
                <a:solidFill>
                  <a:schemeClr val="tx2"/>
                </a:solidFill>
              </a:rPr>
              <a:t>Flat File</a:t>
            </a:r>
          </a:p>
          <a:p>
            <a:pPr marL="280121" indent="-280121">
              <a:spcAft>
                <a:spcPts val="147"/>
              </a:spcAft>
              <a:buFont typeface="Arial" panose="020B0604020202020204" pitchFamily="34" charset="0"/>
              <a:buChar char="•"/>
            </a:pPr>
            <a:r>
              <a:rPr lang="en-US" sz="1176" dirty="0">
                <a:solidFill>
                  <a:schemeClr val="tx2"/>
                </a:solidFill>
              </a:rPr>
              <a:t>FTP, SFTP</a:t>
            </a:r>
          </a:p>
          <a:p>
            <a:pPr marL="280121" indent="-280121">
              <a:spcAft>
                <a:spcPts val="147"/>
              </a:spcAft>
              <a:buFont typeface="Arial" panose="020B0604020202020204" pitchFamily="34" charset="0"/>
              <a:buChar char="•"/>
            </a:pPr>
            <a:r>
              <a:rPr lang="en-US" sz="1176" dirty="0">
                <a:solidFill>
                  <a:schemeClr val="tx2"/>
                </a:solidFill>
              </a:rPr>
              <a:t>POP3/IMAP</a:t>
            </a:r>
          </a:p>
          <a:p>
            <a:pPr marL="280121" indent="-280121">
              <a:spcAft>
                <a:spcPts val="147"/>
              </a:spcAft>
              <a:buFont typeface="Arial" panose="020B0604020202020204" pitchFamily="34" charset="0"/>
              <a:buChar char="•"/>
            </a:pPr>
            <a:r>
              <a:rPr lang="en-US" sz="1176" dirty="0">
                <a:solidFill>
                  <a:schemeClr val="tx2"/>
                </a:solidFill>
              </a:rPr>
              <a:t>SMTP</a:t>
            </a:r>
          </a:p>
          <a:p>
            <a:pPr marL="280121" indent="-280121">
              <a:spcAft>
                <a:spcPts val="147"/>
              </a:spcAft>
              <a:buFont typeface="Arial" panose="020B0604020202020204" pitchFamily="34" charset="0"/>
              <a:buChar char="•"/>
            </a:pPr>
            <a:r>
              <a:rPr lang="en-US" sz="1176" dirty="0">
                <a:solidFill>
                  <a:schemeClr val="tx2"/>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a:spcAft>
                <a:spcPts val="147"/>
              </a:spcAft>
              <a:buFont typeface="Arial" panose="020B0604020202020204" pitchFamily="34" charset="0"/>
              <a:buChar char="•"/>
            </a:pPr>
            <a:r>
              <a:rPr lang="en-US" sz="1176" dirty="0">
                <a:solidFill>
                  <a:schemeClr val="tx2"/>
                </a:solidFill>
              </a:rPr>
              <a:t>Batching / </a:t>
            </a:r>
            <a:r>
              <a:rPr lang="en-US" sz="1176" dirty="0" err="1">
                <a:solidFill>
                  <a:schemeClr val="tx2"/>
                </a:solidFill>
              </a:rPr>
              <a:t>Debatching</a:t>
            </a:r>
            <a:endParaRPr lang="en-US" sz="1176" dirty="0">
              <a:solidFill>
                <a:schemeClr val="tx2"/>
              </a:solidFill>
            </a:endParaRPr>
          </a:p>
          <a:p>
            <a:pPr marL="280121" indent="-280121">
              <a:spcAft>
                <a:spcPts val="147"/>
              </a:spcAft>
              <a:buFont typeface="Arial" panose="020B0604020202020204" pitchFamily="34" charset="0"/>
              <a:buChar char="•"/>
            </a:pPr>
            <a:r>
              <a:rPr lang="en-US" sz="1176" dirty="0">
                <a:solidFill>
                  <a:schemeClr val="tx2"/>
                </a:solidFill>
              </a:rPr>
              <a:t>Validate</a:t>
            </a:r>
          </a:p>
          <a:p>
            <a:pPr marL="280121" indent="-280121">
              <a:spcAft>
                <a:spcPts val="147"/>
              </a:spcAft>
              <a:buFont typeface="Arial" panose="020B0604020202020204" pitchFamily="34" charset="0"/>
              <a:buChar char="•"/>
            </a:pPr>
            <a:r>
              <a:rPr lang="en-US" sz="1176" dirty="0">
                <a:solidFill>
                  <a:schemeClr val="tx2"/>
                </a:solidFill>
              </a:rPr>
              <a:t>Extract (XPath)</a:t>
            </a:r>
          </a:p>
          <a:p>
            <a:pPr marL="280121" indent="-280121">
              <a:spcAft>
                <a:spcPts val="147"/>
              </a:spcAft>
              <a:buFont typeface="Arial" panose="020B0604020202020204" pitchFamily="34" charset="0"/>
              <a:buChar char="•"/>
            </a:pPr>
            <a:r>
              <a:rPr lang="en-US" sz="1176" dirty="0">
                <a:solidFill>
                  <a:schemeClr val="tx2"/>
                </a:solidFill>
              </a:rPr>
              <a:t>Transform (+Mapper)</a:t>
            </a:r>
          </a:p>
          <a:p>
            <a:pPr marL="280121" indent="-280121">
              <a:spcAft>
                <a:spcPts val="147"/>
              </a:spcAft>
              <a:buFont typeface="Arial" panose="020B0604020202020204" pitchFamily="34" charset="0"/>
              <a:buChar char="•"/>
            </a:pPr>
            <a:r>
              <a:rPr lang="en-US" sz="1176" dirty="0">
                <a:solidFill>
                  <a:schemeClr val="tx2"/>
                </a:solidFill>
              </a:rPr>
              <a:t>Convert (XML-JSON)</a:t>
            </a:r>
          </a:p>
          <a:p>
            <a:pPr marL="280121" indent="-280121">
              <a:spcAft>
                <a:spcPts val="147"/>
              </a:spcAft>
              <a:buFont typeface="Arial" panose="020B0604020202020204" pitchFamily="34" charset="0"/>
              <a:buChar char="•"/>
            </a:pPr>
            <a:r>
              <a:rPr lang="en-US" sz="1176" dirty="0">
                <a:solidFill>
                  <a:schemeClr val="tx2"/>
                </a:solidFill>
              </a:rPr>
              <a:t>Convert (XML-FF)</a:t>
            </a:r>
          </a:p>
          <a:p>
            <a:pPr marL="280121" indent="-280121">
              <a:spcAft>
                <a:spcPts val="147"/>
              </a:spcAft>
              <a:buFont typeface="Arial" panose="020B0604020202020204" pitchFamily="34" charset="0"/>
              <a:buChar char="•"/>
            </a:pPr>
            <a:r>
              <a:rPr lang="en-US" sz="1176" dirty="0">
                <a:solidFill>
                  <a:schemeClr val="tx2"/>
                </a:solidFill>
              </a:rPr>
              <a:t>X12</a:t>
            </a:r>
          </a:p>
          <a:p>
            <a:pPr marL="280121" indent="-280121">
              <a:spcAft>
                <a:spcPts val="147"/>
              </a:spcAft>
              <a:buFont typeface="Arial" panose="020B0604020202020204" pitchFamily="34" charset="0"/>
              <a:buChar char="•"/>
            </a:pPr>
            <a:r>
              <a:rPr lang="en-US" sz="1176" dirty="0">
                <a:solidFill>
                  <a:schemeClr val="tx2"/>
                </a:solidFill>
              </a:rPr>
              <a:t>EDIFACT</a:t>
            </a:r>
          </a:p>
          <a:p>
            <a:pPr marL="280121" indent="-280121">
              <a:spcAft>
                <a:spcPts val="147"/>
              </a:spcAft>
              <a:buFont typeface="Arial" panose="020B0604020202020204" pitchFamily="34" charset="0"/>
              <a:buChar char="•"/>
            </a:pPr>
            <a:r>
              <a:rPr lang="en-US" sz="1176" dirty="0">
                <a:solidFill>
                  <a:schemeClr val="tx2"/>
                </a:solidFill>
              </a:rPr>
              <a:t>AS2</a:t>
            </a:r>
          </a:p>
          <a:p>
            <a:pPr marL="280121" indent="-280121">
              <a:spcAft>
                <a:spcPts val="147"/>
              </a:spcAft>
              <a:buFont typeface="Arial" panose="020B0604020202020204" pitchFamily="34" charset="0"/>
              <a:buChar char="•"/>
            </a:pPr>
            <a:r>
              <a:rPr lang="en-US" sz="1176" dirty="0">
                <a:solidFill>
                  <a:schemeClr val="tx2"/>
                </a:solidFill>
              </a:rPr>
              <a:t>TPMOM</a:t>
            </a:r>
          </a:p>
          <a:p>
            <a:pPr marL="280121" indent="-280121">
              <a:spcAft>
                <a:spcPts val="147"/>
              </a:spcAft>
              <a:buFont typeface="Arial" panose="020B0604020202020204" pitchFamily="34" charset="0"/>
              <a:buChar char="•"/>
            </a:pPr>
            <a:r>
              <a:rPr lang="en-US" sz="1176" dirty="0">
                <a:solidFill>
                  <a:schemeClr val="tx2"/>
                </a:solidFill>
              </a:rPr>
              <a:t>Rules Engine</a:t>
            </a:r>
          </a:p>
        </p:txBody>
      </p:sp>
      <p:sp>
        <p:nvSpPr>
          <p:cNvPr id="8" name="Rectangle 7"/>
          <p:cNvSpPr/>
          <p:nvPr/>
        </p:nvSpPr>
        <p:spPr>
          <a:xfrm>
            <a:off x="482955" y="1346034"/>
            <a:ext cx="1223797" cy="336759"/>
          </a:xfrm>
          <a:prstGeom prst="rect">
            <a:avLst/>
          </a:prstGeom>
        </p:spPr>
        <p:txBody>
          <a:bodyPr wrap="none">
            <a:spAutoFit/>
          </a:bodyPr>
          <a:lstStyle/>
          <a:p>
            <a:pPr>
              <a:lnSpc>
                <a:spcPct val="90000"/>
              </a:lnSpc>
            </a:pPr>
            <a:r>
              <a:rPr lang="en-US" sz="1765" dirty="0">
                <a:solidFill>
                  <a:schemeClr val="tx2"/>
                </a:solidFill>
              </a:rPr>
              <a:t>Connectors</a:t>
            </a:r>
            <a:endParaRPr lang="en-US" sz="2353" dirty="0">
              <a:solidFill>
                <a:schemeClr val="tx2"/>
              </a:solidFill>
            </a:endParaRPr>
          </a:p>
        </p:txBody>
      </p:sp>
      <p:sp>
        <p:nvSpPr>
          <p:cNvPr id="10" name="Rectangle 9"/>
          <p:cNvSpPr/>
          <p:nvPr/>
        </p:nvSpPr>
        <p:spPr>
          <a:xfrm>
            <a:off x="482955" y="4468210"/>
            <a:ext cx="1039387" cy="363946"/>
          </a:xfrm>
          <a:prstGeom prst="rect">
            <a:avLst/>
          </a:prstGeom>
        </p:spPr>
        <p:txBody>
          <a:bodyPr wrap="none">
            <a:spAutoFit/>
          </a:bodyPr>
          <a:lstStyle/>
          <a:p>
            <a:r>
              <a:rPr lang="en-US" sz="1765" dirty="0">
                <a:solidFill>
                  <a:schemeClr val="tx2"/>
                </a:solidFill>
              </a:rPr>
              <a:t>Protocols</a:t>
            </a:r>
          </a:p>
        </p:txBody>
      </p:sp>
      <p:sp>
        <p:nvSpPr>
          <p:cNvPr id="11" name="Rectangle 10"/>
          <p:cNvSpPr/>
          <p:nvPr/>
        </p:nvSpPr>
        <p:spPr>
          <a:xfrm>
            <a:off x="2773215" y="4495367"/>
            <a:ext cx="1603772" cy="336759"/>
          </a:xfrm>
          <a:prstGeom prst="rect">
            <a:avLst/>
          </a:prstGeom>
        </p:spPr>
        <p:txBody>
          <a:bodyPr wrap="none">
            <a:spAutoFit/>
          </a:bodyPr>
          <a:lstStyle/>
          <a:p>
            <a:pPr>
              <a:lnSpc>
                <a:spcPct val="90000"/>
              </a:lnSpc>
            </a:pPr>
            <a:r>
              <a:rPr lang="en-US" sz="1765" dirty="0">
                <a:solidFill>
                  <a:schemeClr val="tx2"/>
                </a:solidFill>
              </a:rPr>
              <a:t>BizTalk Services</a:t>
            </a:r>
            <a:endParaRPr lang="en-US" sz="2353" dirty="0">
              <a:solidFill>
                <a:schemeClr val="tx2"/>
              </a:solidFill>
            </a:endParaRPr>
          </a:p>
        </p:txBody>
      </p:sp>
      <p:sp>
        <p:nvSpPr>
          <p:cNvPr id="14" name="Title 1"/>
          <p:cNvSpPr>
            <a:spLocks noGrp="1"/>
          </p:cNvSpPr>
          <p:nvPr>
            <p:ph type="title"/>
          </p:nvPr>
        </p:nvSpPr>
        <p:spPr>
          <a:xfrm>
            <a:off x="456265" y="283555"/>
            <a:ext cx="6176249" cy="837611"/>
          </a:xfrm>
        </p:spPr>
        <p:txBody>
          <a:bodyPr anchor="ctr"/>
          <a:lstStyle/>
          <a:p>
            <a:pPr>
              <a:lnSpc>
                <a:spcPct val="100000"/>
              </a:lnSpc>
            </a:pPr>
            <a:r>
              <a:rPr lang="en-US" sz="3921" dirty="0">
                <a:solidFill>
                  <a:schemeClr val="tx2"/>
                </a:solidFill>
              </a:rPr>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2735272057"/>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smtClean="0"/>
              <a:t>Azure Web Apps</a:t>
            </a:r>
            <a:endParaRPr lang="he-IL" dirty="0"/>
          </a:p>
        </p:txBody>
      </p:sp>
      <p:sp>
        <p:nvSpPr>
          <p:cNvPr id="4" name="Content Placeholder 3"/>
          <p:cNvSpPr>
            <a:spLocks noGrp="1"/>
          </p:cNvSpPr>
          <p:nvPr>
            <p:ph sz="half" idx="1"/>
          </p:nvPr>
        </p:nvSpPr>
        <p:spPr/>
        <p:txBody>
          <a:bodyPr/>
          <a:lstStyle/>
          <a:p>
            <a:pPr algn="l" rtl="0"/>
            <a:r>
              <a:rPr lang="en-US" dirty="0" smtClean="0"/>
              <a:t>Rich </a:t>
            </a:r>
            <a:r>
              <a:rPr lang="en-US" dirty="0"/>
              <a:t>monitoring and alerting</a:t>
            </a:r>
          </a:p>
          <a:p>
            <a:pPr algn="l" rtl="0"/>
            <a:r>
              <a:rPr lang="en-US" dirty="0"/>
              <a:t>Traffic manager</a:t>
            </a:r>
          </a:p>
          <a:p>
            <a:pPr algn="l" rtl="0"/>
            <a:r>
              <a:rPr lang="en-US" dirty="0"/>
              <a:t>Custom CNAMEs</a:t>
            </a:r>
          </a:p>
          <a:p>
            <a:pPr algn="l" rtl="0"/>
            <a:r>
              <a:rPr lang="en-US" dirty="0"/>
              <a:t>VNET and VPN</a:t>
            </a:r>
          </a:p>
          <a:p>
            <a:pPr algn="l" rtl="0"/>
            <a:r>
              <a:rPr lang="en-US" dirty="0"/>
              <a:t>Backup and restore</a:t>
            </a:r>
          </a:p>
          <a:p>
            <a:pPr algn="l" rtl="0"/>
            <a:r>
              <a:rPr lang="en-US" dirty="0" smtClean="0"/>
              <a:t>Many </a:t>
            </a:r>
            <a:r>
              <a:rPr lang="en-US" dirty="0"/>
              <a:t>VM size and instance options</a:t>
            </a:r>
          </a:p>
          <a:p>
            <a:pPr algn="l" rtl="0"/>
            <a:r>
              <a:rPr lang="en-US" dirty="0"/>
              <a:t>In production A/B testing</a:t>
            </a:r>
          </a:p>
          <a:p>
            <a:pPr algn="l" rtl="0"/>
            <a:r>
              <a:rPr lang="en-US" dirty="0"/>
              <a:t>Auto load-balance</a:t>
            </a:r>
          </a:p>
          <a:p>
            <a:pPr algn="l" rtl="0"/>
            <a:endParaRPr lang="he-IL" dirty="0"/>
          </a:p>
        </p:txBody>
      </p:sp>
      <p:sp>
        <p:nvSpPr>
          <p:cNvPr id="5" name="Content Placeholder 4"/>
          <p:cNvSpPr>
            <a:spLocks noGrp="1"/>
          </p:cNvSpPr>
          <p:nvPr>
            <p:ph sz="half" idx="2"/>
          </p:nvPr>
        </p:nvSpPr>
        <p:spPr/>
        <p:txBody>
          <a:bodyPr/>
          <a:lstStyle/>
          <a:p>
            <a:pPr algn="l" rtl="0"/>
            <a:r>
              <a:rPr lang="en-US" dirty="0"/>
              <a:t>Share capacity across Web and Mobile</a:t>
            </a:r>
          </a:p>
          <a:p>
            <a:pPr algn="l" rtl="0"/>
            <a:r>
              <a:rPr lang="en-US" dirty="0"/>
              <a:t>Staging slots</a:t>
            </a:r>
          </a:p>
          <a:p>
            <a:pPr lvl="1" algn="l" rtl="0"/>
            <a:r>
              <a:rPr lang="en-US" dirty="0"/>
              <a:t>Validate changes in your staging environment before publishing to production</a:t>
            </a:r>
          </a:p>
          <a:p>
            <a:pPr algn="l" rtl="0"/>
            <a:r>
              <a:rPr lang="en-US" dirty="0"/>
              <a:t>More </a:t>
            </a:r>
            <a:r>
              <a:rPr lang="en-US" dirty="0" smtClean="0"/>
              <a:t>DevOps </a:t>
            </a:r>
            <a:r>
              <a:rPr lang="en-US" dirty="0"/>
              <a:t>features</a:t>
            </a:r>
          </a:p>
          <a:p>
            <a:pPr lvl="1" algn="l" rtl="0"/>
            <a:r>
              <a:rPr lang="en-US" dirty="0"/>
              <a:t>Support for </a:t>
            </a:r>
            <a:r>
              <a:rPr lang="en-US" dirty="0" err="1"/>
              <a:t>BitBucket</a:t>
            </a:r>
            <a:r>
              <a:rPr lang="en-US" dirty="0"/>
              <a:t> and Visual Studio Online; seamless integration with GitHub</a:t>
            </a:r>
          </a:p>
          <a:p>
            <a:pPr algn="l" rtl="0"/>
            <a:r>
              <a:rPr lang="en-US" dirty="0"/>
              <a:t>Web Jobs</a:t>
            </a:r>
          </a:p>
          <a:p>
            <a:pPr marL="0" indent="0" algn="l" rtl="0">
              <a:buNone/>
            </a:pPr>
            <a:endParaRPr lang="en-US" dirty="0"/>
          </a:p>
        </p:txBody>
      </p:sp>
    </p:spTree>
    <p:extLst>
      <p:ext uri="{BB962C8B-B14F-4D97-AF65-F5344CB8AC3E}">
        <p14:creationId xmlns:p14="http://schemas.microsoft.com/office/powerpoint/2010/main" val="14401887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Azure Mobile App</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30127603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smtClean="0"/>
              <a:t>Azure Mobile App</a:t>
            </a:r>
            <a:endParaRPr lang="he-IL" dirty="0"/>
          </a:p>
        </p:txBody>
      </p:sp>
      <p:cxnSp>
        <p:nvCxnSpPr>
          <p:cNvPr id="4" name="Straight Connector 3"/>
          <p:cNvCxnSpPr/>
          <p:nvPr/>
        </p:nvCxnSpPr>
        <p:spPr>
          <a:xfrm flipH="1">
            <a:off x="3913272" y="3908148"/>
            <a:ext cx="876721" cy="1897"/>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09256" y="2048003"/>
            <a:ext cx="2857374" cy="404461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defTabSz="91386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16200000">
            <a:off x="1593690" y="3708379"/>
            <a:ext cx="4044618" cy="723863"/>
          </a:xfrm>
          <a:prstGeom prst="rect">
            <a:avLst/>
          </a:prstGeom>
          <a:solidFill>
            <a:schemeClr val="tx2"/>
          </a:solidFill>
          <a:ln>
            <a:noFill/>
          </a:ln>
        </p:spPr>
        <p:txBody>
          <a:bodyPr wrap="square" lIns="179234" tIns="143388" rIns="179234" bIns="143388" rtlCol="0">
            <a:spAutoFit/>
          </a:bodyPr>
          <a:lstStyle/>
          <a:p>
            <a:pPr algn="ctr" defTabSz="914015">
              <a:lnSpc>
                <a:spcPct val="90000"/>
              </a:lnSpc>
              <a:defRPr/>
            </a:pPr>
            <a:r>
              <a:rPr lang="en-US" sz="3136" kern="0" dirty="0">
                <a:solidFill>
                  <a:schemeClr val="bg1"/>
                </a:solidFill>
              </a:rPr>
              <a:t>REST API</a:t>
            </a:r>
          </a:p>
        </p:txBody>
      </p:sp>
      <p:sp>
        <p:nvSpPr>
          <p:cNvPr id="7" name="TextBox 6"/>
          <p:cNvSpPr txBox="1"/>
          <p:nvPr/>
        </p:nvSpPr>
        <p:spPr>
          <a:xfrm>
            <a:off x="473736" y="2202350"/>
            <a:ext cx="2551501" cy="3733312"/>
          </a:xfrm>
          <a:prstGeom prst="rect">
            <a:avLst/>
          </a:prstGeom>
          <a:solidFill>
            <a:schemeClr val="accent1"/>
          </a:solidFill>
        </p:spPr>
        <p:txBody>
          <a:bodyPr wrap="square" lIns="179234" tIns="143388" rIns="179234" bIns="143388" numCol="2" rtlCol="0">
            <a:noAutofit/>
          </a:bodyPr>
          <a:lstStyle/>
          <a:p>
            <a:pPr defTabSz="914164" fontAlgn="base">
              <a:lnSpc>
                <a:spcPct val="90000"/>
              </a:lnSpc>
              <a:spcBef>
                <a:spcPct val="0"/>
              </a:spcBef>
              <a:spcAft>
                <a:spcPct val="0"/>
              </a:spcAft>
              <a:tabLst>
                <a:tab pos="896155" algn="l"/>
              </a:tabLst>
              <a:defRPr/>
            </a:pPr>
            <a:endParaRPr lang="en-US" sz="1080" kern="0" dirty="0">
              <a:solidFill>
                <a:srgbClr val="FFFFFF"/>
              </a:solidFill>
            </a:endParaRPr>
          </a:p>
        </p:txBody>
      </p:sp>
      <p:pic>
        <p:nvPicPr>
          <p:cNvPr id="8" name="Picture 2" descr="\\MAGNUM\Projects\Microsoft\Cloud Power FY12\Design\ICONS_PNG\Devices.png"/>
          <p:cNvPicPr>
            <a:picLocks noChangeAspect="1" noChangeArrowheads="1"/>
          </p:cNvPicPr>
          <p:nvPr/>
        </p:nvPicPr>
        <p:blipFill>
          <a:blip r:embed="rId2" cstate="print">
            <a:lum bright="100000"/>
          </a:blip>
          <a:srcRect l="2000" t="50000" r="46000" b="4000"/>
          <a:stretch>
            <a:fillRect/>
          </a:stretch>
        </p:blipFill>
        <p:spPr bwMode="auto">
          <a:xfrm>
            <a:off x="1706804" y="2419609"/>
            <a:ext cx="769532" cy="680741"/>
          </a:xfrm>
          <a:prstGeom prst="rect">
            <a:avLst/>
          </a:prstGeom>
          <a:noFill/>
          <a:ln>
            <a:noFill/>
          </a:ln>
        </p:spPr>
      </p:pic>
      <p:pic>
        <p:nvPicPr>
          <p:cNvPr id="9" name="Picture 8"/>
          <p:cNvPicPr>
            <a:picLocks noChangeAspect="1"/>
          </p:cNvPicPr>
          <p:nvPr/>
        </p:nvPicPr>
        <p:blipFill>
          <a:blip r:embed="rId3">
            <a:biLevel thresh="25000"/>
          </a:blip>
          <a:stretch>
            <a:fillRect/>
          </a:stretch>
        </p:blipFill>
        <p:spPr>
          <a:xfrm>
            <a:off x="1012745" y="2434096"/>
            <a:ext cx="422265" cy="595427"/>
          </a:xfrm>
          <a:prstGeom prst="rect">
            <a:avLst/>
          </a:prstGeom>
        </p:spPr>
      </p:pic>
      <p:grpSp>
        <p:nvGrpSpPr>
          <p:cNvPr id="10" name="Group 9"/>
          <p:cNvGrpSpPr/>
          <p:nvPr/>
        </p:nvGrpSpPr>
        <p:grpSpPr>
          <a:xfrm>
            <a:off x="693054" y="4939688"/>
            <a:ext cx="1783282" cy="843574"/>
            <a:chOff x="693054" y="4939688"/>
            <a:chExt cx="1783282" cy="843574"/>
          </a:xfrm>
        </p:grpSpPr>
        <p:sp>
          <p:nvSpPr>
            <p:cNvPr id="11" name="TextBox 10"/>
            <p:cNvSpPr txBox="1"/>
            <p:nvPr/>
          </p:nvSpPr>
          <p:spPr>
            <a:xfrm>
              <a:off x="693054" y="4939688"/>
              <a:ext cx="1419222" cy="843574"/>
            </a:xfrm>
            <a:prstGeom prst="rect">
              <a:avLst/>
            </a:prstGeom>
            <a:noFill/>
          </p:spPr>
          <p:txBody>
            <a:bodyPr wrap="square" lIns="179234" tIns="143388" rIns="179234" bIns="143388" rtlCol="0">
              <a:spAutoFit/>
            </a:bodyPr>
            <a:lstStyle/>
            <a:p>
              <a:pPr defTabSz="914015">
                <a:lnSpc>
                  <a:spcPct val="90000"/>
                </a:lnSpc>
                <a:defRPr/>
              </a:pPr>
              <a:r>
                <a:rPr lang="en-US" sz="2000" kern="0" dirty="0">
                  <a:solidFill>
                    <a:schemeClr val="accent2">
                      <a:lumMod val="75000"/>
                    </a:schemeClr>
                  </a:solidFill>
                </a:rPr>
                <a:t>Offline sync</a:t>
              </a:r>
            </a:p>
          </p:txBody>
        </p:sp>
        <p:pic>
          <p:nvPicPr>
            <p:cNvPr id="12" name="Picture 11"/>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13" name="Group 12"/>
          <p:cNvGrpSpPr/>
          <p:nvPr/>
        </p:nvGrpSpPr>
        <p:grpSpPr>
          <a:xfrm>
            <a:off x="4763862" y="1409229"/>
            <a:ext cx="7400707" cy="5314574"/>
            <a:chOff x="3502511" y="1036292"/>
            <a:chExt cx="5442191" cy="3908128"/>
          </a:xfrm>
        </p:grpSpPr>
        <p:sp>
          <p:nvSpPr>
            <p:cNvPr id="14" name="Rectangle 13"/>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23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extBox 14"/>
            <p:cNvSpPr txBox="1"/>
            <p:nvPr/>
          </p:nvSpPr>
          <p:spPr>
            <a:xfrm>
              <a:off x="3618803" y="3692317"/>
              <a:ext cx="3954009" cy="1171437"/>
            </a:xfrm>
            <a:prstGeom prst="rect">
              <a:avLst/>
            </a:prstGeom>
            <a:solidFill>
              <a:schemeClr val="accent1"/>
            </a:solidFill>
          </p:spPr>
          <p:txBody>
            <a:bodyPr wrap="square" lIns="179234" tIns="143388" rIns="179234" bIns="143388" rtlCol="0">
              <a:spAutoFit/>
            </a:bodyPr>
            <a:lstStyle/>
            <a:p>
              <a:pPr defTabSz="914164" fontAlgn="base">
                <a:lnSpc>
                  <a:spcPct val="90000"/>
                </a:lnSpc>
                <a:spcBef>
                  <a:spcPct val="0"/>
                </a:spcBef>
                <a:spcAft>
                  <a:spcPct val="0"/>
                </a:spcAft>
                <a:tabLst>
                  <a:tab pos="896155" algn="l"/>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101008" y="1118667"/>
              <a:ext cx="2471803" cy="1171437"/>
            </a:xfrm>
            <a:prstGeom prst="rect">
              <a:avLst/>
            </a:prstGeom>
            <a:solidFill>
              <a:schemeClr val="accent1"/>
            </a:solidFill>
          </p:spPr>
          <p:txBody>
            <a:bodyPr wrap="square" lIns="179234" tIns="143388" rIns="179234" bIns="143388" rtlCol="0">
              <a:spAutoFit/>
            </a:bodyPr>
            <a:lstStyle/>
            <a:p>
              <a:pPr defTabSz="914164" fontAlgn="base">
                <a:lnSpc>
                  <a:spcPct val="90000"/>
                </a:lnSpc>
                <a:spcBef>
                  <a:spcPct val="0"/>
                </a:spcBef>
                <a:spcAft>
                  <a:spcPct val="0"/>
                </a:spcAft>
                <a:tabLst>
                  <a:tab pos="896155" algn="l"/>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r>
                <a:rPr lang="en-US" sz="2400" kern="0" dirty="0" smtClean="0">
                  <a:gradFill>
                    <a:gsLst>
                      <a:gs pos="0">
                        <a:srgbClr val="FFFFFF"/>
                      </a:gs>
                      <a:gs pos="100000">
                        <a:srgbClr val="FFFFFF"/>
                      </a:gs>
                    </a:gsLst>
                    <a:lin ang="5400000" scaled="0"/>
                  </a:gradFill>
                  <a:latin typeface="Segoe UI Light"/>
                  <a:ea typeface="Segoe UI" pitchFamily="34" charset="0"/>
                  <a:cs typeface="Segoe UI" pitchFamily="34" charset="0"/>
                </a:rPr>
                <a:t> connections</a:t>
              </a: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3618803" y="2408202"/>
              <a:ext cx="3954010" cy="1171437"/>
            </a:xfrm>
            <a:prstGeom prst="rect">
              <a:avLst/>
            </a:prstGeom>
            <a:solidFill>
              <a:schemeClr val="accent1"/>
            </a:solidFill>
          </p:spPr>
          <p:txBody>
            <a:bodyPr wrap="square" lIns="179234" tIns="143388" rIns="179234" bIns="143388" rtlCol="0">
              <a:spAutoFit/>
            </a:bodyPr>
            <a:lstStyle/>
            <a:p>
              <a:pPr defTabSz="914164" fontAlgn="base">
                <a:lnSpc>
                  <a:spcPct val="90000"/>
                </a:lnSpc>
                <a:spcBef>
                  <a:spcPct val="0"/>
                </a:spcBef>
                <a:spcAft>
                  <a:spcPct val="0"/>
                </a:spcAft>
                <a:tabLst>
                  <a:tab pos="896155" algn="l"/>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defTabSz="913866" fontAlgn="base">
                <a:lnSpc>
                  <a:spcPct val="90000"/>
                </a:lnSpc>
                <a:spcBef>
                  <a:spcPct val="0"/>
                </a:spcBef>
                <a:spcAft>
                  <a:spcPct val="0"/>
                </a:spcAft>
                <a:defRPr/>
              </a:pPr>
              <a:endParaRPr lang="en-US" sz="2353" kern="0" dirty="0">
                <a:solidFill>
                  <a:srgbClr val="404040"/>
                </a:solidFill>
                <a:latin typeface="Segoe UI Light"/>
                <a:ea typeface="Segoe UI" pitchFamily="34" charset="0"/>
                <a:cs typeface="Segoe UI" pitchFamily="34" charset="0"/>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515" y="2839291"/>
              <a:ext cx="233673" cy="351563"/>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993880" y="2850055"/>
              <a:ext cx="352415" cy="351128"/>
            </a:xfrm>
            <a:prstGeom prst="rect">
              <a:avLst/>
            </a:prstGeom>
          </p:spPr>
        </p:pic>
        <p:pic>
          <p:nvPicPr>
            <p:cNvPr id="21" name="Picture 20"/>
            <p:cNvPicPr>
              <a:picLocks noChangeAspect="1"/>
            </p:cNvPicPr>
            <p:nvPr/>
          </p:nvPicPr>
          <p:blipFill>
            <a:blip r:embed="rId7"/>
            <a:stretch>
              <a:fillRect/>
            </a:stretch>
          </p:blipFill>
          <p:spPr>
            <a:xfrm>
              <a:off x="6823789" y="2785955"/>
              <a:ext cx="395406" cy="420118"/>
            </a:xfrm>
            <a:prstGeom prst="rect">
              <a:avLst/>
            </a:prstGeom>
          </p:spPr>
        </p:pic>
        <p:sp>
          <p:nvSpPr>
            <p:cNvPr id="22" name="TextBox 21"/>
            <p:cNvSpPr txBox="1"/>
            <p:nvPr/>
          </p:nvSpPr>
          <p:spPr>
            <a:xfrm>
              <a:off x="3811455" y="3201062"/>
              <a:ext cx="724901"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Facebook</a:t>
              </a:r>
            </a:p>
          </p:txBody>
        </p:sp>
        <p:sp>
          <p:nvSpPr>
            <p:cNvPr id="23" name="TextBox 22"/>
            <p:cNvSpPr txBox="1"/>
            <p:nvPr/>
          </p:nvSpPr>
          <p:spPr>
            <a:xfrm>
              <a:off x="4572885" y="3200367"/>
              <a:ext cx="659001"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Twitter</a:t>
              </a:r>
            </a:p>
          </p:txBody>
        </p:sp>
        <p:sp>
          <p:nvSpPr>
            <p:cNvPr id="24" name="TextBox 23"/>
            <p:cNvSpPr txBox="1"/>
            <p:nvPr/>
          </p:nvSpPr>
          <p:spPr>
            <a:xfrm>
              <a:off x="5327301" y="3209340"/>
              <a:ext cx="724902"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Microsoft</a:t>
              </a:r>
            </a:p>
          </p:txBody>
        </p:sp>
        <p:sp>
          <p:nvSpPr>
            <p:cNvPr id="25" name="TextBox 24"/>
            <p:cNvSpPr txBox="1"/>
            <p:nvPr/>
          </p:nvSpPr>
          <p:spPr>
            <a:xfrm>
              <a:off x="6052201" y="3204038"/>
              <a:ext cx="593102"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Google</a:t>
              </a:r>
            </a:p>
          </p:txBody>
        </p:sp>
        <p:sp>
          <p:nvSpPr>
            <p:cNvPr id="26" name="TextBox 25"/>
            <p:cNvSpPr txBox="1"/>
            <p:nvPr/>
          </p:nvSpPr>
          <p:spPr>
            <a:xfrm>
              <a:off x="6617120" y="3206072"/>
              <a:ext cx="819127" cy="432480"/>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Azure Active Directory</a:t>
              </a:r>
            </a:p>
          </p:txBody>
        </p:sp>
        <p:pic>
          <p:nvPicPr>
            <p:cNvPr id="27" name="Picture 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704773" y="2856176"/>
              <a:ext cx="401399" cy="324386"/>
            </a:xfrm>
            <a:prstGeom prst="rect">
              <a:avLst/>
            </a:prstGeom>
            <a:noFill/>
            <a:ln>
              <a:noFill/>
            </a:ln>
          </p:spPr>
        </p:pic>
      </p:grpSp>
      <p:sp>
        <p:nvSpPr>
          <p:cNvPr id="28" name="TextBox 27"/>
          <p:cNvSpPr txBox="1"/>
          <p:nvPr/>
        </p:nvSpPr>
        <p:spPr>
          <a:xfrm>
            <a:off x="758744" y="3676372"/>
            <a:ext cx="904415" cy="987963"/>
          </a:xfrm>
          <a:prstGeom prst="rect">
            <a:avLst/>
          </a:prstGeom>
          <a:noFill/>
        </p:spPr>
        <p:txBody>
          <a:bodyPr wrap="none" rtlCol="0">
            <a:spAutoFit/>
          </a:bodyPr>
          <a:lstStyle/>
          <a:p>
            <a:pPr defTabSz="914015">
              <a:lnSpc>
                <a:spcPct val="90000"/>
              </a:lnSpc>
              <a:spcBef>
                <a:spcPts val="587"/>
              </a:spcBef>
              <a:defRPr/>
            </a:pPr>
            <a:r>
              <a:rPr lang="en-US" sz="1200" kern="0" dirty="0">
                <a:solidFill>
                  <a:srgbClr val="FFFFFF"/>
                </a:solidFill>
              </a:rPr>
              <a:t>Windows</a:t>
            </a:r>
          </a:p>
          <a:p>
            <a:pPr defTabSz="914015">
              <a:lnSpc>
                <a:spcPct val="90000"/>
              </a:lnSpc>
              <a:spcBef>
                <a:spcPts val="587"/>
              </a:spcBef>
              <a:defRPr/>
            </a:pPr>
            <a:r>
              <a:rPr lang="en-US" sz="1200" kern="0" dirty="0">
                <a:solidFill>
                  <a:srgbClr val="FFFFFF"/>
                </a:solidFill>
              </a:rPr>
              <a:t>iOS</a:t>
            </a:r>
          </a:p>
          <a:p>
            <a:pPr defTabSz="914015">
              <a:lnSpc>
                <a:spcPct val="90000"/>
              </a:lnSpc>
              <a:spcBef>
                <a:spcPts val="587"/>
              </a:spcBef>
              <a:defRPr/>
            </a:pPr>
            <a:r>
              <a:rPr lang="en-US" sz="1200" kern="0" dirty="0">
                <a:solidFill>
                  <a:srgbClr val="FFFFFF"/>
                </a:solidFill>
              </a:rPr>
              <a:t>Android</a:t>
            </a:r>
          </a:p>
          <a:p>
            <a:pPr defTabSz="914015">
              <a:lnSpc>
                <a:spcPct val="90000"/>
              </a:lnSpc>
              <a:spcBef>
                <a:spcPts val="587"/>
              </a:spcBef>
              <a:defRPr/>
            </a:pPr>
            <a:r>
              <a:rPr lang="en-US" sz="1200" kern="0" dirty="0">
                <a:solidFill>
                  <a:srgbClr val="FFFFFF"/>
                </a:solidFill>
              </a:rPr>
              <a:t>HTML </a:t>
            </a:r>
            <a:r>
              <a:rPr lang="en-US" sz="1200" kern="0" dirty="0" smtClean="0">
                <a:solidFill>
                  <a:srgbClr val="FFFFFF"/>
                </a:solidFill>
              </a:rPr>
              <a:t>5/JS</a:t>
            </a:r>
            <a:endParaRPr lang="en-US" sz="1200" dirty="0">
              <a:solidFill>
                <a:srgbClr val="FFFFFF"/>
              </a:solidFill>
            </a:endParaRPr>
          </a:p>
        </p:txBody>
      </p:sp>
      <p:sp>
        <p:nvSpPr>
          <p:cNvPr id="29" name="TextBox 28"/>
          <p:cNvSpPr txBox="1"/>
          <p:nvPr/>
        </p:nvSpPr>
        <p:spPr>
          <a:xfrm>
            <a:off x="1718155" y="3689358"/>
            <a:ext cx="888385" cy="744819"/>
          </a:xfrm>
          <a:prstGeom prst="rect">
            <a:avLst/>
          </a:prstGeom>
          <a:noFill/>
        </p:spPr>
        <p:txBody>
          <a:bodyPr wrap="none" rtlCol="0">
            <a:spAutoFit/>
          </a:bodyPr>
          <a:lstStyle/>
          <a:p>
            <a:pPr defTabSz="914015">
              <a:lnSpc>
                <a:spcPct val="90000"/>
              </a:lnSpc>
              <a:spcBef>
                <a:spcPts val="587"/>
              </a:spcBef>
              <a:defRPr/>
            </a:pPr>
            <a:r>
              <a:rPr lang="en-US" sz="1200" kern="0" dirty="0">
                <a:solidFill>
                  <a:srgbClr val="FFFFFF"/>
                </a:solidFill>
              </a:rPr>
              <a:t>Xamarin</a:t>
            </a:r>
          </a:p>
          <a:p>
            <a:pPr defTabSz="914015">
              <a:lnSpc>
                <a:spcPct val="90000"/>
              </a:lnSpc>
              <a:spcBef>
                <a:spcPts val="587"/>
              </a:spcBef>
              <a:defRPr/>
            </a:pPr>
            <a:r>
              <a:rPr lang="en-US" sz="1200" kern="0" dirty="0">
                <a:solidFill>
                  <a:srgbClr val="FFFFFF"/>
                </a:solidFill>
              </a:rPr>
              <a:t>PhoneGap</a:t>
            </a:r>
          </a:p>
          <a:p>
            <a:pPr defTabSz="914015">
              <a:lnSpc>
                <a:spcPct val="90000"/>
              </a:lnSpc>
              <a:spcBef>
                <a:spcPts val="587"/>
              </a:spcBef>
              <a:defRPr/>
            </a:pPr>
            <a:r>
              <a:rPr lang="en-US" sz="1200" kern="0" dirty="0" err="1">
                <a:solidFill>
                  <a:srgbClr val="FFFFFF"/>
                </a:solidFill>
              </a:rPr>
              <a:t>Sencha</a:t>
            </a:r>
            <a:endParaRPr lang="en-US" sz="1200" kern="0" dirty="0">
              <a:solidFill>
                <a:srgbClr val="FFFFFF"/>
              </a:solidFill>
            </a:endParaRPr>
          </a:p>
        </p:txBody>
      </p:sp>
      <p:grpSp>
        <p:nvGrpSpPr>
          <p:cNvPr id="30" name="Group 29"/>
          <p:cNvGrpSpPr/>
          <p:nvPr/>
        </p:nvGrpSpPr>
        <p:grpSpPr>
          <a:xfrm>
            <a:off x="7155430" y="5323076"/>
            <a:ext cx="996727" cy="1215720"/>
            <a:chOff x="4733635" y="4960493"/>
            <a:chExt cx="996727" cy="1215720"/>
          </a:xfrm>
        </p:grpSpPr>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p:spPr>
        </p:pic>
        <p:sp>
          <p:nvSpPr>
            <p:cNvPr id="32" name="TextBox 31"/>
            <p:cNvSpPr txBox="1"/>
            <p:nvPr/>
          </p:nvSpPr>
          <p:spPr>
            <a:xfrm>
              <a:off x="4777571" y="5745902"/>
              <a:ext cx="952791" cy="430311"/>
            </a:xfrm>
            <a:prstGeom prst="rect">
              <a:avLst/>
            </a:prstGeom>
            <a:noFill/>
          </p:spPr>
          <p:txBody>
            <a:bodyPr wrap="square" lIns="175736" tIns="140589" rIns="175736" bIns="140589" rtlCol="0">
              <a:spAutoFit/>
            </a:bodyPr>
            <a:lstStyle/>
            <a:p>
              <a:pPr algn="ctr" defTabSz="896067">
                <a:lnSpc>
                  <a:spcPct val="90000"/>
                </a:lnSpc>
                <a:defRPr/>
              </a:pPr>
              <a:r>
                <a:rPr lang="en-US" sz="1057" kern="0" dirty="0" smtClean="0">
                  <a:solidFill>
                    <a:srgbClr val="FFFFFF"/>
                  </a:solidFill>
                </a:rPr>
                <a:t>Windows</a:t>
              </a:r>
              <a:endParaRPr lang="en-US" sz="1057" kern="0" dirty="0">
                <a:solidFill>
                  <a:srgbClr val="FFFFFF"/>
                </a:solidFill>
              </a:endParaRPr>
            </a:p>
          </p:txBody>
        </p:sp>
      </p:grpSp>
      <p:grpSp>
        <p:nvGrpSpPr>
          <p:cNvPr id="33" name="Group 32"/>
          <p:cNvGrpSpPr/>
          <p:nvPr/>
        </p:nvGrpSpPr>
        <p:grpSpPr>
          <a:xfrm>
            <a:off x="6279150" y="5537614"/>
            <a:ext cx="831838" cy="1131241"/>
            <a:chOff x="6794518" y="5235831"/>
            <a:chExt cx="831838" cy="1131241"/>
          </a:xfrm>
        </p:grpSpPr>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644" y="5235831"/>
              <a:ext cx="382921" cy="578975"/>
            </a:xfrm>
            <a:prstGeom prst="rect">
              <a:avLst/>
            </a:prstGeom>
          </p:spPr>
        </p:pic>
        <p:sp>
          <p:nvSpPr>
            <p:cNvPr id="35" name="TextBox 34"/>
            <p:cNvSpPr txBox="1"/>
            <p:nvPr/>
          </p:nvSpPr>
          <p:spPr>
            <a:xfrm>
              <a:off x="6794518" y="5790376"/>
              <a:ext cx="831838" cy="576696"/>
            </a:xfrm>
            <a:prstGeom prst="rect">
              <a:avLst/>
            </a:prstGeom>
            <a:noFill/>
          </p:spPr>
          <p:txBody>
            <a:bodyPr wrap="square" lIns="175736" tIns="140589" rIns="175736" bIns="140589" rtlCol="0">
              <a:spAutoFit/>
            </a:bodyPr>
            <a:lstStyle/>
            <a:p>
              <a:pPr algn="ctr" defTabSz="896067">
                <a:lnSpc>
                  <a:spcPct val="90000"/>
                </a:lnSpc>
                <a:defRPr/>
              </a:pPr>
              <a:r>
                <a:rPr lang="en-US" sz="1057" kern="0" dirty="0" smtClean="0">
                  <a:solidFill>
                    <a:srgbClr val="FFFFFF"/>
                  </a:solidFill>
                </a:rPr>
                <a:t>Android</a:t>
              </a:r>
            </a:p>
            <a:p>
              <a:pPr algn="ctr" defTabSz="896067">
                <a:lnSpc>
                  <a:spcPct val="90000"/>
                </a:lnSpc>
                <a:defRPr/>
              </a:pPr>
              <a:r>
                <a:rPr lang="en-US" sz="1057" kern="0" dirty="0" smtClean="0">
                  <a:solidFill>
                    <a:srgbClr val="FFFFFF"/>
                  </a:solidFill>
                </a:rPr>
                <a:t>Chrome</a:t>
              </a:r>
              <a:endParaRPr lang="en-US" sz="1057" kern="0" dirty="0">
                <a:solidFill>
                  <a:srgbClr val="FFFFFF"/>
                </a:solidFill>
              </a:endParaRPr>
            </a:p>
          </p:txBody>
        </p:sp>
      </p:grpSp>
      <p:grpSp>
        <p:nvGrpSpPr>
          <p:cNvPr id="36" name="Group 35"/>
          <p:cNvGrpSpPr/>
          <p:nvPr/>
        </p:nvGrpSpPr>
        <p:grpSpPr>
          <a:xfrm>
            <a:off x="5298081" y="5543675"/>
            <a:ext cx="790803" cy="1112832"/>
            <a:chOff x="5910829" y="5235445"/>
            <a:chExt cx="790803" cy="1112832"/>
          </a:xfrm>
        </p:grpSpPr>
        <p:sp>
          <p:nvSpPr>
            <p:cNvPr id="37" name="TextBox 36"/>
            <p:cNvSpPr txBox="1"/>
            <p:nvPr/>
          </p:nvSpPr>
          <p:spPr>
            <a:xfrm>
              <a:off x="5910829" y="5771581"/>
              <a:ext cx="790803" cy="576696"/>
            </a:xfrm>
            <a:prstGeom prst="rect">
              <a:avLst/>
            </a:prstGeom>
            <a:noFill/>
          </p:spPr>
          <p:txBody>
            <a:bodyPr wrap="square" lIns="175736" tIns="140589" rIns="175736" bIns="140589" rtlCol="0">
              <a:spAutoFit/>
            </a:bodyPr>
            <a:lstStyle/>
            <a:p>
              <a:pPr algn="ctr" defTabSz="896067">
                <a:lnSpc>
                  <a:spcPct val="90000"/>
                </a:lnSpc>
                <a:defRPr/>
              </a:pPr>
              <a:r>
                <a:rPr lang="en-US" sz="1057" kern="0" dirty="0" smtClean="0">
                  <a:solidFill>
                    <a:srgbClr val="FFFFFF"/>
                  </a:solidFill>
                </a:rPr>
                <a:t>iOS OSX</a:t>
              </a:r>
              <a:endParaRPr lang="en-US" sz="1057" kern="0" dirty="0">
                <a:solidFill>
                  <a:srgbClr val="FFFFFF"/>
                </a:solidFill>
              </a:endParaRPr>
            </a:p>
          </p:txBody>
        </p:sp>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59381" y="5235445"/>
              <a:ext cx="456394" cy="558963"/>
            </a:xfrm>
            <a:prstGeom prst="rect">
              <a:avLst/>
            </a:prstGeom>
          </p:spPr>
        </p:pic>
      </p:grpSp>
      <p:grpSp>
        <p:nvGrpSpPr>
          <p:cNvPr id="39" name="Group 38"/>
          <p:cNvGrpSpPr/>
          <p:nvPr/>
        </p:nvGrpSpPr>
        <p:grpSpPr>
          <a:xfrm>
            <a:off x="8961741" y="5536021"/>
            <a:ext cx="1142270" cy="994381"/>
            <a:chOff x="7627934" y="5239196"/>
            <a:chExt cx="1142270" cy="994381"/>
          </a:xfrm>
        </p:grpSpPr>
        <p:sp>
          <p:nvSpPr>
            <p:cNvPr id="40" name="Lightning Bolt 39"/>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7627934" y="5803266"/>
              <a:ext cx="1142270" cy="430311"/>
            </a:xfrm>
            <a:prstGeom prst="rect">
              <a:avLst/>
            </a:prstGeom>
            <a:noFill/>
          </p:spPr>
          <p:txBody>
            <a:bodyPr wrap="square" lIns="175736" tIns="140589" rIns="175736" bIns="140589" rtlCol="0">
              <a:spAutoFit/>
            </a:bodyPr>
            <a:lstStyle/>
            <a:p>
              <a:pPr algn="ctr" defTabSz="896067">
                <a:lnSpc>
                  <a:spcPct val="90000"/>
                </a:lnSpc>
                <a:defRPr/>
              </a:pPr>
              <a:r>
                <a:rPr lang="en-US" sz="1057" kern="0" dirty="0" smtClean="0">
                  <a:solidFill>
                    <a:srgbClr val="FFFFFF"/>
                  </a:solidFill>
                </a:rPr>
                <a:t>In-App</a:t>
              </a:r>
              <a:endParaRPr lang="en-US" sz="1057" kern="0" dirty="0">
                <a:solidFill>
                  <a:srgbClr val="FFFFFF"/>
                </a:solidFill>
              </a:endParaRPr>
            </a:p>
          </p:txBody>
        </p:sp>
      </p:grpSp>
      <p:grpSp>
        <p:nvGrpSpPr>
          <p:cNvPr id="42" name="Group 41"/>
          <p:cNvGrpSpPr/>
          <p:nvPr/>
        </p:nvGrpSpPr>
        <p:grpSpPr>
          <a:xfrm>
            <a:off x="8131902" y="5527177"/>
            <a:ext cx="952791" cy="1011619"/>
            <a:chOff x="8872474" y="5203497"/>
            <a:chExt cx="952791" cy="1011619"/>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44" name="TextBox 43"/>
            <p:cNvSpPr txBox="1"/>
            <p:nvPr/>
          </p:nvSpPr>
          <p:spPr>
            <a:xfrm>
              <a:off x="8872474" y="5784805"/>
              <a:ext cx="952791" cy="430311"/>
            </a:xfrm>
            <a:prstGeom prst="rect">
              <a:avLst/>
            </a:prstGeom>
            <a:noFill/>
          </p:spPr>
          <p:txBody>
            <a:bodyPr wrap="square" lIns="175736" tIns="140589" rIns="175736" bIns="140589" rtlCol="0">
              <a:spAutoFit/>
            </a:bodyPr>
            <a:lstStyle/>
            <a:p>
              <a:pPr algn="ctr" defTabSz="896067">
                <a:lnSpc>
                  <a:spcPct val="90000"/>
                </a:lnSpc>
                <a:defRPr/>
              </a:pPr>
              <a:r>
                <a:rPr lang="en-US" sz="1057" kern="0" dirty="0" smtClean="0">
                  <a:solidFill>
                    <a:srgbClr val="FFFFFF"/>
                  </a:solidFill>
                </a:rPr>
                <a:t>Kindle</a:t>
              </a:r>
              <a:endParaRPr lang="en-US" sz="1057" kern="0" dirty="0">
                <a:solidFill>
                  <a:srgbClr val="FFFFFF"/>
                </a:solidFill>
              </a:endParaRPr>
            </a:p>
          </p:txBody>
        </p:sp>
      </p:grpSp>
      <p:grpSp>
        <p:nvGrpSpPr>
          <p:cNvPr id="45" name="Group 44"/>
          <p:cNvGrpSpPr/>
          <p:nvPr/>
        </p:nvGrpSpPr>
        <p:grpSpPr bwMode="gray">
          <a:xfrm>
            <a:off x="7420521" y="3908148"/>
            <a:ext cx="650475" cy="433958"/>
            <a:chOff x="8672460" y="-1818199"/>
            <a:chExt cx="1811337" cy="1203325"/>
          </a:xfrm>
        </p:grpSpPr>
        <p:sp>
          <p:nvSpPr>
            <p:cNvPr id="46"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864" tIns="43932" rIns="87864" bIns="43932" numCol="1" rtlCol="0" anchor="ctr" anchorCtr="0" compatLnSpc="1">
              <a:prstTxWarp prst="textNoShape">
                <a:avLst/>
              </a:prstTxWarp>
            </a:bodyPr>
            <a:lstStyle/>
            <a:p>
              <a:pPr defTabSz="711706"/>
              <a:endParaRPr lang="en-US" sz="865" spc="-118" dirty="0">
                <a:solidFill>
                  <a:srgbClr val="505050">
                    <a:lumMod val="50000"/>
                  </a:srgbClr>
                </a:solidFill>
                <a:latin typeface="Segoe Light" pitchFamily="34" charset="0"/>
              </a:endParaRPr>
            </a:p>
          </p:txBody>
        </p:sp>
        <p:sp>
          <p:nvSpPr>
            <p:cNvPr id="47"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864" tIns="43932" rIns="87864" bIns="43932" numCol="1" rtlCol="0" anchor="ctr" anchorCtr="0" compatLnSpc="1">
              <a:prstTxWarp prst="textNoShape">
                <a:avLst/>
              </a:prstTxWarp>
            </a:bodyPr>
            <a:lstStyle/>
            <a:p>
              <a:pPr defTabSz="711706"/>
              <a:endParaRPr lang="en-US" sz="865" spc="-118" dirty="0">
                <a:solidFill>
                  <a:srgbClr val="505050">
                    <a:lumMod val="50000"/>
                  </a:srgbClr>
                </a:solidFill>
                <a:latin typeface="Segoe Light" pitchFamily="34" charset="0"/>
              </a:endParaRPr>
            </a:p>
          </p:txBody>
        </p:sp>
        <p:sp>
          <p:nvSpPr>
            <p:cNvPr id="48"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864" tIns="43932" rIns="87864" bIns="43932" numCol="1" rtlCol="0" anchor="ctr" anchorCtr="0" compatLnSpc="1">
              <a:prstTxWarp prst="textNoShape">
                <a:avLst/>
              </a:prstTxWarp>
            </a:bodyPr>
            <a:lstStyle/>
            <a:p>
              <a:pPr defTabSz="711706"/>
              <a:endParaRPr lang="en-US" sz="865" spc="-118" dirty="0">
                <a:solidFill>
                  <a:srgbClr val="505050">
                    <a:lumMod val="50000"/>
                  </a:srgbClr>
                </a:solidFill>
                <a:latin typeface="Segoe Light" pitchFamily="34" charset="0"/>
              </a:endParaRPr>
            </a:p>
          </p:txBody>
        </p:sp>
      </p:grpSp>
      <p:sp>
        <p:nvSpPr>
          <p:cNvPr id="49" name="TextBox 48"/>
          <p:cNvSpPr txBox="1"/>
          <p:nvPr/>
        </p:nvSpPr>
        <p:spPr>
          <a:xfrm>
            <a:off x="639628" y="3170157"/>
            <a:ext cx="19625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Mobile SDKs</a:t>
            </a:r>
          </a:p>
        </p:txBody>
      </p:sp>
      <p:sp>
        <p:nvSpPr>
          <p:cNvPr id="50" name="TextBox 49"/>
          <p:cNvSpPr txBox="1"/>
          <p:nvPr/>
        </p:nvSpPr>
        <p:spPr>
          <a:xfrm>
            <a:off x="4904809" y="1531408"/>
            <a:ext cx="1993388" cy="159022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6214">
              <a:tabLst>
                <a:tab pos="878559" algn="l"/>
              </a:tabLst>
              <a:defRPr/>
            </a:pPr>
            <a:endParaRPr lang="en-US" sz="2307" b="0" dirty="0"/>
          </a:p>
        </p:txBody>
      </p:sp>
      <p:grpSp>
        <p:nvGrpSpPr>
          <p:cNvPr id="51" name="Group 50"/>
          <p:cNvGrpSpPr/>
          <p:nvPr/>
        </p:nvGrpSpPr>
        <p:grpSpPr>
          <a:xfrm>
            <a:off x="10450940" y="1692039"/>
            <a:ext cx="1577996" cy="4439275"/>
            <a:chOff x="10450940" y="1692039"/>
            <a:chExt cx="1577996" cy="4439275"/>
          </a:xfrm>
        </p:grpSpPr>
        <p:sp>
          <p:nvSpPr>
            <p:cNvPr id="52" name="TextBox 51"/>
            <p:cNvSpPr txBox="1"/>
            <p:nvPr/>
          </p:nvSpPr>
          <p:spPr>
            <a:xfrm>
              <a:off x="10450940" y="1692039"/>
              <a:ext cx="15779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solidFill>
                    <a:srgbClr val="FFFFFF"/>
                  </a:solidFill>
                  <a:latin typeface="Segoe UI Light"/>
                </a:rPr>
                <a:t>Backend code</a:t>
              </a:r>
            </a:p>
          </p:txBody>
        </p:sp>
        <p:pic>
          <p:nvPicPr>
            <p:cNvPr id="53" name="Picture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64692" y="2870244"/>
              <a:ext cx="962121" cy="962121"/>
            </a:xfrm>
            <a:prstGeom prst="rect">
              <a:avLst/>
            </a:prstGeom>
          </p:spPr>
        </p:pic>
        <p:grpSp>
          <p:nvGrpSpPr>
            <p:cNvPr id="54" name="Group 53"/>
            <p:cNvGrpSpPr/>
            <p:nvPr/>
          </p:nvGrpSpPr>
          <p:grpSpPr>
            <a:xfrm>
              <a:off x="10594693" y="4716462"/>
              <a:ext cx="1254699" cy="353664"/>
              <a:chOff x="10666142" y="3788556"/>
              <a:chExt cx="1254699" cy="353664"/>
            </a:xfrm>
          </p:grpSpPr>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55" name="Group 54"/>
            <p:cNvGrpSpPr/>
            <p:nvPr/>
          </p:nvGrpSpPr>
          <p:grpSpPr>
            <a:xfrm>
              <a:off x="10594693" y="5234193"/>
              <a:ext cx="1262837" cy="377385"/>
              <a:chOff x="10658004" y="4273237"/>
              <a:chExt cx="1262837" cy="377385"/>
            </a:xfrm>
          </p:grpSpPr>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61" name="Picture 6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62" name="Picture 6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56" name="Group 55"/>
            <p:cNvGrpSpPr/>
            <p:nvPr/>
          </p:nvGrpSpPr>
          <p:grpSpPr>
            <a:xfrm>
              <a:off x="10594693" y="5775646"/>
              <a:ext cx="1262837" cy="355668"/>
              <a:chOff x="10658004" y="4808787"/>
              <a:chExt cx="1262837" cy="355668"/>
            </a:xfrm>
          </p:grpSpPr>
          <p:pic>
            <p:nvPicPr>
              <p:cNvPr id="57" name="Picture 5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58" name="Picture 5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59" name="Picture 5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grpSp>
      <p:grpSp>
        <p:nvGrpSpPr>
          <p:cNvPr id="66" name="Group 65"/>
          <p:cNvGrpSpPr/>
          <p:nvPr/>
        </p:nvGrpSpPr>
        <p:grpSpPr>
          <a:xfrm>
            <a:off x="6947861" y="2204292"/>
            <a:ext cx="702936" cy="911970"/>
            <a:chOff x="6967218" y="2204292"/>
            <a:chExt cx="702936" cy="911970"/>
          </a:xfrm>
        </p:grpSpPr>
        <p:pic>
          <p:nvPicPr>
            <p:cNvPr id="67" name="Picture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6525" y="2204292"/>
              <a:ext cx="684322" cy="513241"/>
            </a:xfrm>
            <a:prstGeom prst="rect">
              <a:avLst/>
            </a:prstGeom>
          </p:spPr>
        </p:pic>
        <p:sp>
          <p:nvSpPr>
            <p:cNvPr id="68" name="TextBox 67"/>
            <p:cNvSpPr txBox="1"/>
            <p:nvPr/>
          </p:nvSpPr>
          <p:spPr>
            <a:xfrm>
              <a:off x="6967218" y="2683230"/>
              <a:ext cx="702936" cy="433032"/>
            </a:xfrm>
            <a:prstGeom prst="rect">
              <a:avLst/>
            </a:prstGeom>
            <a:noFill/>
          </p:spPr>
          <p:txBody>
            <a:bodyPr wrap="square" lIns="175736" tIns="140589" rIns="175736" bIns="140589" rtlCol="0">
              <a:spAutoFit/>
            </a:bodyPr>
            <a:lstStyle/>
            <a:p>
              <a:pPr algn="ctr" defTabSz="896067">
                <a:lnSpc>
                  <a:spcPct val="90000"/>
                </a:lnSpc>
                <a:defRPr/>
              </a:pPr>
              <a:r>
                <a:rPr lang="en-US" sz="1000" kern="0" dirty="0">
                  <a:solidFill>
                    <a:srgbClr val="FFFFFF"/>
                  </a:solidFill>
                </a:rPr>
                <a:t>SQL</a:t>
              </a:r>
            </a:p>
          </p:txBody>
        </p:sp>
      </p:grpSp>
      <p:grpSp>
        <p:nvGrpSpPr>
          <p:cNvPr id="69" name="Group 68"/>
          <p:cNvGrpSpPr/>
          <p:nvPr/>
        </p:nvGrpSpPr>
        <p:grpSpPr>
          <a:xfrm>
            <a:off x="8083863" y="2173750"/>
            <a:ext cx="1029974" cy="939791"/>
            <a:chOff x="8134624" y="2173750"/>
            <a:chExt cx="1029974" cy="939791"/>
          </a:xfrm>
        </p:grpSpPr>
        <p:pic>
          <p:nvPicPr>
            <p:cNvPr id="70" name="Picture 69"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355460" y="2173750"/>
              <a:ext cx="588302" cy="588302"/>
            </a:xfrm>
            <a:prstGeom prst="rect">
              <a:avLst/>
            </a:prstGeom>
          </p:spPr>
        </p:pic>
        <p:sp>
          <p:nvSpPr>
            <p:cNvPr id="71" name="TextBox 70"/>
            <p:cNvSpPr txBox="1"/>
            <p:nvPr/>
          </p:nvSpPr>
          <p:spPr>
            <a:xfrm>
              <a:off x="8134624" y="2683230"/>
              <a:ext cx="1029974"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smtClean="0">
                  <a:solidFill>
                    <a:srgbClr val="FFFFFF"/>
                  </a:solidFill>
                </a:rPr>
                <a:t>Mongo</a:t>
              </a:r>
              <a:endParaRPr lang="en-US" sz="1000" kern="0" dirty="0">
                <a:solidFill>
                  <a:srgbClr val="FFFFFF"/>
                </a:solidFill>
              </a:endParaRPr>
            </a:p>
          </p:txBody>
        </p:sp>
      </p:grpSp>
      <p:grpSp>
        <p:nvGrpSpPr>
          <p:cNvPr id="72" name="Group 71"/>
          <p:cNvGrpSpPr/>
          <p:nvPr/>
        </p:nvGrpSpPr>
        <p:grpSpPr>
          <a:xfrm>
            <a:off x="7518889" y="2209482"/>
            <a:ext cx="878668" cy="904437"/>
            <a:chOff x="7499762" y="2209104"/>
            <a:chExt cx="878668" cy="904437"/>
          </a:xfrm>
        </p:grpSpPr>
        <p:sp>
          <p:nvSpPr>
            <p:cNvPr id="73" name="TextBox 72"/>
            <p:cNvSpPr txBox="1"/>
            <p:nvPr/>
          </p:nvSpPr>
          <p:spPr>
            <a:xfrm>
              <a:off x="7499762" y="2683230"/>
              <a:ext cx="878668"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smtClean="0">
                  <a:solidFill>
                    <a:srgbClr val="FFFFFF"/>
                  </a:solidFill>
                </a:rPr>
                <a:t>Tables</a:t>
              </a:r>
              <a:endParaRPr lang="en-US" sz="1000" kern="0" dirty="0">
                <a:solidFill>
                  <a:srgbClr val="FFFFFF"/>
                </a:solidFill>
              </a:endParaRPr>
            </a:p>
          </p:txBody>
        </p:sp>
        <p:pic>
          <p:nvPicPr>
            <p:cNvPr id="74" name="Picture 73"/>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75" name="Group 74"/>
          <p:cNvGrpSpPr/>
          <p:nvPr/>
        </p:nvGrpSpPr>
        <p:grpSpPr>
          <a:xfrm>
            <a:off x="8677800" y="2133171"/>
            <a:ext cx="1029974" cy="980369"/>
            <a:chOff x="8737007" y="2133171"/>
            <a:chExt cx="1029974" cy="980369"/>
          </a:xfrm>
        </p:grpSpPr>
        <p:pic>
          <p:nvPicPr>
            <p:cNvPr id="76" name="Picture 75"/>
            <p:cNvPicPr>
              <a:picLocks noChangeAspect="1"/>
            </p:cNvPicPr>
            <p:nvPr/>
          </p:nvPicPr>
          <p:blipFill>
            <a:blip r:embed="rId26"/>
            <a:stretch>
              <a:fillRect/>
            </a:stretch>
          </p:blipFill>
          <p:spPr>
            <a:xfrm>
              <a:off x="8979850" y="2133171"/>
              <a:ext cx="544289" cy="667661"/>
            </a:xfrm>
            <a:prstGeom prst="rect">
              <a:avLst/>
            </a:prstGeom>
          </p:spPr>
        </p:pic>
        <p:sp>
          <p:nvSpPr>
            <p:cNvPr id="77" name="TextBox 76"/>
            <p:cNvSpPr txBox="1"/>
            <p:nvPr/>
          </p:nvSpPr>
          <p:spPr>
            <a:xfrm>
              <a:off x="8737007" y="2683229"/>
              <a:ext cx="1029974"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smtClean="0">
                  <a:solidFill>
                    <a:srgbClr val="FFFFFF"/>
                  </a:solidFill>
                </a:rPr>
                <a:t>O365</a:t>
              </a:r>
              <a:endParaRPr lang="en-US" sz="1000" kern="0" dirty="0">
                <a:solidFill>
                  <a:srgbClr val="FFFFFF"/>
                </a:solidFill>
              </a:endParaRPr>
            </a:p>
          </p:txBody>
        </p:sp>
      </p:grpSp>
      <p:grpSp>
        <p:nvGrpSpPr>
          <p:cNvPr id="78" name="Group 77"/>
          <p:cNvGrpSpPr/>
          <p:nvPr/>
        </p:nvGrpSpPr>
        <p:grpSpPr>
          <a:xfrm>
            <a:off x="9407441" y="2197313"/>
            <a:ext cx="1029974" cy="916226"/>
            <a:chOff x="9407441" y="2197313"/>
            <a:chExt cx="1029974" cy="916226"/>
          </a:xfrm>
        </p:grpSpPr>
        <p:pic>
          <p:nvPicPr>
            <p:cNvPr id="79" name="Picture 78"/>
            <p:cNvPicPr>
              <a:picLocks noChangeAspect="1"/>
            </p:cNvPicPr>
            <p:nvPr/>
          </p:nvPicPr>
          <p:blipFill>
            <a:blip r:embed="rId27"/>
            <a:stretch>
              <a:fillRect/>
            </a:stretch>
          </p:blipFill>
          <p:spPr>
            <a:xfrm>
              <a:off x="9691715" y="2197313"/>
              <a:ext cx="520220" cy="520220"/>
            </a:xfrm>
            <a:prstGeom prst="rect">
              <a:avLst/>
            </a:prstGeom>
          </p:spPr>
        </p:pic>
        <p:sp>
          <p:nvSpPr>
            <p:cNvPr id="80" name="TextBox 79"/>
            <p:cNvSpPr txBox="1"/>
            <p:nvPr/>
          </p:nvSpPr>
          <p:spPr>
            <a:xfrm>
              <a:off x="9407441" y="2683228"/>
              <a:ext cx="1029974"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smtClean="0">
                  <a:solidFill>
                    <a:srgbClr val="FFFFFF"/>
                  </a:solidFill>
                </a:rPr>
                <a:t>API Apps</a:t>
              </a:r>
              <a:endParaRPr lang="en-US" sz="1000" kern="0" dirty="0">
                <a:solidFill>
                  <a:srgbClr val="FFFFFF"/>
                </a:solidFill>
              </a:endParaRPr>
            </a:p>
          </p:txBody>
        </p:sp>
      </p:grpSp>
      <p:grpSp>
        <p:nvGrpSpPr>
          <p:cNvPr id="81" name="Group 80"/>
          <p:cNvGrpSpPr/>
          <p:nvPr/>
        </p:nvGrpSpPr>
        <p:grpSpPr>
          <a:xfrm>
            <a:off x="4928600" y="1501167"/>
            <a:ext cx="1896994" cy="1258812"/>
            <a:chOff x="4928600" y="1501167"/>
            <a:chExt cx="1896994" cy="1258812"/>
          </a:xfrm>
        </p:grpSpPr>
        <p:sp>
          <p:nvSpPr>
            <p:cNvPr id="82" name="Right Arrow 81"/>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Arrow 82"/>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4928600" y="1501167"/>
              <a:ext cx="1896994" cy="664797"/>
            </a:xfrm>
            <a:prstGeom prst="rect">
              <a:avLst/>
            </a:prstGeom>
            <a:noFill/>
          </p:spPr>
          <p:txBody>
            <a:bodyPr wrap="none" lIns="182880" tIns="146304" rIns="182880" bIns="146304" rtlCol="0">
              <a:spAutoFit/>
            </a:bodyPr>
            <a:lstStyle/>
            <a:p>
              <a:pPr defTabSz="914164">
                <a:tabLst>
                  <a:tab pos="896155" algn="l"/>
                </a:tabLst>
                <a:defRPr/>
              </a:pPr>
              <a:r>
                <a:rPr lang="en-US" sz="2400" dirty="0">
                  <a:solidFill>
                    <a:srgbClr val="FFFFFF"/>
                  </a:solidFill>
                  <a:latin typeface="Segoe UI Light"/>
                </a:rPr>
                <a:t>Offline </a:t>
              </a:r>
              <a:r>
                <a:rPr lang="en-US" sz="2400" dirty="0" smtClean="0">
                  <a:solidFill>
                    <a:srgbClr val="FFFFFF"/>
                  </a:solidFill>
                  <a:latin typeface="Segoe UI Light"/>
                </a:rPr>
                <a:t>Sync</a:t>
              </a:r>
              <a:endParaRPr lang="en-US" sz="2400" dirty="0">
                <a:solidFill>
                  <a:srgbClr val="FFFFFF"/>
                </a:solidFill>
                <a:latin typeface="Segoe UI Light"/>
              </a:endParaRPr>
            </a:p>
          </p:txBody>
        </p:sp>
      </p:grpSp>
    </p:spTree>
    <p:extLst>
      <p:ext uri="{BB962C8B-B14F-4D97-AF65-F5344CB8AC3E}">
        <p14:creationId xmlns:p14="http://schemas.microsoft.com/office/powerpoint/2010/main" val="144822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17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Azure Mobile App / Mobile Services</a:t>
            </a:r>
            <a:endParaRPr lang="he-IL" dirty="0"/>
          </a:p>
        </p:txBody>
      </p:sp>
      <p:sp>
        <p:nvSpPr>
          <p:cNvPr id="3" name="Content Placeholder 2"/>
          <p:cNvSpPr>
            <a:spLocks noGrp="1"/>
          </p:cNvSpPr>
          <p:nvPr>
            <p:ph idx="1"/>
          </p:nvPr>
        </p:nvSpPr>
        <p:spPr/>
        <p:txBody>
          <a:bodyPr/>
          <a:lstStyle/>
          <a:p>
            <a:pPr algn="l" rtl="0"/>
            <a:r>
              <a:rPr lang="en-US" dirty="0" smtClean="0"/>
              <a:t>A </a:t>
            </a:r>
            <a:r>
              <a:rPr lang="en-US" dirty="0"/>
              <a:t>Turnkey Backend for Employee Mobile </a:t>
            </a:r>
            <a:r>
              <a:rPr lang="en-US" dirty="0" smtClean="0"/>
              <a:t>Apps</a:t>
            </a:r>
          </a:p>
          <a:p>
            <a:pPr algn="l" rtl="0"/>
            <a:r>
              <a:rPr lang="en-US" dirty="0" smtClean="0"/>
              <a:t>Deliver </a:t>
            </a:r>
            <a:r>
              <a:rPr lang="en-US" dirty="0"/>
              <a:t>Native &amp; Cross Platform Apps</a:t>
            </a:r>
          </a:p>
          <a:p>
            <a:pPr algn="l" rtl="0"/>
            <a:r>
              <a:rPr lang="en-US" dirty="0"/>
              <a:t>Enable Corporate Single Sign-On</a:t>
            </a:r>
          </a:p>
          <a:p>
            <a:pPr algn="l" rtl="0"/>
            <a:r>
              <a:rPr lang="en-US" dirty="0"/>
              <a:t>Integrate w/ O365 and On-Premise Enterprise Systems</a:t>
            </a:r>
          </a:p>
          <a:p>
            <a:pPr algn="l" rtl="0"/>
            <a:r>
              <a:rPr lang="en-US" dirty="0"/>
              <a:t>Connect To Any Data Source</a:t>
            </a:r>
          </a:p>
          <a:p>
            <a:pPr algn="l" rtl="0"/>
            <a:r>
              <a:rPr lang="en-US" dirty="0"/>
              <a:t>Enable Offline and Real-Time Sync</a:t>
            </a:r>
          </a:p>
          <a:p>
            <a:pPr algn="l" rtl="0"/>
            <a:r>
              <a:rPr lang="en-US" dirty="0"/>
              <a:t>Leverage Your Existing Skills with .NET Web API</a:t>
            </a:r>
          </a:p>
          <a:p>
            <a:pPr lvl="1" algn="l" rtl="0"/>
            <a:endParaRPr lang="he-IL" dirty="0"/>
          </a:p>
        </p:txBody>
      </p:sp>
    </p:spTree>
    <p:extLst>
      <p:ext uri="{BB962C8B-B14F-4D97-AF65-F5344CB8AC3E}">
        <p14:creationId xmlns:p14="http://schemas.microsoft.com/office/powerpoint/2010/main" val="9241297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Supported Platforms</a:t>
            </a:r>
            <a:endParaRPr lang="he-IL" dirty="0"/>
          </a:p>
        </p:txBody>
      </p:sp>
      <p:sp>
        <p:nvSpPr>
          <p:cNvPr id="4" name="Rectangle 3"/>
          <p:cNvSpPr/>
          <p:nvPr/>
        </p:nvSpPr>
        <p:spPr bwMode="auto">
          <a:xfrm>
            <a:off x="269239" y="5061968"/>
            <a:ext cx="11653524" cy="896425"/>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2606309" y="1386628"/>
            <a:ext cx="2337070" cy="3585699"/>
            <a:chOff x="2658570" y="2125663"/>
            <a:chExt cx="2383933" cy="3657600"/>
          </a:xfrm>
        </p:grpSpPr>
        <p:sp>
          <p:nvSpPr>
            <p:cNvPr id="6" name="Rectangle 5"/>
            <p:cNvSpPr/>
            <p:nvPr/>
          </p:nvSpPr>
          <p:spPr bwMode="auto">
            <a:xfrm>
              <a:off x="2658570" y="2125663"/>
              <a:ext cx="2383933" cy="3657600"/>
            </a:xfrm>
            <a:prstGeom prst="rect">
              <a:avLst/>
            </a:prstGeom>
            <a:solidFill>
              <a:srgbClr val="55A51C">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iOS</a:t>
              </a: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0760" y="3149375"/>
              <a:ext cx="739553" cy="905757"/>
            </a:xfrm>
            <a:prstGeom prst="rect">
              <a:avLst/>
            </a:prstGeom>
          </p:spPr>
        </p:pic>
      </p:grpSp>
      <p:grpSp>
        <p:nvGrpSpPr>
          <p:cNvPr id="8" name="Group 7"/>
          <p:cNvGrpSpPr/>
          <p:nvPr/>
        </p:nvGrpSpPr>
        <p:grpSpPr>
          <a:xfrm>
            <a:off x="269239" y="1386628"/>
            <a:ext cx="2337070" cy="3585699"/>
            <a:chOff x="274637" y="2125663"/>
            <a:chExt cx="2383933" cy="3657600"/>
          </a:xfrm>
          <a:solidFill>
            <a:srgbClr val="00188F"/>
          </a:solidFill>
        </p:grpSpPr>
        <p:sp>
          <p:nvSpPr>
            <p:cNvPr id="9" name="Rectangle 8"/>
            <p:cNvSpPr/>
            <p:nvPr/>
          </p:nvSpPr>
          <p:spPr bwMode="auto">
            <a:xfrm>
              <a:off x="274637" y="2125663"/>
              <a:ext cx="2383933" cy="365760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lvl="0" defTabSz="914102" fontAlgn="base">
                <a:lnSpc>
                  <a:spcPct val="90000"/>
                </a:lnSpc>
                <a:spcBef>
                  <a:spcPct val="0"/>
                </a:spcBef>
                <a:spcAft>
                  <a:spcPct val="0"/>
                </a:spcAf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a:t>
              </a:r>
              <a:r>
                <a:rPr lang="en-US" sz="2353" kern="0" dirty="0">
                  <a:gradFill>
                    <a:gsLst>
                      <a:gs pos="0">
                        <a:srgbClr val="FFFFFF"/>
                      </a:gs>
                      <a:gs pos="100000">
                        <a:srgbClr val="FFFFFF"/>
                      </a:gs>
                    </a:gsLst>
                    <a:lin ang="5400000" scaled="0"/>
                  </a:gradFill>
                  <a:latin typeface="Segoe UI"/>
                  <a:ea typeface="Segoe UI" pitchFamily="34" charset="0"/>
                  <a:cs typeface="Segoe UI" pitchFamily="34" charset="0"/>
                </a:rPr>
                <a:t>8.x Windows </a:t>
              </a:r>
              <a:r>
                <a:rPr lang="en-US" sz="2353" kern="0" dirty="0" smtClean="0">
                  <a:gradFill>
                    <a:gsLst>
                      <a:gs pos="0">
                        <a:srgbClr val="FFFFFF"/>
                      </a:gs>
                      <a:gs pos="100000">
                        <a:srgbClr val="FFFFFF"/>
                      </a:gs>
                    </a:gsLst>
                    <a:lin ang="5400000" scaled="0"/>
                  </a:gradFill>
                  <a:latin typeface="Segoe UI"/>
                  <a:ea typeface="Segoe UI" pitchFamily="34" charset="0"/>
                  <a:cs typeface="Segoe UI" pitchFamily="34" charset="0"/>
                </a:rPr>
                <a:t>10 </a:t>
              </a: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68823"/>
            <a:stretch/>
          </p:blipFill>
          <p:spPr>
            <a:xfrm>
              <a:off x="457580" y="2643052"/>
              <a:ext cx="1645961" cy="1918401"/>
            </a:xfrm>
            <a:prstGeom prst="rect">
              <a:avLst/>
            </a:prstGeom>
            <a:grpFill/>
          </p:spPr>
        </p:pic>
      </p:grpSp>
      <p:grpSp>
        <p:nvGrpSpPr>
          <p:cNvPr id="11" name="Group 10"/>
          <p:cNvGrpSpPr/>
          <p:nvPr/>
        </p:nvGrpSpPr>
        <p:grpSpPr>
          <a:xfrm>
            <a:off x="4943381" y="1386628"/>
            <a:ext cx="2337070" cy="3585699"/>
            <a:chOff x="5042505" y="2125663"/>
            <a:chExt cx="2383933" cy="3657600"/>
          </a:xfrm>
          <a:solidFill>
            <a:srgbClr val="02AED9">
              <a:lumMod val="75000"/>
            </a:srgbClr>
          </a:solidFill>
        </p:grpSpPr>
        <p:sp>
          <p:nvSpPr>
            <p:cNvPr id="12" name="Rectangle 11"/>
            <p:cNvSpPr/>
            <p:nvPr/>
          </p:nvSpPr>
          <p:spPr bwMode="auto">
            <a:xfrm>
              <a:off x="5042505" y="2125663"/>
              <a:ext cx="2383933" cy="365760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Phone 8/10</a:t>
              </a:r>
            </a:p>
          </p:txBody>
        </p:sp>
        <p:pic>
          <p:nvPicPr>
            <p:cNvPr id="13" name="Picture 2" descr="\\MAGNUM\Projects\Microsoft\Cloud Power FY12\Design\ICONS_PNG\Devices.png"/>
            <p:cNvPicPr>
              <a:picLocks noChangeAspect="1" noChangeArrowheads="1"/>
            </p:cNvPicPr>
            <p:nvPr/>
          </p:nvPicPr>
          <p:blipFill>
            <a:blip r:embed="rId4" cstate="print">
              <a:lum bright="100000"/>
            </a:blip>
            <a:srcRect l="56000" t="50000" r="10000" b="4000"/>
            <a:stretch>
              <a:fillRect/>
            </a:stretch>
          </p:blipFill>
          <p:spPr bwMode="auto">
            <a:xfrm>
              <a:off x="5611414" y="2841458"/>
              <a:ext cx="1246114" cy="1685480"/>
            </a:xfrm>
            <a:prstGeom prst="rect">
              <a:avLst/>
            </a:prstGeom>
            <a:grpFill/>
            <a:ln>
              <a:noFill/>
            </a:ln>
          </p:spPr>
        </p:pic>
      </p:grpSp>
      <p:grpSp>
        <p:nvGrpSpPr>
          <p:cNvPr id="14" name="Group 13"/>
          <p:cNvGrpSpPr/>
          <p:nvPr/>
        </p:nvGrpSpPr>
        <p:grpSpPr>
          <a:xfrm>
            <a:off x="7280451" y="1386628"/>
            <a:ext cx="2337070" cy="3585699"/>
            <a:chOff x="7426438" y="2125663"/>
            <a:chExt cx="2383933" cy="3657600"/>
          </a:xfrm>
        </p:grpSpPr>
        <p:sp>
          <p:nvSpPr>
            <p:cNvPr id="15" name="Rectangle 14"/>
            <p:cNvSpPr/>
            <p:nvPr/>
          </p:nvSpPr>
          <p:spPr bwMode="auto">
            <a:xfrm>
              <a:off x="7426438" y="2125663"/>
              <a:ext cx="2383933" cy="3657600"/>
            </a:xfrm>
            <a:prstGeom prst="rect">
              <a:avLst/>
            </a:prstGeom>
            <a:solidFill>
              <a:srgbClr val="FF963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Android</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4569" y="3149375"/>
              <a:ext cx="1007670" cy="1212125"/>
            </a:xfrm>
            <a:prstGeom prst="rect">
              <a:avLst/>
            </a:prstGeom>
          </p:spPr>
        </p:pic>
      </p:grpSp>
      <p:grpSp>
        <p:nvGrpSpPr>
          <p:cNvPr id="17" name="Group 16"/>
          <p:cNvGrpSpPr/>
          <p:nvPr/>
        </p:nvGrpSpPr>
        <p:grpSpPr>
          <a:xfrm>
            <a:off x="9585692" y="1386628"/>
            <a:ext cx="2337070" cy="3585699"/>
            <a:chOff x="9777904" y="2125663"/>
            <a:chExt cx="2383933" cy="3657600"/>
          </a:xfrm>
        </p:grpSpPr>
        <p:sp>
          <p:nvSpPr>
            <p:cNvPr id="18" name="Rectangle 17"/>
            <p:cNvSpPr/>
            <p:nvPr/>
          </p:nvSpPr>
          <p:spPr bwMode="auto">
            <a:xfrm>
              <a:off x="9777904" y="2125663"/>
              <a:ext cx="2383933" cy="3657600"/>
            </a:xfrm>
            <a:prstGeom prst="rect">
              <a:avLst/>
            </a:prstGeom>
            <a:solidFill>
              <a:srgbClr val="B20EC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HTML5 &amp; </a:t>
              </a:r>
              <a:r>
                <a:rPr kumimoji="0" lang="en-US" sz="2353"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Javascript</a:t>
              </a: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2487" y="3149375"/>
              <a:ext cx="974767" cy="1377563"/>
            </a:xfrm>
            <a:prstGeom prst="rect">
              <a:avLst/>
            </a:prstGeom>
          </p:spPr>
        </p:pic>
      </p:grpSp>
      <p:pic>
        <p:nvPicPr>
          <p:cNvPr id="20" name="Picture 19" descr="WinAzure_rgb_Wht_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8255" y="4952905"/>
            <a:ext cx="4029284" cy="966635"/>
          </a:xfrm>
          <a:prstGeom prst="rect">
            <a:avLst/>
          </a:prstGeom>
        </p:spPr>
      </p:pic>
    </p:spTree>
    <p:extLst>
      <p:ext uri="{BB962C8B-B14F-4D97-AF65-F5344CB8AC3E}">
        <p14:creationId xmlns:p14="http://schemas.microsoft.com/office/powerpoint/2010/main" val="21967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450" fill="hold"/>
                                        <p:tgtEl>
                                          <p:spTgt spid="11"/>
                                        </p:tgtEl>
                                        <p:attrNameLst>
                                          <p:attrName>ppt_x</p:attrName>
                                        </p:attrNameLst>
                                      </p:cBhvr>
                                      <p:tavLst>
                                        <p:tav tm="0">
                                          <p:val>
                                            <p:strVal val="1+#ppt_w/2"/>
                                          </p:val>
                                        </p:tav>
                                        <p:tav tm="100000">
                                          <p:val>
                                            <p:strVal val="#ppt_x"/>
                                          </p:val>
                                        </p:tav>
                                      </p:tavLst>
                                    </p:anim>
                                    <p:anim calcmode="lin" valueType="num">
                                      <p:cBhvr additive="base">
                                        <p:cTn id="13" dur="4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45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350" fill="hold"/>
                                        <p:tgtEl>
                                          <p:spTgt spid="14"/>
                                        </p:tgtEl>
                                        <p:attrNameLst>
                                          <p:attrName>ppt_x</p:attrName>
                                        </p:attrNameLst>
                                      </p:cBhvr>
                                      <p:tavLst>
                                        <p:tav tm="0">
                                          <p:val>
                                            <p:strVal val="1+#ppt_w/2"/>
                                          </p:val>
                                        </p:tav>
                                        <p:tav tm="100000">
                                          <p:val>
                                            <p:strVal val="#ppt_x"/>
                                          </p:val>
                                        </p:tav>
                                      </p:tavLst>
                                    </p:anim>
                                    <p:anim calcmode="lin" valueType="num">
                                      <p:cBhvr additive="base">
                                        <p:cTn id="18" dur="35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50" fill="hold"/>
                                        <p:tgtEl>
                                          <p:spTgt spid="17"/>
                                        </p:tgtEl>
                                        <p:attrNameLst>
                                          <p:attrName>ppt_x</p:attrName>
                                        </p:attrNameLst>
                                      </p:cBhvr>
                                      <p:tavLst>
                                        <p:tav tm="0">
                                          <p:val>
                                            <p:strVal val="1+#ppt_w/2"/>
                                          </p:val>
                                        </p:tav>
                                        <p:tav tm="100000">
                                          <p:val>
                                            <p:strVal val="#ppt_x"/>
                                          </p:val>
                                        </p:tav>
                                      </p:tavLst>
                                    </p:anim>
                                    <p:anim calcmode="lin" valueType="num">
                                      <p:cBhvr additive="base">
                                        <p:cTn id="23" dur="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
            <a:ext cx="9742715" cy="723899"/>
          </a:xfrm>
        </p:spPr>
        <p:txBody>
          <a:bodyPr>
            <a:normAutofit fontScale="90000"/>
          </a:bodyPr>
          <a:lstStyle/>
          <a:p>
            <a:pPr rtl="0"/>
            <a:r>
              <a:rPr lang="en-US" dirty="0" smtClean="0"/>
              <a:t>Azure Mobile Apps vs. Azure Mobile Services</a:t>
            </a:r>
            <a:endParaRPr lang="he-IL" dirty="0"/>
          </a:p>
        </p:txBody>
      </p:sp>
      <p:sp>
        <p:nvSpPr>
          <p:cNvPr id="3" name="Content Placeholder 2"/>
          <p:cNvSpPr>
            <a:spLocks noGrp="1"/>
          </p:cNvSpPr>
          <p:nvPr>
            <p:ph idx="1"/>
          </p:nvPr>
        </p:nvSpPr>
        <p:spPr/>
        <p:txBody>
          <a:bodyPr>
            <a:normAutofit/>
          </a:bodyPr>
          <a:lstStyle/>
          <a:p>
            <a:pPr algn="l" rtl="0"/>
            <a:r>
              <a:rPr lang="en-US" dirty="0"/>
              <a:t>Mobile Services – in classic portal</a:t>
            </a:r>
          </a:p>
          <a:p>
            <a:pPr algn="l" rtl="0"/>
            <a:r>
              <a:rPr lang="en-US" dirty="0"/>
              <a:t>Mobile Apps – preview portal</a:t>
            </a:r>
          </a:p>
          <a:p>
            <a:pPr algn="l" rtl="0"/>
            <a:r>
              <a:rPr lang="en-US" dirty="0"/>
              <a:t>When Mobile Apps is GA, will have all the features of Mobile </a:t>
            </a:r>
            <a:r>
              <a:rPr lang="en-US" dirty="0" smtClean="0"/>
              <a:t>Services</a:t>
            </a:r>
          </a:p>
          <a:p>
            <a:pPr algn="l" rtl="0"/>
            <a:endParaRPr lang="en-US" dirty="0" smtClean="0"/>
          </a:p>
          <a:p>
            <a:pPr algn="l" rtl="0"/>
            <a:r>
              <a:rPr lang="en-US" b="1" dirty="0" smtClean="0"/>
              <a:t>Your investment is safe!</a:t>
            </a:r>
          </a:p>
          <a:p>
            <a:pPr lvl="1" algn="l" rtl="0"/>
            <a:r>
              <a:rPr lang="en-US" dirty="0" smtClean="0"/>
              <a:t>Azure </a:t>
            </a:r>
            <a:r>
              <a:rPr lang="en-US" dirty="0"/>
              <a:t>Mobile App is still in preview</a:t>
            </a:r>
          </a:p>
          <a:p>
            <a:pPr lvl="1" algn="l" rtl="0"/>
            <a:r>
              <a:rPr lang="en-US" dirty="0" smtClean="0"/>
              <a:t>New </a:t>
            </a:r>
            <a:r>
              <a:rPr lang="en-US" dirty="0"/>
              <a:t>features will go into Mobile Apps</a:t>
            </a:r>
          </a:p>
          <a:p>
            <a:pPr lvl="1" algn="l" rtl="0"/>
            <a:r>
              <a:rPr lang="en-US" dirty="0"/>
              <a:t>Azure Mobile Services is still supported</a:t>
            </a:r>
          </a:p>
          <a:p>
            <a:pPr lvl="1" algn="l" rtl="0"/>
            <a:r>
              <a:rPr lang="en-US" dirty="0"/>
              <a:t>After GA, </a:t>
            </a:r>
            <a:r>
              <a:rPr lang="en-US" dirty="0" smtClean="0"/>
              <a:t>Microsoft to </a:t>
            </a:r>
            <a:r>
              <a:rPr lang="en-US" dirty="0"/>
              <a:t>offer a seamless migration experience</a:t>
            </a:r>
          </a:p>
          <a:p>
            <a:pPr algn="l" rtl="0"/>
            <a:endParaRPr lang="en-US" dirty="0"/>
          </a:p>
          <a:p>
            <a:pPr algn="l" rtl="0"/>
            <a:endParaRPr lang="en-US" dirty="0"/>
          </a:p>
        </p:txBody>
      </p:sp>
    </p:spTree>
    <p:extLst>
      <p:ext uri="{BB962C8B-B14F-4D97-AF65-F5344CB8AC3E}">
        <p14:creationId xmlns:p14="http://schemas.microsoft.com/office/powerpoint/2010/main" val="30524962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JavaScript vs .NET</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3795568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10 Motivation</a:t>
            </a:r>
            <a:endParaRPr lang="he-I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8707" y="2952722"/>
            <a:ext cx="6954220" cy="348663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81021"/>
            <a:ext cx="1400370" cy="24673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5279" y="148243"/>
            <a:ext cx="3349775" cy="386189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72" y="735376"/>
            <a:ext cx="5496692" cy="2991267"/>
          </a:xfrm>
          <a:prstGeom prst="rect">
            <a:avLst/>
          </a:prstGeom>
        </p:spPr>
      </p:pic>
    </p:spTree>
    <p:extLst>
      <p:ext uri="{BB962C8B-B14F-4D97-AF65-F5344CB8AC3E}">
        <p14:creationId xmlns:p14="http://schemas.microsoft.com/office/powerpoint/2010/main" val="7730820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JavaScript</a:t>
            </a:r>
            <a:endParaRPr lang="he-IL" dirty="0"/>
          </a:p>
        </p:txBody>
      </p:sp>
      <p:sp>
        <p:nvSpPr>
          <p:cNvPr id="3" name="Content Placeholder 2"/>
          <p:cNvSpPr>
            <a:spLocks noGrp="1"/>
          </p:cNvSpPr>
          <p:nvPr>
            <p:ph idx="1"/>
          </p:nvPr>
        </p:nvSpPr>
        <p:spPr/>
        <p:txBody>
          <a:bodyPr/>
          <a:lstStyle/>
          <a:p>
            <a:pPr algn="l" rtl="0"/>
            <a:r>
              <a:rPr lang="en-US" dirty="0" smtClean="0"/>
              <a:t>Based on server side scripts</a:t>
            </a:r>
          </a:p>
          <a:p>
            <a:pPr lvl="1" algn="l" rtl="0"/>
            <a:r>
              <a:rPr lang="en-US" dirty="0" smtClean="0"/>
              <a:t>Node.JS Scripts</a:t>
            </a:r>
          </a:p>
          <a:p>
            <a:pPr algn="l" rtl="0"/>
            <a:r>
              <a:rPr lang="en-US" dirty="0"/>
              <a:t>Intercept CRUD requests to tables</a:t>
            </a:r>
          </a:p>
          <a:p>
            <a:pPr algn="l" rtl="0"/>
            <a:r>
              <a:rPr lang="en-US" dirty="0"/>
              <a:t>Passes through to SQL by default</a:t>
            </a:r>
          </a:p>
          <a:p>
            <a:pPr algn="l" rtl="0"/>
            <a:r>
              <a:rPr lang="en-US" dirty="0"/>
              <a:t>Fully customizable logic </a:t>
            </a:r>
            <a:r>
              <a:rPr lang="en-US" dirty="0" smtClean="0"/>
              <a:t>flow</a:t>
            </a:r>
          </a:p>
          <a:p>
            <a:pPr algn="l" rtl="0"/>
            <a:r>
              <a:rPr lang="en-US" dirty="0" smtClean="0"/>
              <a:t>Edit in Azure Portal or via GIT integration</a:t>
            </a:r>
          </a:p>
          <a:p>
            <a:pPr algn="l" rtl="0"/>
            <a:r>
              <a:rPr lang="en-US" dirty="0" smtClean="0"/>
              <a:t>Currently (October 15)  limited support in the new Mobile App</a:t>
            </a:r>
            <a:endParaRPr lang="en-US" dirty="0"/>
          </a:p>
          <a:p>
            <a:pPr algn="l" rtl="0"/>
            <a:endParaRPr lang="he-IL" dirty="0"/>
          </a:p>
        </p:txBody>
      </p:sp>
    </p:spTree>
    <p:extLst>
      <p:ext uri="{BB962C8B-B14F-4D97-AF65-F5344CB8AC3E}">
        <p14:creationId xmlns:p14="http://schemas.microsoft.com/office/powerpoint/2010/main" val="6900749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.NET</a:t>
            </a:r>
            <a:endParaRPr lang="he-IL" dirty="0"/>
          </a:p>
        </p:txBody>
      </p:sp>
      <p:sp>
        <p:nvSpPr>
          <p:cNvPr id="3" name="Content Placeholder 2"/>
          <p:cNvSpPr>
            <a:spLocks noGrp="1"/>
          </p:cNvSpPr>
          <p:nvPr>
            <p:ph idx="1"/>
          </p:nvPr>
        </p:nvSpPr>
        <p:spPr/>
        <p:txBody>
          <a:bodyPr/>
          <a:lstStyle/>
          <a:p>
            <a:pPr algn="l" rtl="0"/>
            <a:r>
              <a:rPr lang="en-US" dirty="0" smtClean="0"/>
              <a:t>Based on ASP.NET Web API 2</a:t>
            </a:r>
          </a:p>
          <a:p>
            <a:pPr algn="l" rtl="0"/>
            <a:r>
              <a:rPr lang="en-US" dirty="0" smtClean="0"/>
              <a:t>Full .NET support</a:t>
            </a:r>
          </a:p>
          <a:p>
            <a:pPr algn="l" rtl="0"/>
            <a:r>
              <a:rPr lang="en-US" dirty="0"/>
              <a:t>Intercept CRUD requests to tables</a:t>
            </a:r>
          </a:p>
          <a:p>
            <a:pPr lvl="1" algn="l" rtl="0"/>
            <a:r>
              <a:rPr lang="en-US" dirty="0" smtClean="0"/>
              <a:t>Custom APIs available using Web API 2</a:t>
            </a:r>
          </a:p>
          <a:p>
            <a:pPr algn="l" rtl="0"/>
            <a:r>
              <a:rPr lang="en-US" dirty="0"/>
              <a:t>Fully customizable logic flow</a:t>
            </a:r>
          </a:p>
          <a:p>
            <a:pPr algn="l" rtl="0"/>
            <a:r>
              <a:rPr lang="en-US" dirty="0" smtClean="0"/>
              <a:t>Standard VS tooling &amp; support</a:t>
            </a:r>
          </a:p>
          <a:p>
            <a:pPr algn="l" rtl="0"/>
            <a:r>
              <a:rPr lang="en-US" dirty="0" smtClean="0"/>
              <a:t>Local debugging</a:t>
            </a:r>
          </a:p>
          <a:p>
            <a:pPr algn="l" rtl="0"/>
            <a:r>
              <a:rPr lang="en-US" dirty="0" smtClean="0"/>
              <a:t>Standard MS Deploy to Azure</a:t>
            </a:r>
            <a:endParaRPr lang="he-IL" dirty="0"/>
          </a:p>
        </p:txBody>
      </p:sp>
    </p:spTree>
    <p:extLst>
      <p:ext uri="{BB962C8B-B14F-4D97-AF65-F5344CB8AC3E}">
        <p14:creationId xmlns:p14="http://schemas.microsoft.com/office/powerpoint/2010/main" val="31947972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smtClean="0"/>
              <a:t>Data Storage</a:t>
            </a:r>
            <a:endParaRPr lang="he-IL" dirty="0"/>
          </a:p>
        </p:txBody>
      </p:sp>
      <p:sp>
        <p:nvSpPr>
          <p:cNvPr id="3" name="Subtitle 2"/>
          <p:cNvSpPr>
            <a:spLocks noGrp="1"/>
          </p:cNvSpPr>
          <p:nvPr>
            <p:ph type="subTitle" idx="1"/>
          </p:nvPr>
        </p:nvSpPr>
        <p:spPr/>
        <p:txBody>
          <a:bodyPr/>
          <a:lstStyle/>
          <a:p>
            <a:pPr rtl="0"/>
            <a:endParaRPr lang="he-IL" dirty="0"/>
          </a:p>
        </p:txBody>
      </p:sp>
    </p:spTree>
    <p:extLst>
      <p:ext uri="{BB962C8B-B14F-4D97-AF65-F5344CB8AC3E}">
        <p14:creationId xmlns:p14="http://schemas.microsoft.com/office/powerpoint/2010/main" val="16415701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New Data Model</a:t>
            </a:r>
            <a:endParaRPr lang="he-IL" dirty="0"/>
          </a:p>
        </p:txBody>
      </p:sp>
      <p:pic>
        <p:nvPicPr>
          <p:cNvPr id="4" name="Picture 3"/>
          <p:cNvPicPr>
            <a:picLocks noChangeAspect="1"/>
          </p:cNvPicPr>
          <p:nvPr/>
        </p:nvPicPr>
        <p:blipFill>
          <a:blip r:embed="rId2">
            <a:biLevel thresh="75000"/>
          </a:blip>
          <a:stretch>
            <a:fillRect/>
          </a:stretch>
        </p:blipFill>
        <p:spPr>
          <a:xfrm>
            <a:off x="4303770" y="2977465"/>
            <a:ext cx="1035181" cy="1666745"/>
          </a:xfrm>
          <a:prstGeom prst="rect">
            <a:avLst/>
          </a:prstGeom>
        </p:spPr>
      </p:pic>
      <p:sp>
        <p:nvSpPr>
          <p:cNvPr id="5" name="Rectangle 4"/>
          <p:cNvSpPr/>
          <p:nvPr/>
        </p:nvSpPr>
        <p:spPr>
          <a:xfrm>
            <a:off x="5534477" y="2984264"/>
            <a:ext cx="2743199" cy="45955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rgbClr val="FFFFFF"/>
                </a:solidFill>
              </a:rPr>
              <a:t>TableController</a:t>
            </a:r>
            <a:endParaRPr lang="en-US" sz="2000" dirty="0">
              <a:solidFill>
                <a:srgbClr val="FFFFFF"/>
              </a:solidFill>
            </a:endParaRPr>
          </a:p>
        </p:txBody>
      </p:sp>
      <p:sp>
        <p:nvSpPr>
          <p:cNvPr id="6" name="Rectangle 5"/>
          <p:cNvSpPr/>
          <p:nvPr/>
        </p:nvSpPr>
        <p:spPr>
          <a:xfrm>
            <a:off x="5534477" y="3597712"/>
            <a:ext cx="2743200" cy="10163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smtClean="0">
                <a:solidFill>
                  <a:srgbClr val="FFFFFF"/>
                </a:solidFill>
              </a:rPr>
              <a:t>DataManager</a:t>
            </a:r>
            <a:endParaRPr lang="en-US" sz="2000" dirty="0">
              <a:solidFill>
                <a:srgbClr val="FFFFFF"/>
              </a:solidFill>
            </a:endParaRPr>
          </a:p>
        </p:txBody>
      </p:sp>
      <p:grpSp>
        <p:nvGrpSpPr>
          <p:cNvPr id="7" name="Group 6"/>
          <p:cNvGrpSpPr/>
          <p:nvPr/>
        </p:nvGrpSpPr>
        <p:grpSpPr>
          <a:xfrm>
            <a:off x="7468131" y="3794880"/>
            <a:ext cx="546816" cy="782620"/>
            <a:chOff x="6856491" y="3794880"/>
            <a:chExt cx="546816" cy="782620"/>
          </a:xfrm>
        </p:grpSpPr>
        <p:pic>
          <p:nvPicPr>
            <p:cNvPr id="8" name="Picture 7"/>
            <p:cNvPicPr>
              <a:picLocks noChangeAspect="1"/>
            </p:cNvPicPr>
            <p:nvPr/>
          </p:nvPicPr>
          <p:blipFill>
            <a:blip r:embed="rId3">
              <a:biLevel thresh="25000"/>
            </a:blip>
            <a:stretch>
              <a:fillRect/>
            </a:stretch>
          </p:blipFill>
          <p:spPr>
            <a:xfrm>
              <a:off x="6897944" y="3794880"/>
              <a:ext cx="463910" cy="474843"/>
            </a:xfrm>
            <a:prstGeom prst="rect">
              <a:avLst/>
            </a:prstGeom>
          </p:spPr>
        </p:pic>
        <p:sp>
          <p:nvSpPr>
            <p:cNvPr id="9" name="TextBox 8"/>
            <p:cNvSpPr txBox="1"/>
            <p:nvPr/>
          </p:nvSpPr>
          <p:spPr>
            <a:xfrm>
              <a:off x="6856491" y="4269723"/>
              <a:ext cx="546816" cy="307777"/>
            </a:xfrm>
            <a:prstGeom prst="rect">
              <a:avLst/>
            </a:prstGeom>
            <a:noFill/>
          </p:spPr>
          <p:txBody>
            <a:bodyPr wrap="none" rtlCol="0">
              <a:spAutoFit/>
            </a:bodyPr>
            <a:lstStyle/>
            <a:p>
              <a:r>
                <a:rPr lang="en-US" sz="1400" b="1" dirty="0" smtClean="0">
                  <a:solidFill>
                    <a:srgbClr val="FFFFFF"/>
                  </a:solidFill>
                </a:rPr>
                <a:t>DTO</a:t>
              </a:r>
              <a:endParaRPr lang="en-US" sz="1400" dirty="0">
                <a:solidFill>
                  <a:srgbClr val="FFFFFF"/>
                </a:solidFill>
              </a:endParaRPr>
            </a:p>
          </p:txBody>
        </p:sp>
      </p:grpSp>
      <p:pic>
        <p:nvPicPr>
          <p:cNvPr id="10" name="Picture 9"/>
          <p:cNvPicPr>
            <a:picLocks noChangeAspect="1"/>
          </p:cNvPicPr>
          <p:nvPr/>
        </p:nvPicPr>
        <p:blipFill>
          <a:blip r:embed="rId4">
            <a:biLevel thresh="75000"/>
          </a:blip>
          <a:stretch>
            <a:fillRect/>
          </a:stretch>
        </p:blipFill>
        <p:spPr>
          <a:xfrm>
            <a:off x="731837" y="3098437"/>
            <a:ext cx="1010439" cy="1424799"/>
          </a:xfrm>
          <a:prstGeom prst="rect">
            <a:avLst/>
          </a:prstGeom>
        </p:spPr>
      </p:pic>
      <p:grpSp>
        <p:nvGrpSpPr>
          <p:cNvPr id="11" name="Group 10"/>
          <p:cNvGrpSpPr/>
          <p:nvPr/>
        </p:nvGrpSpPr>
        <p:grpSpPr>
          <a:xfrm>
            <a:off x="2709567" y="3104468"/>
            <a:ext cx="546816" cy="782620"/>
            <a:chOff x="6856491" y="3794880"/>
            <a:chExt cx="546816" cy="782620"/>
          </a:xfrm>
        </p:grpSpPr>
        <p:pic>
          <p:nvPicPr>
            <p:cNvPr id="12" name="Picture 11"/>
            <p:cNvPicPr>
              <a:picLocks noChangeAspect="1"/>
            </p:cNvPicPr>
            <p:nvPr/>
          </p:nvPicPr>
          <p:blipFill>
            <a:blip r:embed="rId3">
              <a:biLevel thresh="50000"/>
            </a:blip>
            <a:stretch>
              <a:fillRect/>
            </a:stretch>
          </p:blipFill>
          <p:spPr>
            <a:xfrm>
              <a:off x="6897944" y="3794880"/>
              <a:ext cx="463910" cy="474843"/>
            </a:xfrm>
            <a:prstGeom prst="rect">
              <a:avLst/>
            </a:prstGeom>
          </p:spPr>
        </p:pic>
        <p:sp>
          <p:nvSpPr>
            <p:cNvPr id="13" name="TextBox 12"/>
            <p:cNvSpPr txBox="1"/>
            <p:nvPr/>
          </p:nvSpPr>
          <p:spPr>
            <a:xfrm>
              <a:off x="6856491" y="4269723"/>
              <a:ext cx="546816" cy="307777"/>
            </a:xfrm>
            <a:prstGeom prst="rect">
              <a:avLst/>
            </a:prstGeom>
            <a:noFill/>
          </p:spPr>
          <p:txBody>
            <a:bodyPr wrap="none" rtlCol="0">
              <a:spAutoFit/>
            </a:bodyPr>
            <a:lstStyle/>
            <a:p>
              <a:r>
                <a:rPr lang="en-US" sz="1400" b="1" dirty="0" smtClean="0">
                  <a:solidFill>
                    <a:srgbClr val="404040"/>
                  </a:solidFill>
                </a:rPr>
                <a:t>DTO</a:t>
              </a:r>
              <a:endParaRPr lang="en-US" sz="1400" dirty="0">
                <a:solidFill>
                  <a:srgbClr val="404040"/>
                </a:solidFill>
              </a:endParaRPr>
            </a:p>
          </p:txBody>
        </p:sp>
      </p:grpSp>
      <p:cxnSp>
        <p:nvCxnSpPr>
          <p:cNvPr id="14" name="Straight Arrow Connector 13"/>
          <p:cNvCxnSpPr/>
          <p:nvPr/>
        </p:nvCxnSpPr>
        <p:spPr>
          <a:xfrm>
            <a:off x="1742276" y="3887088"/>
            <a:ext cx="2257311"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1951037" y="4054154"/>
            <a:ext cx="2286000"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154959" y="4735361"/>
            <a:ext cx="1659557" cy="307777"/>
          </a:xfrm>
          <a:prstGeom prst="rect">
            <a:avLst/>
          </a:prstGeom>
          <a:noFill/>
        </p:spPr>
        <p:txBody>
          <a:bodyPr wrap="none" rtlCol="0">
            <a:spAutoFit/>
          </a:bodyPr>
          <a:lstStyle/>
          <a:p>
            <a:r>
              <a:rPr lang="en-US" sz="1400" b="1" dirty="0" smtClean="0">
                <a:solidFill>
                  <a:srgbClr val="404040"/>
                </a:solidFill>
              </a:rPr>
              <a:t>Mobile Service/App</a:t>
            </a:r>
            <a:endParaRPr lang="en-US" sz="1400" dirty="0">
              <a:solidFill>
                <a:srgbClr val="404040"/>
              </a:solidFill>
            </a:endParaRPr>
          </a:p>
        </p:txBody>
      </p:sp>
      <p:sp>
        <p:nvSpPr>
          <p:cNvPr id="17" name="TextBox 16"/>
          <p:cNvSpPr txBox="1"/>
          <p:nvPr/>
        </p:nvSpPr>
        <p:spPr>
          <a:xfrm>
            <a:off x="854695" y="4733872"/>
            <a:ext cx="748923" cy="307777"/>
          </a:xfrm>
          <a:prstGeom prst="rect">
            <a:avLst/>
          </a:prstGeom>
          <a:noFill/>
        </p:spPr>
        <p:txBody>
          <a:bodyPr wrap="none" rtlCol="0">
            <a:spAutoFit/>
          </a:bodyPr>
          <a:lstStyle/>
          <a:p>
            <a:r>
              <a:rPr lang="en-US" sz="1400" b="1" dirty="0" smtClean="0">
                <a:solidFill>
                  <a:srgbClr val="404040"/>
                </a:solidFill>
              </a:rPr>
              <a:t>Device</a:t>
            </a:r>
            <a:endParaRPr lang="en-US" sz="1400" dirty="0">
              <a:solidFill>
                <a:srgbClr val="404040"/>
              </a:solidFill>
            </a:endParaRPr>
          </a:p>
        </p:txBody>
      </p:sp>
      <p:grpSp>
        <p:nvGrpSpPr>
          <p:cNvPr id="18" name="Group 17"/>
          <p:cNvGrpSpPr/>
          <p:nvPr/>
        </p:nvGrpSpPr>
        <p:grpSpPr>
          <a:xfrm>
            <a:off x="9678534" y="1459884"/>
            <a:ext cx="1340303" cy="941571"/>
            <a:chOff x="9263837" y="1459884"/>
            <a:chExt cx="1340303" cy="941571"/>
          </a:xfrm>
        </p:grpSpPr>
        <p:pic>
          <p:nvPicPr>
            <p:cNvPr id="19" name="Picture 18"/>
            <p:cNvPicPr>
              <a:picLocks noChangeAspect="1"/>
            </p:cNvPicPr>
            <p:nvPr/>
          </p:nvPicPr>
          <p:blipFill>
            <a:blip r:embed="rId5">
              <a:biLevel thresh="75000"/>
            </a:blip>
            <a:stretch>
              <a:fillRect/>
            </a:stretch>
          </p:blipFill>
          <p:spPr>
            <a:xfrm>
              <a:off x="9657389" y="1459884"/>
              <a:ext cx="553200" cy="584665"/>
            </a:xfrm>
            <a:prstGeom prst="rect">
              <a:avLst/>
            </a:prstGeom>
          </p:spPr>
        </p:pic>
        <p:sp>
          <p:nvSpPr>
            <p:cNvPr id="20" name="TextBox 19"/>
            <p:cNvSpPr txBox="1"/>
            <p:nvPr/>
          </p:nvSpPr>
          <p:spPr>
            <a:xfrm>
              <a:off x="9263837" y="2093678"/>
              <a:ext cx="1340303" cy="307777"/>
            </a:xfrm>
            <a:prstGeom prst="rect">
              <a:avLst/>
            </a:prstGeom>
            <a:noFill/>
          </p:spPr>
          <p:txBody>
            <a:bodyPr wrap="none" rtlCol="0">
              <a:spAutoFit/>
            </a:bodyPr>
            <a:lstStyle/>
            <a:p>
              <a:r>
                <a:rPr lang="en-US" sz="1400" b="1" dirty="0" smtClean="0">
                  <a:solidFill>
                    <a:srgbClr val="404040"/>
                  </a:solidFill>
                </a:rPr>
                <a:t>SQL Database</a:t>
              </a:r>
              <a:endParaRPr lang="en-US" sz="1400" dirty="0">
                <a:solidFill>
                  <a:srgbClr val="404040"/>
                </a:solidFill>
              </a:endParaRPr>
            </a:p>
          </p:txBody>
        </p:sp>
      </p:grpSp>
      <p:grpSp>
        <p:nvGrpSpPr>
          <p:cNvPr id="21" name="Group 20"/>
          <p:cNvGrpSpPr/>
          <p:nvPr/>
        </p:nvGrpSpPr>
        <p:grpSpPr>
          <a:xfrm>
            <a:off x="10013978" y="2681989"/>
            <a:ext cx="669414" cy="915723"/>
            <a:chOff x="7840687" y="2622816"/>
            <a:chExt cx="669414" cy="915723"/>
          </a:xfrm>
        </p:grpSpPr>
        <p:pic>
          <p:nvPicPr>
            <p:cNvPr id="22" name="Picture 21"/>
            <p:cNvPicPr>
              <a:picLocks noChangeAspect="1"/>
            </p:cNvPicPr>
            <p:nvPr/>
          </p:nvPicPr>
          <p:blipFill>
            <a:blip r:embed="rId6">
              <a:biLevel thresh="75000"/>
            </a:blip>
            <a:stretch>
              <a:fillRect/>
            </a:stretch>
          </p:blipFill>
          <p:spPr>
            <a:xfrm>
              <a:off x="7970837" y="2622816"/>
              <a:ext cx="409115" cy="530631"/>
            </a:xfrm>
            <a:prstGeom prst="rect">
              <a:avLst/>
            </a:prstGeom>
          </p:spPr>
        </p:pic>
        <p:sp>
          <p:nvSpPr>
            <p:cNvPr id="23" name="TextBox 22"/>
            <p:cNvSpPr txBox="1"/>
            <p:nvPr/>
          </p:nvSpPr>
          <p:spPr>
            <a:xfrm>
              <a:off x="7840687" y="3230762"/>
              <a:ext cx="669414" cy="307777"/>
            </a:xfrm>
            <a:prstGeom prst="rect">
              <a:avLst/>
            </a:prstGeom>
            <a:noFill/>
          </p:spPr>
          <p:txBody>
            <a:bodyPr wrap="none" rtlCol="0">
              <a:spAutoFit/>
            </a:bodyPr>
            <a:lstStyle/>
            <a:p>
              <a:r>
                <a:rPr lang="en-US" sz="1400" b="1" dirty="0" smtClean="0">
                  <a:solidFill>
                    <a:srgbClr val="404040"/>
                  </a:solidFill>
                </a:rPr>
                <a:t>BYOD</a:t>
              </a:r>
              <a:endParaRPr lang="en-US" sz="1400" dirty="0">
                <a:solidFill>
                  <a:srgbClr val="404040"/>
                </a:solidFill>
              </a:endParaRPr>
            </a:p>
          </p:txBody>
        </p:sp>
      </p:grpSp>
      <p:grpSp>
        <p:nvGrpSpPr>
          <p:cNvPr id="24" name="Group 23"/>
          <p:cNvGrpSpPr/>
          <p:nvPr/>
        </p:nvGrpSpPr>
        <p:grpSpPr>
          <a:xfrm>
            <a:off x="9827549" y="5043138"/>
            <a:ext cx="1042273" cy="892012"/>
            <a:chOff x="8154067" y="5043138"/>
            <a:chExt cx="1042273" cy="892012"/>
          </a:xfrm>
        </p:grpSpPr>
        <p:pic>
          <p:nvPicPr>
            <p:cNvPr id="25" name="Picture 24"/>
            <p:cNvPicPr>
              <a:picLocks noChangeAspect="1"/>
            </p:cNvPicPr>
            <p:nvPr/>
          </p:nvPicPr>
          <p:blipFill>
            <a:blip r:embed="rId7">
              <a:biLevel thresh="75000"/>
            </a:blip>
            <a:stretch>
              <a:fillRect/>
            </a:stretch>
          </p:blipFill>
          <p:spPr>
            <a:xfrm>
              <a:off x="8379952" y="5043138"/>
              <a:ext cx="590504" cy="513314"/>
            </a:xfrm>
            <a:prstGeom prst="rect">
              <a:avLst/>
            </a:prstGeom>
          </p:spPr>
        </p:pic>
        <p:sp>
          <p:nvSpPr>
            <p:cNvPr id="26" name="TextBox 25"/>
            <p:cNvSpPr txBox="1"/>
            <p:nvPr/>
          </p:nvSpPr>
          <p:spPr>
            <a:xfrm>
              <a:off x="8154067" y="5627373"/>
              <a:ext cx="1042273" cy="307777"/>
            </a:xfrm>
            <a:prstGeom prst="rect">
              <a:avLst/>
            </a:prstGeom>
            <a:noFill/>
          </p:spPr>
          <p:txBody>
            <a:bodyPr wrap="none" rtlCol="0">
              <a:spAutoFit/>
            </a:bodyPr>
            <a:lstStyle/>
            <a:p>
              <a:r>
                <a:rPr lang="en-US" sz="1400" b="1" dirty="0" err="1" smtClean="0">
                  <a:solidFill>
                    <a:srgbClr val="404040"/>
                  </a:solidFill>
                </a:rPr>
                <a:t>MongoDB</a:t>
              </a:r>
              <a:endParaRPr lang="en-US" sz="1400" dirty="0">
                <a:solidFill>
                  <a:srgbClr val="404040"/>
                </a:solidFill>
              </a:endParaRPr>
            </a:p>
          </p:txBody>
        </p:sp>
      </p:grpSp>
      <p:grpSp>
        <p:nvGrpSpPr>
          <p:cNvPr id="27" name="Group 26"/>
          <p:cNvGrpSpPr/>
          <p:nvPr/>
        </p:nvGrpSpPr>
        <p:grpSpPr>
          <a:xfrm>
            <a:off x="9682285" y="3878246"/>
            <a:ext cx="1332801" cy="884358"/>
            <a:chOff x="7610031" y="3638368"/>
            <a:chExt cx="1332801" cy="884358"/>
          </a:xfrm>
        </p:grpSpPr>
        <p:pic>
          <p:nvPicPr>
            <p:cNvPr id="28" name="Picture 27"/>
            <p:cNvPicPr>
              <a:picLocks noChangeAspect="1"/>
            </p:cNvPicPr>
            <p:nvPr/>
          </p:nvPicPr>
          <p:blipFill>
            <a:blip r:embed="rId8">
              <a:biLevel thresh="75000"/>
            </a:blip>
            <a:stretch>
              <a:fillRect/>
            </a:stretch>
          </p:blipFill>
          <p:spPr>
            <a:xfrm>
              <a:off x="7943280" y="3638368"/>
              <a:ext cx="666304" cy="562033"/>
            </a:xfrm>
            <a:prstGeom prst="rect">
              <a:avLst/>
            </a:prstGeom>
          </p:spPr>
        </p:pic>
        <p:sp>
          <p:nvSpPr>
            <p:cNvPr id="29" name="TextBox 28"/>
            <p:cNvSpPr txBox="1"/>
            <p:nvPr/>
          </p:nvSpPr>
          <p:spPr>
            <a:xfrm>
              <a:off x="7610031" y="4214949"/>
              <a:ext cx="1332801" cy="307777"/>
            </a:xfrm>
            <a:prstGeom prst="rect">
              <a:avLst/>
            </a:prstGeom>
            <a:noFill/>
          </p:spPr>
          <p:txBody>
            <a:bodyPr wrap="none" rtlCol="0">
              <a:spAutoFit/>
            </a:bodyPr>
            <a:lstStyle/>
            <a:p>
              <a:r>
                <a:rPr lang="en-US" sz="1400" b="1" dirty="0" smtClean="0">
                  <a:solidFill>
                    <a:srgbClr val="404040"/>
                  </a:solidFill>
                </a:rPr>
                <a:t>Table Storage</a:t>
              </a:r>
              <a:endParaRPr lang="en-US" sz="1400" dirty="0">
                <a:solidFill>
                  <a:srgbClr val="404040"/>
                </a:solidFill>
              </a:endParaRPr>
            </a:p>
          </p:txBody>
        </p:sp>
      </p:grpSp>
      <p:sp>
        <p:nvSpPr>
          <p:cNvPr id="30" name="Left Brace 29"/>
          <p:cNvSpPr/>
          <p:nvPr/>
        </p:nvSpPr>
        <p:spPr>
          <a:xfrm>
            <a:off x="8941907" y="1817457"/>
            <a:ext cx="228600" cy="3954846"/>
          </a:xfrm>
          <a:prstGeom prst="leftBrace">
            <a:avLst>
              <a:gd name="adj1" fmla="val 66025"/>
              <a:gd name="adj2" fmla="val 59115"/>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Tree>
    <p:extLst>
      <p:ext uri="{BB962C8B-B14F-4D97-AF65-F5344CB8AC3E}">
        <p14:creationId xmlns:p14="http://schemas.microsoft.com/office/powerpoint/2010/main" val="14040300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Azure SQL DB</a:t>
            </a:r>
            <a:endParaRPr lang="he-IL" dirty="0"/>
          </a:p>
        </p:txBody>
      </p:sp>
      <p:sp>
        <p:nvSpPr>
          <p:cNvPr id="3" name="Content Placeholder 2"/>
          <p:cNvSpPr>
            <a:spLocks noGrp="1"/>
          </p:cNvSpPr>
          <p:nvPr>
            <p:ph idx="1"/>
          </p:nvPr>
        </p:nvSpPr>
        <p:spPr/>
        <p:txBody>
          <a:bodyPr/>
          <a:lstStyle/>
          <a:p>
            <a:pPr algn="l" rtl="0"/>
            <a:r>
              <a:rPr lang="en-US" dirty="0" smtClean="0"/>
              <a:t>Out-of-the-box implementation</a:t>
            </a:r>
          </a:p>
          <a:p>
            <a:pPr algn="l" rtl="0"/>
            <a:r>
              <a:rPr lang="en-US" dirty="0" smtClean="0"/>
              <a:t>Easily store relational data</a:t>
            </a:r>
          </a:p>
          <a:p>
            <a:pPr algn="l" rtl="0"/>
            <a:r>
              <a:rPr lang="en-US" dirty="0" smtClean="0"/>
              <a:t>Fully integrated with Mobile Services</a:t>
            </a:r>
            <a:endParaRPr lang="he-IL" dirty="0"/>
          </a:p>
        </p:txBody>
      </p:sp>
    </p:spTree>
    <p:extLst>
      <p:ext uri="{BB962C8B-B14F-4D97-AF65-F5344CB8AC3E}">
        <p14:creationId xmlns:p14="http://schemas.microsoft.com/office/powerpoint/2010/main" val="25393979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Azure Table Storage</a:t>
            </a:r>
            <a:endParaRPr lang="he-IL" dirty="0"/>
          </a:p>
        </p:txBody>
      </p:sp>
      <p:sp>
        <p:nvSpPr>
          <p:cNvPr id="3" name="Content Placeholder 2"/>
          <p:cNvSpPr>
            <a:spLocks noGrp="1"/>
          </p:cNvSpPr>
          <p:nvPr>
            <p:ph idx="1"/>
          </p:nvPr>
        </p:nvSpPr>
        <p:spPr/>
        <p:txBody>
          <a:bodyPr/>
          <a:lstStyle/>
          <a:p>
            <a:pPr algn="l" rtl="0"/>
            <a:r>
              <a:rPr lang="en-US" dirty="0" smtClean="0"/>
              <a:t>Azure Table Storage is a highly-scalable cost-effective key-value data store</a:t>
            </a:r>
          </a:p>
          <a:p>
            <a:pPr lvl="1" algn="l" rtl="0"/>
            <a:r>
              <a:rPr lang="en-US" dirty="0" smtClean="0"/>
              <a:t>NoSQL</a:t>
            </a:r>
          </a:p>
          <a:p>
            <a:pPr lvl="1" algn="l" rtl="0"/>
            <a:r>
              <a:rPr lang="en-US" dirty="0" smtClean="0"/>
              <a:t>Every item is addressable by combination of:</a:t>
            </a:r>
          </a:p>
          <a:p>
            <a:pPr lvl="2" algn="l" rtl="0"/>
            <a:r>
              <a:rPr lang="en-US" dirty="0" smtClean="0"/>
              <a:t>Partition Key</a:t>
            </a:r>
          </a:p>
          <a:p>
            <a:pPr lvl="2" algn="l" rtl="0"/>
            <a:r>
              <a:rPr lang="en-US" dirty="0" smtClean="0"/>
              <a:t>Row Key</a:t>
            </a:r>
          </a:p>
          <a:p>
            <a:pPr algn="l" rtl="0"/>
            <a:r>
              <a:rPr lang="en-US" dirty="0" smtClean="0"/>
              <a:t>Store non-relational data</a:t>
            </a:r>
          </a:p>
          <a:p>
            <a:pPr algn="l" rtl="0"/>
            <a:r>
              <a:rPr lang="en-US" dirty="0" smtClean="0"/>
              <a:t>.NET backend only</a:t>
            </a:r>
            <a:endParaRPr lang="he-IL" dirty="0"/>
          </a:p>
        </p:txBody>
      </p:sp>
    </p:spTree>
    <p:extLst>
      <p:ext uri="{BB962C8B-B14F-4D97-AF65-F5344CB8AC3E}">
        <p14:creationId xmlns:p14="http://schemas.microsoft.com/office/powerpoint/2010/main" val="42514386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Azure Blob Storage</a:t>
            </a:r>
            <a:endParaRPr lang="he-IL" dirty="0"/>
          </a:p>
        </p:txBody>
      </p:sp>
      <p:sp>
        <p:nvSpPr>
          <p:cNvPr id="3" name="Content Placeholder 2"/>
          <p:cNvSpPr>
            <a:spLocks noGrp="1"/>
          </p:cNvSpPr>
          <p:nvPr>
            <p:ph idx="1"/>
          </p:nvPr>
        </p:nvSpPr>
        <p:spPr/>
        <p:txBody>
          <a:bodyPr/>
          <a:lstStyle/>
          <a:p>
            <a:pPr algn="l" rtl="0"/>
            <a:r>
              <a:rPr lang="en-US" dirty="0" smtClean="0"/>
              <a:t>Storing Blobs in a database is inefficient</a:t>
            </a:r>
          </a:p>
          <a:p>
            <a:pPr lvl="1" algn="l" rtl="0"/>
            <a:r>
              <a:rPr lang="en-US" dirty="0" smtClean="0"/>
              <a:t>BLOB storage is much cheaper and scalable</a:t>
            </a:r>
          </a:p>
          <a:p>
            <a:pPr algn="l" rtl="0"/>
            <a:r>
              <a:rPr lang="en-US" dirty="0" smtClean="0"/>
              <a:t>Can manually integrate the backend (C#/JavaScript) with Blob storage to store blobs</a:t>
            </a:r>
          </a:p>
          <a:p>
            <a:pPr algn="l" rtl="0"/>
            <a:r>
              <a:rPr lang="en-US" dirty="0" smtClean="0"/>
              <a:t>Only store a reference to the blob (URI) in the DB</a:t>
            </a:r>
            <a:endParaRPr lang="he-IL" dirty="0"/>
          </a:p>
        </p:txBody>
      </p:sp>
    </p:spTree>
    <p:extLst>
      <p:ext uri="{BB962C8B-B14F-4D97-AF65-F5344CB8AC3E}">
        <p14:creationId xmlns:p14="http://schemas.microsoft.com/office/powerpoint/2010/main" val="2493714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Existing SQL Database</a:t>
            </a:r>
            <a:endParaRPr lang="he-IL" dirty="0"/>
          </a:p>
        </p:txBody>
      </p:sp>
      <p:pic>
        <p:nvPicPr>
          <p:cNvPr id="31" name="Picture 30"/>
          <p:cNvPicPr>
            <a:picLocks noChangeAspect="1"/>
          </p:cNvPicPr>
          <p:nvPr/>
        </p:nvPicPr>
        <p:blipFill>
          <a:blip r:embed="rId2">
            <a:biLevel thresh="75000"/>
          </a:blip>
          <a:stretch>
            <a:fillRect/>
          </a:stretch>
        </p:blipFill>
        <p:spPr>
          <a:xfrm>
            <a:off x="2938048" y="2977465"/>
            <a:ext cx="1035181" cy="1666745"/>
          </a:xfrm>
          <a:prstGeom prst="rect">
            <a:avLst/>
          </a:prstGeom>
        </p:spPr>
      </p:pic>
      <p:sp>
        <p:nvSpPr>
          <p:cNvPr id="32" name="Rectangle 31"/>
          <p:cNvSpPr/>
          <p:nvPr/>
        </p:nvSpPr>
        <p:spPr>
          <a:xfrm>
            <a:off x="4168755" y="2984264"/>
            <a:ext cx="3268682" cy="4595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rgbClr val="FFFFFF"/>
                </a:solidFill>
              </a:rPr>
              <a:t>TableController</a:t>
            </a:r>
            <a:endParaRPr lang="en-US" sz="2000" dirty="0">
              <a:solidFill>
                <a:srgbClr val="FFFFFF"/>
              </a:solidFill>
            </a:endParaRPr>
          </a:p>
        </p:txBody>
      </p:sp>
      <p:sp>
        <p:nvSpPr>
          <p:cNvPr id="33" name="Rectangle 32"/>
          <p:cNvSpPr/>
          <p:nvPr/>
        </p:nvSpPr>
        <p:spPr>
          <a:xfrm>
            <a:off x="4168755" y="3597712"/>
            <a:ext cx="3268682" cy="10163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smtClean="0">
                <a:solidFill>
                  <a:srgbClr val="FFFFFF"/>
                </a:solidFill>
              </a:rPr>
              <a:t>DataManager</a:t>
            </a:r>
            <a:endParaRPr lang="en-US" sz="2000" dirty="0">
              <a:solidFill>
                <a:srgbClr val="FFFFFF"/>
              </a:solidFill>
            </a:endParaRPr>
          </a:p>
        </p:txBody>
      </p:sp>
      <p:grpSp>
        <p:nvGrpSpPr>
          <p:cNvPr id="34" name="Group 33"/>
          <p:cNvGrpSpPr/>
          <p:nvPr/>
        </p:nvGrpSpPr>
        <p:grpSpPr>
          <a:xfrm>
            <a:off x="5976221" y="3794880"/>
            <a:ext cx="546816" cy="782620"/>
            <a:chOff x="6856491" y="3794880"/>
            <a:chExt cx="546816" cy="782620"/>
          </a:xfrm>
        </p:grpSpPr>
        <p:pic>
          <p:nvPicPr>
            <p:cNvPr id="35" name="Picture 34"/>
            <p:cNvPicPr>
              <a:picLocks noChangeAspect="1"/>
            </p:cNvPicPr>
            <p:nvPr/>
          </p:nvPicPr>
          <p:blipFill>
            <a:blip r:embed="rId3">
              <a:biLevel thresh="25000"/>
            </a:blip>
            <a:stretch>
              <a:fillRect/>
            </a:stretch>
          </p:blipFill>
          <p:spPr>
            <a:xfrm>
              <a:off x="6897944" y="3794880"/>
              <a:ext cx="463910" cy="474843"/>
            </a:xfrm>
            <a:prstGeom prst="rect">
              <a:avLst/>
            </a:prstGeom>
          </p:spPr>
        </p:pic>
        <p:sp>
          <p:nvSpPr>
            <p:cNvPr id="36" name="TextBox 35"/>
            <p:cNvSpPr txBox="1"/>
            <p:nvPr/>
          </p:nvSpPr>
          <p:spPr>
            <a:xfrm>
              <a:off x="6856491" y="4269723"/>
              <a:ext cx="546816" cy="307777"/>
            </a:xfrm>
            <a:prstGeom prst="rect">
              <a:avLst/>
            </a:prstGeom>
            <a:noFill/>
          </p:spPr>
          <p:txBody>
            <a:bodyPr wrap="none" rtlCol="0">
              <a:spAutoFit/>
            </a:bodyPr>
            <a:lstStyle/>
            <a:p>
              <a:r>
                <a:rPr lang="en-US" sz="1400" b="1" dirty="0" smtClean="0">
                  <a:solidFill>
                    <a:srgbClr val="FFFFFF"/>
                  </a:solidFill>
                </a:rPr>
                <a:t>DTO</a:t>
              </a:r>
              <a:endParaRPr lang="en-US" sz="1400" dirty="0">
                <a:solidFill>
                  <a:srgbClr val="FFFFFF"/>
                </a:solidFill>
              </a:endParaRPr>
            </a:p>
          </p:txBody>
        </p:sp>
      </p:grpSp>
      <p:pic>
        <p:nvPicPr>
          <p:cNvPr id="37" name="Picture 36"/>
          <p:cNvPicPr>
            <a:picLocks noChangeAspect="1"/>
          </p:cNvPicPr>
          <p:nvPr/>
        </p:nvPicPr>
        <p:blipFill>
          <a:blip r:embed="rId4">
            <a:biLevel thresh="75000"/>
          </a:blip>
          <a:stretch>
            <a:fillRect/>
          </a:stretch>
        </p:blipFill>
        <p:spPr>
          <a:xfrm>
            <a:off x="731837" y="3098437"/>
            <a:ext cx="1010439" cy="1424799"/>
          </a:xfrm>
          <a:prstGeom prst="rect">
            <a:avLst/>
          </a:prstGeom>
        </p:spPr>
      </p:pic>
      <p:grpSp>
        <p:nvGrpSpPr>
          <p:cNvPr id="38" name="Group 37"/>
          <p:cNvGrpSpPr/>
          <p:nvPr/>
        </p:nvGrpSpPr>
        <p:grpSpPr>
          <a:xfrm>
            <a:off x="2027237" y="3104468"/>
            <a:ext cx="546816" cy="782620"/>
            <a:chOff x="6856491" y="3794880"/>
            <a:chExt cx="546816" cy="782620"/>
          </a:xfrm>
        </p:grpSpPr>
        <p:pic>
          <p:nvPicPr>
            <p:cNvPr id="39" name="Picture 38"/>
            <p:cNvPicPr>
              <a:picLocks noChangeAspect="1"/>
            </p:cNvPicPr>
            <p:nvPr/>
          </p:nvPicPr>
          <p:blipFill>
            <a:blip r:embed="rId3">
              <a:biLevel thresh="50000"/>
            </a:blip>
            <a:stretch>
              <a:fillRect/>
            </a:stretch>
          </p:blipFill>
          <p:spPr>
            <a:xfrm>
              <a:off x="6897944" y="3794880"/>
              <a:ext cx="463910" cy="474843"/>
            </a:xfrm>
            <a:prstGeom prst="rect">
              <a:avLst/>
            </a:prstGeom>
          </p:spPr>
        </p:pic>
        <p:sp>
          <p:nvSpPr>
            <p:cNvPr id="40" name="TextBox 39"/>
            <p:cNvSpPr txBox="1"/>
            <p:nvPr/>
          </p:nvSpPr>
          <p:spPr>
            <a:xfrm>
              <a:off x="6856491" y="4269723"/>
              <a:ext cx="546816" cy="307777"/>
            </a:xfrm>
            <a:prstGeom prst="rect">
              <a:avLst/>
            </a:prstGeom>
            <a:noFill/>
          </p:spPr>
          <p:txBody>
            <a:bodyPr wrap="none" rtlCol="0">
              <a:spAutoFit/>
            </a:bodyPr>
            <a:lstStyle/>
            <a:p>
              <a:r>
                <a:rPr lang="en-US" sz="1400" b="1" dirty="0" smtClean="0">
                  <a:solidFill>
                    <a:srgbClr val="404040"/>
                  </a:solidFill>
                </a:rPr>
                <a:t>DTO</a:t>
              </a:r>
              <a:endParaRPr lang="en-US" sz="1400" dirty="0">
                <a:solidFill>
                  <a:srgbClr val="404040"/>
                </a:solidFill>
              </a:endParaRPr>
            </a:p>
          </p:txBody>
        </p:sp>
      </p:grpSp>
      <p:cxnSp>
        <p:nvCxnSpPr>
          <p:cNvPr id="41" name="Straight Arrow Connector 40"/>
          <p:cNvCxnSpPr/>
          <p:nvPr/>
        </p:nvCxnSpPr>
        <p:spPr>
          <a:xfrm>
            <a:off x="1742276" y="3887088"/>
            <a:ext cx="1018924"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H="1">
            <a:off x="1874837" y="4054154"/>
            <a:ext cx="927816"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2789237" y="4735361"/>
            <a:ext cx="1667444" cy="307777"/>
          </a:xfrm>
          <a:prstGeom prst="rect">
            <a:avLst/>
          </a:prstGeom>
          <a:noFill/>
        </p:spPr>
        <p:txBody>
          <a:bodyPr wrap="none" rtlCol="0">
            <a:spAutoFit/>
          </a:bodyPr>
          <a:lstStyle/>
          <a:p>
            <a:r>
              <a:rPr lang="en-US" sz="1400" b="1" dirty="0" smtClean="0">
                <a:solidFill>
                  <a:srgbClr val="404040"/>
                </a:solidFill>
              </a:rPr>
              <a:t>Mobile App/Service</a:t>
            </a:r>
            <a:endParaRPr lang="en-US" sz="1400" dirty="0">
              <a:solidFill>
                <a:srgbClr val="404040"/>
              </a:solidFill>
            </a:endParaRPr>
          </a:p>
        </p:txBody>
      </p:sp>
      <p:sp>
        <p:nvSpPr>
          <p:cNvPr id="44" name="TextBox 43"/>
          <p:cNvSpPr txBox="1"/>
          <p:nvPr/>
        </p:nvSpPr>
        <p:spPr>
          <a:xfrm>
            <a:off x="854695" y="4733872"/>
            <a:ext cx="748923" cy="307777"/>
          </a:xfrm>
          <a:prstGeom prst="rect">
            <a:avLst/>
          </a:prstGeom>
          <a:noFill/>
        </p:spPr>
        <p:txBody>
          <a:bodyPr wrap="none" rtlCol="0">
            <a:spAutoFit/>
          </a:bodyPr>
          <a:lstStyle/>
          <a:p>
            <a:r>
              <a:rPr lang="en-US" sz="1400" b="1" dirty="0" smtClean="0">
                <a:solidFill>
                  <a:srgbClr val="404040"/>
                </a:solidFill>
              </a:rPr>
              <a:t>Device</a:t>
            </a:r>
            <a:endParaRPr lang="en-US" sz="1400" dirty="0">
              <a:solidFill>
                <a:srgbClr val="404040"/>
              </a:solidFill>
            </a:endParaRPr>
          </a:p>
        </p:txBody>
      </p:sp>
      <p:grpSp>
        <p:nvGrpSpPr>
          <p:cNvPr id="45" name="Group 44"/>
          <p:cNvGrpSpPr/>
          <p:nvPr/>
        </p:nvGrpSpPr>
        <p:grpSpPr>
          <a:xfrm>
            <a:off x="6636359" y="3783240"/>
            <a:ext cx="724878" cy="792771"/>
            <a:chOff x="7522466" y="3783240"/>
            <a:chExt cx="724878" cy="792771"/>
          </a:xfrm>
        </p:grpSpPr>
        <p:pic>
          <p:nvPicPr>
            <p:cNvPr id="46" name="Picture 45"/>
            <p:cNvPicPr>
              <a:picLocks noChangeAspect="1"/>
            </p:cNvPicPr>
            <p:nvPr/>
          </p:nvPicPr>
          <p:blipFill>
            <a:blip r:embed="rId5">
              <a:biLevel thresh="25000"/>
            </a:blip>
            <a:stretch>
              <a:fillRect/>
            </a:stretch>
          </p:blipFill>
          <p:spPr>
            <a:xfrm>
              <a:off x="7652950" y="3783240"/>
              <a:ext cx="463910" cy="486483"/>
            </a:xfrm>
            <a:prstGeom prst="rect">
              <a:avLst/>
            </a:prstGeom>
          </p:spPr>
        </p:pic>
        <p:sp>
          <p:nvSpPr>
            <p:cNvPr id="47" name="TextBox 46"/>
            <p:cNvSpPr txBox="1"/>
            <p:nvPr/>
          </p:nvSpPr>
          <p:spPr>
            <a:xfrm>
              <a:off x="7522466" y="4268234"/>
              <a:ext cx="724878" cy="307777"/>
            </a:xfrm>
            <a:prstGeom prst="rect">
              <a:avLst/>
            </a:prstGeom>
            <a:noFill/>
          </p:spPr>
          <p:txBody>
            <a:bodyPr wrap="none" rtlCol="0">
              <a:spAutoFit/>
            </a:bodyPr>
            <a:lstStyle/>
            <a:p>
              <a:r>
                <a:rPr lang="en-US" sz="1400" b="1" dirty="0" smtClean="0">
                  <a:solidFill>
                    <a:srgbClr val="FFFFFF"/>
                  </a:solidFill>
                </a:rPr>
                <a:t>Model</a:t>
              </a:r>
              <a:endParaRPr lang="en-US" sz="1400" dirty="0">
                <a:solidFill>
                  <a:srgbClr val="FFFFFF"/>
                </a:solidFill>
              </a:endParaRPr>
            </a:p>
          </p:txBody>
        </p:sp>
      </p:grpSp>
      <p:sp>
        <p:nvSpPr>
          <p:cNvPr id="48" name="U-Turn Arrow 47"/>
          <p:cNvSpPr/>
          <p:nvPr/>
        </p:nvSpPr>
        <p:spPr>
          <a:xfrm rot="10800000" flipH="1">
            <a:off x="6415507" y="4697422"/>
            <a:ext cx="573559" cy="353429"/>
          </a:xfrm>
          <a:prstGeom prst="uturnArrow">
            <a:avLst>
              <a:gd name="adj1" fmla="val 7767"/>
              <a:gd name="adj2" fmla="val 10423"/>
              <a:gd name="adj3" fmla="val 9999"/>
              <a:gd name="adj4" fmla="val 43750"/>
              <a:gd name="adj5"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404040"/>
              </a:solidFill>
            </a:endParaRPr>
          </a:p>
        </p:txBody>
      </p:sp>
      <p:sp>
        <p:nvSpPr>
          <p:cNvPr id="49" name="TextBox 48"/>
          <p:cNvSpPr txBox="1"/>
          <p:nvPr/>
        </p:nvSpPr>
        <p:spPr>
          <a:xfrm>
            <a:off x="6142037" y="5112981"/>
            <a:ext cx="1257973" cy="307777"/>
          </a:xfrm>
          <a:prstGeom prst="rect">
            <a:avLst/>
          </a:prstGeom>
          <a:noFill/>
        </p:spPr>
        <p:txBody>
          <a:bodyPr wrap="none" rtlCol="0">
            <a:spAutoFit/>
          </a:bodyPr>
          <a:lstStyle/>
          <a:p>
            <a:r>
              <a:rPr lang="en-US" sz="1400" b="1" dirty="0" err="1" smtClean="0">
                <a:solidFill>
                  <a:srgbClr val="404040"/>
                </a:solidFill>
              </a:rPr>
              <a:t>AutoMapper</a:t>
            </a:r>
            <a:endParaRPr lang="en-US" sz="1400" dirty="0">
              <a:solidFill>
                <a:srgbClr val="404040"/>
              </a:solidFill>
            </a:endParaRPr>
          </a:p>
        </p:txBody>
      </p:sp>
      <p:grpSp>
        <p:nvGrpSpPr>
          <p:cNvPr id="50" name="Group 49"/>
          <p:cNvGrpSpPr/>
          <p:nvPr/>
        </p:nvGrpSpPr>
        <p:grpSpPr>
          <a:xfrm>
            <a:off x="7970837" y="3077565"/>
            <a:ext cx="1891486" cy="1965573"/>
            <a:chOff x="7459687" y="2424351"/>
            <a:chExt cx="1891486" cy="1965573"/>
          </a:xfrm>
        </p:grpSpPr>
        <p:pic>
          <p:nvPicPr>
            <p:cNvPr id="51" name="Picture 50"/>
            <p:cNvPicPr>
              <a:picLocks noChangeAspect="1"/>
            </p:cNvPicPr>
            <p:nvPr/>
          </p:nvPicPr>
          <p:blipFill>
            <a:blip r:embed="rId6">
              <a:biLevel thresh="75000"/>
            </a:blip>
            <a:stretch>
              <a:fillRect/>
            </a:stretch>
          </p:blipFill>
          <p:spPr>
            <a:xfrm>
              <a:off x="7654685" y="2424351"/>
              <a:ext cx="1207879" cy="1566645"/>
            </a:xfrm>
            <a:prstGeom prst="rect">
              <a:avLst/>
            </a:prstGeom>
          </p:spPr>
        </p:pic>
        <p:sp>
          <p:nvSpPr>
            <p:cNvPr id="52" name="TextBox 51"/>
            <p:cNvSpPr txBox="1"/>
            <p:nvPr/>
          </p:nvSpPr>
          <p:spPr>
            <a:xfrm>
              <a:off x="7459687" y="4082147"/>
              <a:ext cx="1891486" cy="307777"/>
            </a:xfrm>
            <a:prstGeom prst="rect">
              <a:avLst/>
            </a:prstGeom>
            <a:noFill/>
          </p:spPr>
          <p:txBody>
            <a:bodyPr wrap="square" rtlCol="0">
              <a:spAutoFit/>
            </a:bodyPr>
            <a:lstStyle/>
            <a:p>
              <a:r>
                <a:rPr lang="en-US" sz="1400" b="1" dirty="0" smtClean="0">
                  <a:solidFill>
                    <a:srgbClr val="404040"/>
                  </a:solidFill>
                </a:rPr>
                <a:t>SQL Azure/BYOD</a:t>
              </a:r>
              <a:endParaRPr lang="en-US" sz="1400" dirty="0">
                <a:solidFill>
                  <a:srgbClr val="404040"/>
                </a:solidFill>
              </a:endParaRPr>
            </a:p>
          </p:txBody>
        </p:sp>
      </p:grpSp>
      <p:cxnSp>
        <p:nvCxnSpPr>
          <p:cNvPr id="53" name="Straight Arrow Connector 52"/>
          <p:cNvCxnSpPr/>
          <p:nvPr/>
        </p:nvCxnSpPr>
        <p:spPr>
          <a:xfrm>
            <a:off x="7457276" y="4032182"/>
            <a:ext cx="509462"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7589837" y="4199248"/>
            <a:ext cx="533400"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55" name="Rectangle 54"/>
          <p:cNvSpPr/>
          <p:nvPr/>
        </p:nvSpPr>
        <p:spPr>
          <a:xfrm>
            <a:off x="9652372" y="3344862"/>
            <a:ext cx="1063271" cy="10163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rgbClr val="FFFFFF"/>
                </a:solidFill>
              </a:rPr>
              <a:t>Existing</a:t>
            </a:r>
            <a:br>
              <a:rPr lang="en-US" sz="2000" dirty="0" smtClean="0">
                <a:solidFill>
                  <a:srgbClr val="FFFFFF"/>
                </a:solidFill>
              </a:rPr>
            </a:br>
            <a:r>
              <a:rPr lang="en-US" sz="2000" dirty="0" smtClean="0">
                <a:solidFill>
                  <a:srgbClr val="FFFFFF"/>
                </a:solidFill>
              </a:rPr>
              <a:t>Tables</a:t>
            </a:r>
            <a:endParaRPr lang="en-US" sz="2000" dirty="0">
              <a:solidFill>
                <a:srgbClr val="FFFFFF"/>
              </a:solidFill>
            </a:endParaRPr>
          </a:p>
        </p:txBody>
      </p:sp>
      <p:sp>
        <p:nvSpPr>
          <p:cNvPr id="56" name="Rectangle 55"/>
          <p:cNvSpPr/>
          <p:nvPr/>
        </p:nvSpPr>
        <p:spPr>
          <a:xfrm>
            <a:off x="10865875" y="3344862"/>
            <a:ext cx="1229103" cy="10163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FFFFFF"/>
                </a:solidFill>
              </a:rPr>
              <a:t>System</a:t>
            </a:r>
            <a:br>
              <a:rPr lang="en-US" sz="1600" dirty="0" smtClean="0">
                <a:solidFill>
                  <a:srgbClr val="FFFFFF"/>
                </a:solidFill>
              </a:rPr>
            </a:br>
            <a:r>
              <a:rPr lang="en-US" sz="1600" dirty="0" smtClean="0">
                <a:solidFill>
                  <a:srgbClr val="FFFFFF"/>
                </a:solidFill>
              </a:rPr>
              <a:t>Properties</a:t>
            </a:r>
          </a:p>
          <a:p>
            <a:r>
              <a:rPr lang="en-US" sz="1600" dirty="0" smtClean="0">
                <a:solidFill>
                  <a:srgbClr val="FFFFFF"/>
                </a:solidFill>
              </a:rPr>
              <a:t>Table</a:t>
            </a:r>
            <a:endParaRPr lang="en-US" sz="1600" dirty="0">
              <a:solidFill>
                <a:srgbClr val="FFFFFF"/>
              </a:solidFill>
            </a:endParaRPr>
          </a:p>
        </p:txBody>
      </p:sp>
    </p:spTree>
    <p:extLst>
      <p:ext uri="{BB962C8B-B14F-4D97-AF65-F5344CB8AC3E}">
        <p14:creationId xmlns:p14="http://schemas.microsoft.com/office/powerpoint/2010/main" val="22478444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On-Premise SQL Database</a:t>
            </a:r>
            <a:endParaRPr lang="he-IL" dirty="0"/>
          </a:p>
        </p:txBody>
      </p:sp>
      <p:sp>
        <p:nvSpPr>
          <p:cNvPr id="3" name="Content Placeholder 2"/>
          <p:cNvSpPr>
            <a:spLocks noGrp="1"/>
          </p:cNvSpPr>
          <p:nvPr>
            <p:ph idx="1"/>
          </p:nvPr>
        </p:nvSpPr>
        <p:spPr/>
        <p:txBody>
          <a:bodyPr/>
          <a:lstStyle/>
          <a:p>
            <a:pPr algn="l" rtl="0"/>
            <a:r>
              <a:rPr lang="en-US" dirty="0" smtClean="0"/>
              <a:t>Hybrid Connections</a:t>
            </a:r>
            <a:endParaRPr lang="he-IL" dirty="0"/>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591581" y="3119308"/>
            <a:ext cx="721833" cy="721833"/>
          </a:xfrm>
          <a:prstGeom prst="rect">
            <a:avLst/>
          </a:prstGeom>
        </p:spPr>
      </p:pic>
      <p:pic>
        <p:nvPicPr>
          <p:cNvPr id="5" name="Picture 73"/>
          <p:cNvPicPr>
            <a:picLocks noChangeAspect="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1450137" y="2986070"/>
            <a:ext cx="614032" cy="98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H="1" flipV="1">
            <a:off x="5387692" y="1703529"/>
            <a:ext cx="1" cy="3553382"/>
          </a:xfrm>
          <a:prstGeom prst="line">
            <a:avLst/>
          </a:prstGeom>
          <a:ln w="762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5634" y="1703533"/>
            <a:ext cx="2515694"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prstClr val="black"/>
                </a:solidFill>
              </a:rPr>
              <a:t>Microsoft Azure</a:t>
            </a:r>
          </a:p>
        </p:txBody>
      </p:sp>
      <p:sp>
        <p:nvSpPr>
          <p:cNvPr id="8" name="TextBox 7"/>
          <p:cNvSpPr txBox="1"/>
          <p:nvPr/>
        </p:nvSpPr>
        <p:spPr>
          <a:xfrm>
            <a:off x="6959630" y="1672051"/>
            <a:ext cx="2515694" cy="634443"/>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prstClr val="black"/>
                </a:solidFill>
              </a:rPr>
              <a:t>Your Enterprise</a:t>
            </a:r>
          </a:p>
        </p:txBody>
      </p:sp>
      <p:sp>
        <p:nvSpPr>
          <p:cNvPr id="9" name="Left-Right Arrow 8"/>
          <p:cNvSpPr/>
          <p:nvPr/>
        </p:nvSpPr>
        <p:spPr bwMode="auto">
          <a:xfrm>
            <a:off x="2120288" y="3299763"/>
            <a:ext cx="1415171" cy="36091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prstClr val="black"/>
              </a:solidFill>
              <a:ea typeface="Segoe UI" pitchFamily="34" charset="0"/>
              <a:cs typeface="Segoe UI" pitchFamily="34" charset="0"/>
            </a:endParaRPr>
          </a:p>
        </p:txBody>
      </p:sp>
      <p:sp>
        <p:nvSpPr>
          <p:cNvPr id="10" name="TextBox 9"/>
          <p:cNvSpPr txBox="1"/>
          <p:nvPr/>
        </p:nvSpPr>
        <p:spPr>
          <a:xfrm>
            <a:off x="723581" y="4001358"/>
            <a:ext cx="2067141" cy="634443"/>
          </a:xfrm>
          <a:prstGeom prst="rect">
            <a:avLst/>
          </a:prstGeom>
          <a:noFill/>
        </p:spPr>
        <p:txBody>
          <a:bodyPr wrap="square" lIns="182854" tIns="146284" rIns="182854" bIns="146284" rtlCol="0">
            <a:spAutoFit/>
          </a:bodyPr>
          <a:lstStyle/>
          <a:p>
            <a:pPr algn="ctr">
              <a:lnSpc>
                <a:spcPct val="90000"/>
              </a:lnSpc>
              <a:spcAft>
                <a:spcPts val="600"/>
              </a:spcAft>
            </a:pPr>
            <a:r>
              <a:rPr lang="en-US" sz="1200" i="1" dirty="0">
                <a:solidFill>
                  <a:prstClr val="black"/>
                </a:solidFill>
              </a:rPr>
              <a:t>Connection string points to My-Database:1433</a:t>
            </a:r>
            <a:endParaRPr lang="en-US" sz="1050" i="1" dirty="0">
              <a:solidFill>
                <a:prstClr val="black"/>
              </a:solidFill>
            </a:endParaRPr>
          </a:p>
        </p:txBody>
      </p:sp>
      <p:pic>
        <p:nvPicPr>
          <p:cNvPr id="11" name="Picture 10"/>
          <p:cNvPicPr>
            <a:picLocks noChangeAspect="1"/>
          </p:cNvPicPr>
          <p:nvPr/>
        </p:nvPicPr>
        <p:blipFill>
          <a:blip r:embed="rId5">
            <a:biLevel thresh="75000"/>
          </a:blip>
          <a:stretch>
            <a:fillRect/>
          </a:stretch>
        </p:blipFill>
        <p:spPr>
          <a:xfrm>
            <a:off x="8958837" y="2840267"/>
            <a:ext cx="986812" cy="1279916"/>
          </a:xfrm>
          <a:prstGeom prst="rect">
            <a:avLst/>
          </a:prstGeom>
        </p:spPr>
      </p:pic>
      <p:sp>
        <p:nvSpPr>
          <p:cNvPr id="12" name="Rectangle 11"/>
          <p:cNvSpPr/>
          <p:nvPr/>
        </p:nvSpPr>
        <p:spPr bwMode="auto">
          <a:xfrm>
            <a:off x="6416583" y="3102221"/>
            <a:ext cx="1205891" cy="75600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dirty="0">
                <a:solidFill>
                  <a:prstClr val="black"/>
                </a:solidFill>
                <a:ea typeface="Segoe UI" pitchFamily="34" charset="0"/>
                <a:cs typeface="Segoe UI" pitchFamily="34" charset="0"/>
              </a:rPr>
              <a:t>Hybrid Connection Manager</a:t>
            </a:r>
          </a:p>
        </p:txBody>
      </p:sp>
      <p:pic>
        <p:nvPicPr>
          <p:cNvPr id="13" name="Picture 12"/>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416583" y="3119309"/>
            <a:ext cx="243315" cy="243315"/>
          </a:xfrm>
          <a:prstGeom prst="rect">
            <a:avLst/>
          </a:prstGeom>
        </p:spPr>
      </p:pic>
      <p:sp>
        <p:nvSpPr>
          <p:cNvPr id="14" name="Left-Right Arrow 13"/>
          <p:cNvSpPr/>
          <p:nvPr/>
        </p:nvSpPr>
        <p:spPr bwMode="auto">
          <a:xfrm>
            <a:off x="7678594" y="3299765"/>
            <a:ext cx="1224123" cy="36091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a:solidFill>
                <a:prstClr val="black"/>
              </a:solidFill>
              <a:ea typeface="Segoe UI" pitchFamily="34" charset="0"/>
              <a:cs typeface="Segoe UI" pitchFamily="34" charset="0"/>
            </a:endParaRPr>
          </a:p>
        </p:txBody>
      </p:sp>
      <p:sp>
        <p:nvSpPr>
          <p:cNvPr id="15" name="TextBox 14"/>
          <p:cNvSpPr txBox="1"/>
          <p:nvPr/>
        </p:nvSpPr>
        <p:spPr>
          <a:xfrm>
            <a:off x="8567251" y="4120183"/>
            <a:ext cx="1769984" cy="572424"/>
          </a:xfrm>
          <a:prstGeom prst="rect">
            <a:avLst/>
          </a:prstGeom>
          <a:noFill/>
        </p:spPr>
        <p:txBody>
          <a:bodyPr wrap="none" lIns="182854" tIns="146284" rIns="182854" bIns="146284" rtlCol="0">
            <a:spAutoFit/>
          </a:bodyPr>
          <a:lstStyle/>
          <a:p>
            <a:pPr algn="ctr">
              <a:lnSpc>
                <a:spcPct val="90000"/>
              </a:lnSpc>
              <a:spcAft>
                <a:spcPts val="600"/>
              </a:spcAft>
            </a:pPr>
            <a:r>
              <a:rPr lang="en-US" sz="2000" i="1" dirty="0">
                <a:solidFill>
                  <a:prstClr val="black"/>
                </a:solidFill>
              </a:rPr>
              <a:t>My-Database</a:t>
            </a:r>
          </a:p>
        </p:txBody>
      </p:sp>
      <p:sp>
        <p:nvSpPr>
          <p:cNvPr id="16" name="TextBox 15"/>
          <p:cNvSpPr txBox="1"/>
          <p:nvPr/>
        </p:nvSpPr>
        <p:spPr>
          <a:xfrm>
            <a:off x="7939327" y="3488311"/>
            <a:ext cx="702656" cy="461599"/>
          </a:xfrm>
          <a:prstGeom prst="rect">
            <a:avLst/>
          </a:prstGeom>
          <a:noFill/>
        </p:spPr>
        <p:txBody>
          <a:bodyPr wrap="none" lIns="182854" tIns="146284" rIns="182854" bIns="146284" rtlCol="0">
            <a:spAutoFit/>
          </a:bodyPr>
          <a:lstStyle/>
          <a:p>
            <a:pPr algn="ctr">
              <a:lnSpc>
                <a:spcPct val="90000"/>
              </a:lnSpc>
              <a:spcAft>
                <a:spcPts val="600"/>
              </a:spcAft>
            </a:pPr>
            <a:r>
              <a:rPr lang="en-US" sz="1200" i="1" dirty="0">
                <a:solidFill>
                  <a:prstClr val="black"/>
                </a:solidFill>
              </a:rPr>
              <a:t>1433</a:t>
            </a:r>
            <a:endParaRPr lang="en-US" sz="1400" i="1" dirty="0">
              <a:solidFill>
                <a:prstClr val="black"/>
              </a:solidFill>
            </a:endParaRPr>
          </a:p>
        </p:txBody>
      </p:sp>
      <p:sp>
        <p:nvSpPr>
          <p:cNvPr id="17" name="Left-Right Arrow 16"/>
          <p:cNvSpPr/>
          <p:nvPr/>
        </p:nvSpPr>
        <p:spPr bwMode="auto">
          <a:xfrm>
            <a:off x="4369534" y="3303696"/>
            <a:ext cx="1990930" cy="36091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prstClr val="black"/>
              </a:solidFill>
              <a:ea typeface="Segoe UI" pitchFamily="34" charset="0"/>
              <a:cs typeface="Segoe UI" pitchFamily="34" charset="0"/>
            </a:endParaRPr>
          </a:p>
        </p:txBody>
      </p:sp>
    </p:spTree>
    <p:extLst>
      <p:ext uri="{BB962C8B-B14F-4D97-AF65-F5344CB8AC3E}">
        <p14:creationId xmlns:p14="http://schemas.microsoft.com/office/powerpoint/2010/main" val="14123175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The REST API</a:t>
            </a:r>
            <a:endParaRPr lang="he-IL" dirty="0"/>
          </a:p>
        </p:txBody>
      </p:sp>
      <p:graphicFrame>
        <p:nvGraphicFramePr>
          <p:cNvPr id="8" name="Table 7"/>
          <p:cNvGraphicFramePr>
            <a:graphicFrameLocks noGrp="1"/>
          </p:cNvGraphicFramePr>
          <p:nvPr>
            <p:extLst>
              <p:ext uri="{D42A27DB-BD31-4B8C-83A1-F6EECF244321}">
                <p14:modId xmlns:p14="http://schemas.microsoft.com/office/powerpoint/2010/main" val="929683923"/>
              </p:ext>
            </p:extLst>
          </p:nvPr>
        </p:nvGraphicFramePr>
        <p:xfrm>
          <a:off x="434741" y="3669306"/>
          <a:ext cx="11386581" cy="1854200"/>
        </p:xfrm>
        <a:graphic>
          <a:graphicData uri="http://schemas.openxmlformats.org/drawingml/2006/table">
            <a:tbl>
              <a:tblPr firstRow="1" bandRow="1"/>
              <a:tblGrid>
                <a:gridCol w="3795527">
                  <a:extLst>
                    <a:ext uri="{9D8B030D-6E8A-4147-A177-3AD203B41FA5}">
                      <a16:colId xmlns:a16="http://schemas.microsoft.com/office/drawing/2014/main" val="20000"/>
                    </a:ext>
                  </a:extLst>
                </a:gridCol>
                <a:gridCol w="3795527">
                  <a:extLst>
                    <a:ext uri="{9D8B030D-6E8A-4147-A177-3AD203B41FA5}">
                      <a16:colId xmlns:a16="http://schemas.microsoft.com/office/drawing/2014/main" val="20001"/>
                    </a:ext>
                  </a:extLst>
                </a:gridCol>
                <a:gridCol w="3795527">
                  <a:extLst>
                    <a:ext uri="{9D8B030D-6E8A-4147-A177-3AD203B41FA5}">
                      <a16:colId xmlns:a16="http://schemas.microsoft.com/office/drawing/2014/main" val="20002"/>
                    </a:ext>
                  </a:extLst>
                </a:gridCol>
              </a:tblGrid>
              <a:tr h="370840">
                <a:tc>
                  <a:txBody>
                    <a:bodyPr/>
                    <a:lstStyle>
                      <a:lvl1pPr marL="0" algn="r" defTabSz="914400" rtl="1" eaLnBrk="1" latinLnBrk="0" hangingPunct="1">
                        <a:defRPr sz="1800" b="1" kern="1200">
                          <a:solidFill>
                            <a:schemeClr val="lt1"/>
                          </a:solidFill>
                          <a:latin typeface="Segoe UI"/>
                        </a:defRPr>
                      </a:lvl1pPr>
                      <a:lvl2pPr marL="457200" algn="r" defTabSz="914400" rtl="1" eaLnBrk="1" latinLnBrk="0" hangingPunct="1">
                        <a:defRPr sz="1800" b="1" kern="1200">
                          <a:solidFill>
                            <a:schemeClr val="lt1"/>
                          </a:solidFill>
                          <a:latin typeface="Segoe UI"/>
                        </a:defRPr>
                      </a:lvl2pPr>
                      <a:lvl3pPr marL="914400" algn="r" defTabSz="914400" rtl="1" eaLnBrk="1" latinLnBrk="0" hangingPunct="1">
                        <a:defRPr sz="1800" b="1" kern="1200">
                          <a:solidFill>
                            <a:schemeClr val="lt1"/>
                          </a:solidFill>
                          <a:latin typeface="Segoe UI"/>
                        </a:defRPr>
                      </a:lvl3pPr>
                      <a:lvl4pPr marL="1371600" algn="r" defTabSz="914400" rtl="1" eaLnBrk="1" latinLnBrk="0" hangingPunct="1">
                        <a:defRPr sz="1800" b="1" kern="1200">
                          <a:solidFill>
                            <a:schemeClr val="lt1"/>
                          </a:solidFill>
                          <a:latin typeface="Segoe UI"/>
                        </a:defRPr>
                      </a:lvl4pPr>
                      <a:lvl5pPr marL="1828800" algn="r" defTabSz="914400" rtl="1" eaLnBrk="1" latinLnBrk="0" hangingPunct="1">
                        <a:defRPr sz="1800" b="1" kern="1200">
                          <a:solidFill>
                            <a:schemeClr val="lt1"/>
                          </a:solidFill>
                          <a:latin typeface="Segoe UI"/>
                        </a:defRPr>
                      </a:lvl5pPr>
                      <a:lvl6pPr marL="2286000" algn="r" defTabSz="914400" rtl="1" eaLnBrk="1" latinLnBrk="0" hangingPunct="1">
                        <a:defRPr sz="1800" b="1" kern="1200">
                          <a:solidFill>
                            <a:schemeClr val="lt1"/>
                          </a:solidFill>
                          <a:latin typeface="Segoe UI"/>
                        </a:defRPr>
                      </a:lvl6pPr>
                      <a:lvl7pPr marL="2743200" algn="r" defTabSz="914400" rtl="1" eaLnBrk="1" latinLnBrk="0" hangingPunct="1">
                        <a:defRPr sz="1800" b="1" kern="1200">
                          <a:solidFill>
                            <a:schemeClr val="lt1"/>
                          </a:solidFill>
                          <a:latin typeface="Segoe UI"/>
                        </a:defRPr>
                      </a:lvl7pPr>
                      <a:lvl8pPr marL="3200400" algn="r" defTabSz="914400" rtl="1" eaLnBrk="1" latinLnBrk="0" hangingPunct="1">
                        <a:defRPr sz="1800" b="1" kern="1200">
                          <a:solidFill>
                            <a:schemeClr val="lt1"/>
                          </a:solidFill>
                          <a:latin typeface="Segoe UI"/>
                        </a:defRPr>
                      </a:lvl8pPr>
                      <a:lvl9pPr marL="3657600" algn="r" defTabSz="914400" rtl="1" eaLnBrk="1" latinLnBrk="0" hangingPunct="1">
                        <a:defRPr sz="1800" b="1" kern="1200">
                          <a:solidFill>
                            <a:schemeClr val="lt1"/>
                          </a:solidFill>
                          <a:latin typeface="Segoe UI"/>
                        </a:defRPr>
                      </a:lvl9pPr>
                    </a:lstStyle>
                    <a:p>
                      <a:pPr algn="l" rtl="0"/>
                      <a:r>
                        <a:rPr lang="en-US" dirty="0" smtClean="0"/>
                        <a:t>Action</a:t>
                      </a:r>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AEEF"/>
                    </a:solidFill>
                  </a:tcPr>
                </a:tc>
                <a:tc>
                  <a:txBody>
                    <a:bodyPr/>
                    <a:lstStyle>
                      <a:lvl1pPr marL="0" algn="r" defTabSz="914400" rtl="1" eaLnBrk="1" latinLnBrk="0" hangingPunct="1">
                        <a:defRPr sz="1800" b="1" kern="1200">
                          <a:solidFill>
                            <a:schemeClr val="lt1"/>
                          </a:solidFill>
                          <a:latin typeface="Segoe UI"/>
                        </a:defRPr>
                      </a:lvl1pPr>
                      <a:lvl2pPr marL="457200" algn="r" defTabSz="914400" rtl="1" eaLnBrk="1" latinLnBrk="0" hangingPunct="1">
                        <a:defRPr sz="1800" b="1" kern="1200">
                          <a:solidFill>
                            <a:schemeClr val="lt1"/>
                          </a:solidFill>
                          <a:latin typeface="Segoe UI"/>
                        </a:defRPr>
                      </a:lvl2pPr>
                      <a:lvl3pPr marL="914400" algn="r" defTabSz="914400" rtl="1" eaLnBrk="1" latinLnBrk="0" hangingPunct="1">
                        <a:defRPr sz="1800" b="1" kern="1200">
                          <a:solidFill>
                            <a:schemeClr val="lt1"/>
                          </a:solidFill>
                          <a:latin typeface="Segoe UI"/>
                        </a:defRPr>
                      </a:lvl3pPr>
                      <a:lvl4pPr marL="1371600" algn="r" defTabSz="914400" rtl="1" eaLnBrk="1" latinLnBrk="0" hangingPunct="1">
                        <a:defRPr sz="1800" b="1" kern="1200">
                          <a:solidFill>
                            <a:schemeClr val="lt1"/>
                          </a:solidFill>
                          <a:latin typeface="Segoe UI"/>
                        </a:defRPr>
                      </a:lvl4pPr>
                      <a:lvl5pPr marL="1828800" algn="r" defTabSz="914400" rtl="1" eaLnBrk="1" latinLnBrk="0" hangingPunct="1">
                        <a:defRPr sz="1800" b="1" kern="1200">
                          <a:solidFill>
                            <a:schemeClr val="lt1"/>
                          </a:solidFill>
                          <a:latin typeface="Segoe UI"/>
                        </a:defRPr>
                      </a:lvl5pPr>
                      <a:lvl6pPr marL="2286000" algn="r" defTabSz="914400" rtl="1" eaLnBrk="1" latinLnBrk="0" hangingPunct="1">
                        <a:defRPr sz="1800" b="1" kern="1200">
                          <a:solidFill>
                            <a:schemeClr val="lt1"/>
                          </a:solidFill>
                          <a:latin typeface="Segoe UI"/>
                        </a:defRPr>
                      </a:lvl6pPr>
                      <a:lvl7pPr marL="2743200" algn="r" defTabSz="914400" rtl="1" eaLnBrk="1" latinLnBrk="0" hangingPunct="1">
                        <a:defRPr sz="1800" b="1" kern="1200">
                          <a:solidFill>
                            <a:schemeClr val="lt1"/>
                          </a:solidFill>
                          <a:latin typeface="Segoe UI"/>
                        </a:defRPr>
                      </a:lvl7pPr>
                      <a:lvl8pPr marL="3200400" algn="r" defTabSz="914400" rtl="1" eaLnBrk="1" latinLnBrk="0" hangingPunct="1">
                        <a:defRPr sz="1800" b="1" kern="1200">
                          <a:solidFill>
                            <a:schemeClr val="lt1"/>
                          </a:solidFill>
                          <a:latin typeface="Segoe UI"/>
                        </a:defRPr>
                      </a:lvl8pPr>
                      <a:lvl9pPr marL="3657600" algn="r" defTabSz="914400" rtl="1" eaLnBrk="1" latinLnBrk="0" hangingPunct="1">
                        <a:defRPr sz="1800" b="1" kern="1200">
                          <a:solidFill>
                            <a:schemeClr val="lt1"/>
                          </a:solidFill>
                          <a:latin typeface="Segoe UI"/>
                        </a:defRPr>
                      </a:lvl9pPr>
                    </a:lstStyle>
                    <a:p>
                      <a:pPr algn="l" rtl="0"/>
                      <a:r>
                        <a:rPr lang="en-US" dirty="0" smtClean="0"/>
                        <a:t>HTTP Verb</a:t>
                      </a:r>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AEEF"/>
                    </a:solidFill>
                  </a:tcPr>
                </a:tc>
                <a:tc>
                  <a:txBody>
                    <a:bodyPr/>
                    <a:lstStyle>
                      <a:lvl1pPr marL="0" algn="r" defTabSz="914400" rtl="1" eaLnBrk="1" latinLnBrk="0" hangingPunct="1">
                        <a:defRPr sz="1800" b="1" kern="1200">
                          <a:solidFill>
                            <a:schemeClr val="lt1"/>
                          </a:solidFill>
                          <a:latin typeface="Segoe UI"/>
                        </a:defRPr>
                      </a:lvl1pPr>
                      <a:lvl2pPr marL="457200" algn="r" defTabSz="914400" rtl="1" eaLnBrk="1" latinLnBrk="0" hangingPunct="1">
                        <a:defRPr sz="1800" b="1" kern="1200">
                          <a:solidFill>
                            <a:schemeClr val="lt1"/>
                          </a:solidFill>
                          <a:latin typeface="Segoe UI"/>
                        </a:defRPr>
                      </a:lvl2pPr>
                      <a:lvl3pPr marL="914400" algn="r" defTabSz="914400" rtl="1" eaLnBrk="1" latinLnBrk="0" hangingPunct="1">
                        <a:defRPr sz="1800" b="1" kern="1200">
                          <a:solidFill>
                            <a:schemeClr val="lt1"/>
                          </a:solidFill>
                          <a:latin typeface="Segoe UI"/>
                        </a:defRPr>
                      </a:lvl3pPr>
                      <a:lvl4pPr marL="1371600" algn="r" defTabSz="914400" rtl="1" eaLnBrk="1" latinLnBrk="0" hangingPunct="1">
                        <a:defRPr sz="1800" b="1" kern="1200">
                          <a:solidFill>
                            <a:schemeClr val="lt1"/>
                          </a:solidFill>
                          <a:latin typeface="Segoe UI"/>
                        </a:defRPr>
                      </a:lvl4pPr>
                      <a:lvl5pPr marL="1828800" algn="r" defTabSz="914400" rtl="1" eaLnBrk="1" latinLnBrk="0" hangingPunct="1">
                        <a:defRPr sz="1800" b="1" kern="1200">
                          <a:solidFill>
                            <a:schemeClr val="lt1"/>
                          </a:solidFill>
                          <a:latin typeface="Segoe UI"/>
                        </a:defRPr>
                      </a:lvl5pPr>
                      <a:lvl6pPr marL="2286000" algn="r" defTabSz="914400" rtl="1" eaLnBrk="1" latinLnBrk="0" hangingPunct="1">
                        <a:defRPr sz="1800" b="1" kern="1200">
                          <a:solidFill>
                            <a:schemeClr val="lt1"/>
                          </a:solidFill>
                          <a:latin typeface="Segoe UI"/>
                        </a:defRPr>
                      </a:lvl6pPr>
                      <a:lvl7pPr marL="2743200" algn="r" defTabSz="914400" rtl="1" eaLnBrk="1" latinLnBrk="0" hangingPunct="1">
                        <a:defRPr sz="1800" b="1" kern="1200">
                          <a:solidFill>
                            <a:schemeClr val="lt1"/>
                          </a:solidFill>
                          <a:latin typeface="Segoe UI"/>
                        </a:defRPr>
                      </a:lvl7pPr>
                      <a:lvl8pPr marL="3200400" algn="r" defTabSz="914400" rtl="1" eaLnBrk="1" latinLnBrk="0" hangingPunct="1">
                        <a:defRPr sz="1800" b="1" kern="1200">
                          <a:solidFill>
                            <a:schemeClr val="lt1"/>
                          </a:solidFill>
                          <a:latin typeface="Segoe UI"/>
                        </a:defRPr>
                      </a:lvl8pPr>
                      <a:lvl9pPr marL="3657600" algn="r" defTabSz="914400" rtl="1" eaLnBrk="1" latinLnBrk="0" hangingPunct="1">
                        <a:defRPr sz="1800" b="1" kern="1200">
                          <a:solidFill>
                            <a:schemeClr val="lt1"/>
                          </a:solidFill>
                          <a:latin typeface="Segoe UI"/>
                        </a:defRPr>
                      </a:lvl9pPr>
                    </a:lstStyle>
                    <a:p>
                      <a:pPr algn="l" rtl="0"/>
                      <a:r>
                        <a:rPr lang="en-US" dirty="0" smtClean="0"/>
                        <a:t>URL Suffix</a:t>
                      </a:r>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AEEF"/>
                    </a:solidFill>
                  </a:tcPr>
                </a:tc>
                <a:extLst>
                  <a:ext uri="{0D108BD9-81ED-4DB2-BD59-A6C34878D82A}">
                    <a16:rowId xmlns:a16="http://schemas.microsoft.com/office/drawing/2014/main" val="10000"/>
                  </a:ext>
                </a:extLst>
              </a:tr>
              <a:tr h="370840">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Create</a:t>
                      </a:r>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40000"/>
                        <a:lumOff val="6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POST</a:t>
                      </a:r>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40000"/>
                        <a:lumOff val="6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a:t>
                      </a:r>
                      <a:r>
                        <a:rPr lang="en-US" dirty="0" err="1" smtClean="0"/>
                        <a:t>TodoItem</a:t>
                      </a:r>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40000"/>
                        <a:lumOff val="60000"/>
                      </a:srgbClr>
                    </a:solidFill>
                  </a:tcPr>
                </a:tc>
                <a:extLst>
                  <a:ext uri="{0D108BD9-81ED-4DB2-BD59-A6C34878D82A}">
                    <a16:rowId xmlns:a16="http://schemas.microsoft.com/office/drawing/2014/main" val="10001"/>
                  </a:ext>
                </a:extLst>
              </a:tr>
              <a:tr h="370840">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Read</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20000"/>
                        <a:lumOff val="8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GET</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20000"/>
                        <a:lumOff val="8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a:t>
                      </a:r>
                      <a:r>
                        <a:rPr lang="en-US" dirty="0" err="1" smtClean="0"/>
                        <a:t>TodoItem</a:t>
                      </a:r>
                      <a:r>
                        <a:rPr lang="en-US" dirty="0" smtClean="0"/>
                        <a:t>?$filter=id%3D42</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20000"/>
                        <a:lumOff val="80000"/>
                      </a:srgbClr>
                    </a:solidFill>
                  </a:tcPr>
                </a:tc>
                <a:extLst>
                  <a:ext uri="{0D108BD9-81ED-4DB2-BD59-A6C34878D82A}">
                    <a16:rowId xmlns:a16="http://schemas.microsoft.com/office/drawing/2014/main" val="10002"/>
                  </a:ext>
                </a:extLst>
              </a:tr>
              <a:tr h="370840">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Update</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40000"/>
                        <a:lumOff val="6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PATCH</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40000"/>
                        <a:lumOff val="6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a:t>
                      </a:r>
                      <a:r>
                        <a:rPr lang="en-US" dirty="0" err="1" smtClean="0"/>
                        <a:t>TodoItem</a:t>
                      </a:r>
                      <a:r>
                        <a:rPr lang="en-US" dirty="0" smtClean="0"/>
                        <a:t>/id</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40000"/>
                        <a:lumOff val="60000"/>
                      </a:srgbClr>
                    </a:solidFill>
                  </a:tcPr>
                </a:tc>
                <a:extLst>
                  <a:ext uri="{0D108BD9-81ED-4DB2-BD59-A6C34878D82A}">
                    <a16:rowId xmlns:a16="http://schemas.microsoft.com/office/drawing/2014/main" val="10003"/>
                  </a:ext>
                </a:extLst>
              </a:tr>
              <a:tr h="370840">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Delete</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20000"/>
                        <a:lumOff val="8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DELETE</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20000"/>
                        <a:lumOff val="80000"/>
                      </a:srgbClr>
                    </a:solidFill>
                  </a:tcPr>
                </a:tc>
                <a:tc>
                  <a:txBody>
                    <a:bodyPr/>
                    <a:lstStyle>
                      <a:lvl1pPr marL="0" algn="r" defTabSz="914400" rtl="1" eaLnBrk="1" latinLnBrk="0" hangingPunct="1">
                        <a:defRPr sz="1800" kern="1200">
                          <a:solidFill>
                            <a:schemeClr val="dk1"/>
                          </a:solidFill>
                          <a:latin typeface="Segoe UI"/>
                        </a:defRPr>
                      </a:lvl1pPr>
                      <a:lvl2pPr marL="457200" algn="r" defTabSz="914400" rtl="1" eaLnBrk="1" latinLnBrk="0" hangingPunct="1">
                        <a:defRPr sz="1800" kern="1200">
                          <a:solidFill>
                            <a:schemeClr val="dk1"/>
                          </a:solidFill>
                          <a:latin typeface="Segoe UI"/>
                        </a:defRPr>
                      </a:lvl2pPr>
                      <a:lvl3pPr marL="914400" algn="r" defTabSz="914400" rtl="1" eaLnBrk="1" latinLnBrk="0" hangingPunct="1">
                        <a:defRPr sz="1800" kern="1200">
                          <a:solidFill>
                            <a:schemeClr val="dk1"/>
                          </a:solidFill>
                          <a:latin typeface="Segoe UI"/>
                        </a:defRPr>
                      </a:lvl3pPr>
                      <a:lvl4pPr marL="1371600" algn="r" defTabSz="914400" rtl="1" eaLnBrk="1" latinLnBrk="0" hangingPunct="1">
                        <a:defRPr sz="1800" kern="1200">
                          <a:solidFill>
                            <a:schemeClr val="dk1"/>
                          </a:solidFill>
                          <a:latin typeface="Segoe UI"/>
                        </a:defRPr>
                      </a:lvl4pPr>
                      <a:lvl5pPr marL="1828800" algn="r" defTabSz="914400" rtl="1" eaLnBrk="1" latinLnBrk="0" hangingPunct="1">
                        <a:defRPr sz="1800" kern="1200">
                          <a:solidFill>
                            <a:schemeClr val="dk1"/>
                          </a:solidFill>
                          <a:latin typeface="Segoe UI"/>
                        </a:defRPr>
                      </a:lvl5pPr>
                      <a:lvl6pPr marL="2286000" algn="r" defTabSz="914400" rtl="1" eaLnBrk="1" latinLnBrk="0" hangingPunct="1">
                        <a:defRPr sz="1800" kern="1200">
                          <a:solidFill>
                            <a:schemeClr val="dk1"/>
                          </a:solidFill>
                          <a:latin typeface="Segoe UI"/>
                        </a:defRPr>
                      </a:lvl6pPr>
                      <a:lvl7pPr marL="2743200" algn="r" defTabSz="914400" rtl="1" eaLnBrk="1" latinLnBrk="0" hangingPunct="1">
                        <a:defRPr sz="1800" kern="1200">
                          <a:solidFill>
                            <a:schemeClr val="dk1"/>
                          </a:solidFill>
                          <a:latin typeface="Segoe UI"/>
                        </a:defRPr>
                      </a:lvl7pPr>
                      <a:lvl8pPr marL="3200400" algn="r" defTabSz="914400" rtl="1" eaLnBrk="1" latinLnBrk="0" hangingPunct="1">
                        <a:defRPr sz="1800" kern="1200">
                          <a:solidFill>
                            <a:schemeClr val="dk1"/>
                          </a:solidFill>
                          <a:latin typeface="Segoe UI"/>
                        </a:defRPr>
                      </a:lvl8pPr>
                      <a:lvl9pPr marL="3657600" algn="r" defTabSz="914400" rtl="1" eaLnBrk="1" latinLnBrk="0" hangingPunct="1">
                        <a:defRPr sz="1800" kern="1200">
                          <a:solidFill>
                            <a:schemeClr val="dk1"/>
                          </a:solidFill>
                          <a:latin typeface="Segoe UI"/>
                        </a:defRPr>
                      </a:lvl9pPr>
                    </a:lstStyle>
                    <a:p>
                      <a:pPr algn="l" rtl="0"/>
                      <a:r>
                        <a:rPr lang="en-US" dirty="0" smtClean="0"/>
                        <a:t>/</a:t>
                      </a:r>
                      <a:r>
                        <a:rPr lang="en-US" dirty="0" err="1" smtClean="0"/>
                        <a:t>TodoItem</a:t>
                      </a:r>
                      <a:r>
                        <a:rPr lang="en-US" dirty="0" smtClean="0"/>
                        <a:t>/id</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AEEF">
                        <a:lumMod val="20000"/>
                        <a:lumOff val="80000"/>
                      </a:srgbClr>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434741" y="2919663"/>
            <a:ext cx="7829708" cy="738664"/>
          </a:xfrm>
          <a:prstGeom prst="rect">
            <a:avLst/>
          </a:prstGeom>
          <a:noFill/>
        </p:spPr>
        <p:txBody>
          <a:bodyPr wrap="none" lIns="182880" tIns="146304" rIns="182880" bIns="146304" rtlCol="0">
            <a:spAutoFit/>
          </a:bodyPr>
          <a:lstStyle/>
          <a:p>
            <a:pPr defTabSz="1218987">
              <a:lnSpc>
                <a:spcPct val="90000"/>
              </a:lnSpc>
              <a:spcAft>
                <a:spcPts val="600"/>
              </a:spcAft>
            </a:pPr>
            <a:r>
              <a:rPr lang="en-US" sz="3200" dirty="0" smtClean="0">
                <a:gradFill>
                  <a:gsLst>
                    <a:gs pos="2917">
                      <a:srgbClr val="292929"/>
                    </a:gs>
                    <a:gs pos="30000">
                      <a:srgbClr val="292929"/>
                    </a:gs>
                  </a:gsLst>
                  <a:lin ang="5400000" scaled="0"/>
                </a:gradFill>
                <a:latin typeface="Segoe UI"/>
              </a:rPr>
              <a:t>Data Operations and their REST Equivalents</a:t>
            </a:r>
          </a:p>
        </p:txBody>
      </p:sp>
      <p:sp>
        <p:nvSpPr>
          <p:cNvPr id="10" name="TextBox 9"/>
          <p:cNvSpPr txBox="1"/>
          <p:nvPr/>
        </p:nvSpPr>
        <p:spPr>
          <a:xfrm>
            <a:off x="434741" y="1336424"/>
            <a:ext cx="5252079" cy="738664"/>
          </a:xfrm>
          <a:prstGeom prst="rect">
            <a:avLst/>
          </a:prstGeom>
          <a:noFill/>
        </p:spPr>
        <p:txBody>
          <a:bodyPr wrap="none" lIns="182880" tIns="146304" rIns="182880" bIns="146304" rtlCol="0">
            <a:spAutoFit/>
          </a:bodyPr>
          <a:lstStyle/>
          <a:p>
            <a:pPr defTabSz="1218987">
              <a:lnSpc>
                <a:spcPct val="90000"/>
              </a:lnSpc>
              <a:spcAft>
                <a:spcPts val="600"/>
              </a:spcAft>
            </a:pPr>
            <a:r>
              <a:rPr lang="en-US" sz="3200" dirty="0" smtClean="0">
                <a:gradFill>
                  <a:gsLst>
                    <a:gs pos="2917">
                      <a:srgbClr val="292929"/>
                    </a:gs>
                    <a:gs pos="30000">
                      <a:srgbClr val="292929"/>
                    </a:gs>
                  </a:gsLst>
                  <a:lin ang="5400000" scaled="0"/>
                </a:gradFill>
                <a:latin typeface="Segoe UI"/>
              </a:rPr>
              <a:t>Base REST API Endpoint URL</a:t>
            </a:r>
          </a:p>
        </p:txBody>
      </p:sp>
      <p:sp>
        <p:nvSpPr>
          <p:cNvPr id="11" name="Rectangle 10"/>
          <p:cNvSpPr/>
          <p:nvPr/>
        </p:nvSpPr>
        <p:spPr bwMode="auto">
          <a:xfrm>
            <a:off x="434741" y="2075087"/>
            <a:ext cx="11470105" cy="844575"/>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FFFFFF"/>
                </a:solidFill>
                <a:effectLst/>
                <a:uLnTx/>
                <a:uFillTx/>
                <a:latin typeface="Segoe UI"/>
                <a:ea typeface="+mn-ea"/>
                <a:cs typeface="+mn-cs"/>
              </a:rPr>
              <a:t>https://Mobileservice.azure-mobile.net/tables/*</a:t>
            </a:r>
          </a:p>
        </p:txBody>
      </p:sp>
    </p:spTree>
    <p:extLst>
      <p:ext uri="{BB962C8B-B14F-4D97-AF65-F5344CB8AC3E}">
        <p14:creationId xmlns:p14="http://schemas.microsoft.com/office/powerpoint/2010/main" val="29214716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7.xml><?xml version="1.0" encoding="utf-8"?>
<p:tagLst xmlns:a="http://schemas.openxmlformats.org/drawingml/2006/main" xmlns:r="http://schemas.openxmlformats.org/officeDocument/2006/relationships" xmlns:p="http://schemas.openxmlformats.org/presentationml/2006/main">
  <p:tag name="TIMING" val="|24.1|2.5|3|2.1|12.7|1.6"/>
</p:tagLst>
</file>

<file path=ppt/tags/tag8.xml><?xml version="1.0" encoding="utf-8"?>
<p:tagLst xmlns:a="http://schemas.openxmlformats.org/drawingml/2006/main" xmlns:r="http://schemas.openxmlformats.org/officeDocument/2006/relationships" xmlns:p="http://schemas.openxmlformats.org/presentationml/2006/main">
  <p:tag name="TIMING" val="|1.3|34.4|2.5|2|1.3|13.6|0.7|1.2|45.1|5.7|14.4|0.9"/>
</p:tagLst>
</file>

<file path=ppt/theme/theme1.xml><?xml version="1.0" encoding="utf-8"?>
<a:theme xmlns:a="http://schemas.openxmlformats.org/drawingml/2006/main" name="CodeValue">
  <a:themeElements>
    <a:clrScheme name="Code Value">
      <a:dk1>
        <a:srgbClr val="66747C"/>
      </a:dk1>
      <a:lt1>
        <a:srgbClr val="FFFFFF"/>
      </a:lt1>
      <a:dk2>
        <a:srgbClr val="353839"/>
      </a:dk2>
      <a:lt2>
        <a:srgbClr val="FFFFFF"/>
      </a:lt2>
      <a:accent1>
        <a:srgbClr val="509EC3"/>
      </a:accent1>
      <a:accent2>
        <a:srgbClr val="66747C"/>
      </a:accent2>
      <a:accent3>
        <a:srgbClr val="92D050"/>
      </a:accent3>
      <a:accent4>
        <a:srgbClr val="954F72"/>
      </a:accent4>
      <a:accent5>
        <a:srgbClr val="235066"/>
      </a:accent5>
      <a:accent6>
        <a:srgbClr val="D8D8D8"/>
      </a:accent6>
      <a:hlink>
        <a:srgbClr val="509EC3"/>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deValue" id="{AFF8A413-6798-49ED-BCAE-FAFA81BC9853}" vid="{3BC11452-7CE9-4B0F-814D-843A66C9F0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CodeValue</Template>
  <TotalTime>9083</TotalTime>
  <Words>12277</Words>
  <Application>Microsoft Office PowerPoint</Application>
  <PresentationFormat>Widescreen</PresentationFormat>
  <Paragraphs>2489</Paragraphs>
  <Slides>233</Slides>
  <Notes>27</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233</vt:i4>
      </vt:variant>
    </vt:vector>
  </HeadingPairs>
  <TitlesOfParts>
    <vt:vector size="254" baseType="lpstr">
      <vt:lpstr>Arial Unicode MS</vt:lpstr>
      <vt:lpstr>PMingLiU-ExtB</vt:lpstr>
      <vt:lpstr>宋体</vt:lpstr>
      <vt:lpstr>Arial</vt:lpstr>
      <vt:lpstr>Calibri</vt:lpstr>
      <vt:lpstr>Consolas</vt:lpstr>
      <vt:lpstr>Gisha</vt:lpstr>
      <vt:lpstr>メイリオ</vt:lpstr>
      <vt:lpstr>Segoe</vt:lpstr>
      <vt:lpstr>Segoe Condensed</vt:lpstr>
      <vt:lpstr>Segoe Light</vt:lpstr>
      <vt:lpstr>Segoe Pro Light</vt:lpstr>
      <vt:lpstr>Segoe Semibold</vt:lpstr>
      <vt:lpstr>Segoe UI</vt:lpstr>
      <vt:lpstr>Segoe UI Light</vt:lpstr>
      <vt:lpstr>Segoe UI Semibold</vt:lpstr>
      <vt:lpstr>Times New Roman</vt:lpstr>
      <vt:lpstr>Wingdings</vt:lpstr>
      <vt:lpstr>CodeValue</vt:lpstr>
      <vt:lpstr>Visio</vt:lpstr>
      <vt:lpstr>think-cell Slide</vt:lpstr>
      <vt:lpstr>Microsoft Azure &amp; Windows 10 Development</vt:lpstr>
      <vt:lpstr>Agenda</vt:lpstr>
      <vt:lpstr>About Me</vt:lpstr>
      <vt:lpstr>About CodeValue</vt:lpstr>
      <vt:lpstr>About OzCode</vt:lpstr>
      <vt:lpstr>Israeli Azure Developer Community</vt:lpstr>
      <vt:lpstr>A Full Stack Developer</vt:lpstr>
      <vt:lpstr>A Full Stack Developer</vt:lpstr>
      <vt:lpstr>Windows 10 Motivation</vt:lpstr>
      <vt:lpstr>One  Windows Platform</vt:lpstr>
      <vt:lpstr>Software Architecture</vt:lpstr>
      <vt:lpstr>What an Architect Must Know</vt:lpstr>
      <vt:lpstr>The Architecture Process</vt:lpstr>
      <vt:lpstr>Requirements &amp; Constrains</vt:lpstr>
      <vt:lpstr>Architecture Attributes</vt:lpstr>
      <vt:lpstr>More Quality Attributes (*Ilities )</vt:lpstr>
      <vt:lpstr>Decomposition</vt:lpstr>
      <vt:lpstr>Decomposition</vt:lpstr>
      <vt:lpstr>Decomposition</vt:lpstr>
      <vt:lpstr>Decomposition</vt:lpstr>
      <vt:lpstr>The cost of the software development process</vt:lpstr>
      <vt:lpstr>Cohesion</vt:lpstr>
      <vt:lpstr>Coupling</vt:lpstr>
      <vt:lpstr>Fan-In Fan-Out and Stable Module</vt:lpstr>
      <vt:lpstr>Cross Cutting Concerns</vt:lpstr>
      <vt:lpstr>The Two Views of The System</vt:lpstr>
      <vt:lpstr>PowerPoint Presentation</vt:lpstr>
      <vt:lpstr>IDesign Method</vt:lpstr>
      <vt:lpstr>PowerPoint Presentation</vt:lpstr>
      <vt:lpstr>Based on Idesign Methd</vt:lpstr>
      <vt:lpstr>Analysis Phase</vt:lpstr>
      <vt:lpstr>Analysis Realization &amp; Validation</vt:lpstr>
      <vt:lpstr>Architecture Summary</vt:lpstr>
      <vt:lpstr>Cloud Computing</vt:lpstr>
      <vt:lpstr>Why the Cloud?</vt:lpstr>
      <vt:lpstr>Introduction to Cloud Computing</vt:lpstr>
      <vt:lpstr>Cloud Computing </vt:lpstr>
      <vt:lpstr>Less Worries</vt:lpstr>
      <vt:lpstr>Why the Cloud?</vt:lpstr>
      <vt:lpstr>Cloud Computing Architecture</vt:lpstr>
      <vt:lpstr>Introduction to Cloud Architecture</vt:lpstr>
      <vt:lpstr>Cloud Application Architecture</vt:lpstr>
      <vt:lpstr>Architect for High Availability</vt:lpstr>
      <vt:lpstr>Load Balancing Servers</vt:lpstr>
      <vt:lpstr>Multi-Tenancy</vt:lpstr>
      <vt:lpstr>Azure Architecture Blueprints</vt:lpstr>
      <vt:lpstr>Microsoft Azure</vt:lpstr>
      <vt:lpstr>PowerPoint Presentation</vt:lpstr>
      <vt:lpstr>PowerPoint Presentation</vt:lpstr>
      <vt:lpstr>Microsoft Azure (Mid 2015)</vt:lpstr>
      <vt:lpstr>Microsoft Azure Services</vt:lpstr>
      <vt:lpstr>Azure Compute Instance Options</vt:lpstr>
      <vt:lpstr>PowerPoint Presentation</vt:lpstr>
      <vt:lpstr>Availability Sets</vt:lpstr>
      <vt:lpstr>Load Balancing</vt:lpstr>
      <vt:lpstr>ARM – Resource Group</vt:lpstr>
      <vt:lpstr>PaaS Services</vt:lpstr>
      <vt:lpstr>Compute Continuum</vt:lpstr>
      <vt:lpstr>Cloud Storage - Azure BLOB Storage</vt:lpstr>
      <vt:lpstr>Azure Blob Storage Concepts</vt:lpstr>
      <vt:lpstr>Blob Operations</vt:lpstr>
      <vt:lpstr>Cloud Storage - SQL Azure</vt:lpstr>
      <vt:lpstr>Cloud Storage - Table Storage</vt:lpstr>
      <vt:lpstr>Table Storage Concepts</vt:lpstr>
      <vt:lpstr>Cloud Storage - DocumentDB</vt:lpstr>
      <vt:lpstr>PaaS - Azure Service Fabric</vt:lpstr>
      <vt:lpstr>Battle-hardened for over 5 years</vt:lpstr>
      <vt:lpstr>What is a Microservice?</vt:lpstr>
      <vt:lpstr>Types of microservices</vt:lpstr>
      <vt:lpstr>Cluster: A federation of machines</vt:lpstr>
      <vt:lpstr>3-Tier service pattern</vt:lpstr>
      <vt:lpstr>Stateful services: Simplify design, reduce latency</vt:lpstr>
      <vt:lpstr>Stateful Microservices are Reliable and Consistent</vt:lpstr>
      <vt:lpstr>Microservices placement and failover</vt:lpstr>
      <vt:lpstr>Get Started</vt:lpstr>
      <vt:lpstr>PaaS - Azure App Service</vt:lpstr>
      <vt:lpstr>Azure App Service: One Integrated Offering</vt:lpstr>
      <vt:lpstr>Azure App Service</vt:lpstr>
      <vt:lpstr>Logic App – Easy Automation and Integration</vt:lpstr>
      <vt:lpstr>PowerPoint Presentation</vt:lpstr>
      <vt:lpstr>API App – Create, Consume and Host API</vt:lpstr>
      <vt:lpstr>Built-in API Connectors</vt:lpstr>
      <vt:lpstr>Azure Web Apps</vt:lpstr>
      <vt:lpstr>Azure Mobile App</vt:lpstr>
      <vt:lpstr>Azure Mobile App</vt:lpstr>
      <vt:lpstr>Azure Mobile App / Mobile Services</vt:lpstr>
      <vt:lpstr>Supported Platforms</vt:lpstr>
      <vt:lpstr>Azure Mobile Apps vs. Azure Mobile Services</vt:lpstr>
      <vt:lpstr>JavaScript vs .NET</vt:lpstr>
      <vt:lpstr>JavaScript</vt:lpstr>
      <vt:lpstr>.NET</vt:lpstr>
      <vt:lpstr>Data Storage</vt:lpstr>
      <vt:lpstr>New Data Model</vt:lpstr>
      <vt:lpstr>Azure SQL DB</vt:lpstr>
      <vt:lpstr>Azure Table Storage</vt:lpstr>
      <vt:lpstr>Azure Blob Storage</vt:lpstr>
      <vt:lpstr>Existing SQL Database</vt:lpstr>
      <vt:lpstr>On-Premise SQL Database</vt:lpstr>
      <vt:lpstr>The REST API</vt:lpstr>
      <vt:lpstr>PowerPoint Presentation</vt:lpstr>
      <vt:lpstr>Authentication &amp; Authorization</vt:lpstr>
      <vt:lpstr>Social Authentication</vt:lpstr>
      <vt:lpstr>Social Authentication</vt:lpstr>
      <vt:lpstr>Enterprise Authentication</vt:lpstr>
      <vt:lpstr>Offline Access &amp; Synchronization</vt:lpstr>
      <vt:lpstr>Offline Data Sync</vt:lpstr>
      <vt:lpstr>Why Use Mobile Offline Sync?</vt:lpstr>
      <vt:lpstr>Mobile Services/Apps Resources</vt:lpstr>
      <vt:lpstr>Push Notifications</vt:lpstr>
      <vt:lpstr>Push is Transforming Businesses</vt:lpstr>
      <vt:lpstr>Push Notification 101</vt:lpstr>
      <vt:lpstr>Azure Notification Hub</vt:lpstr>
      <vt:lpstr>Advantages of Notification Hub</vt:lpstr>
      <vt:lpstr>PowerPoint Presentation</vt:lpstr>
      <vt:lpstr>SignalR</vt:lpstr>
      <vt:lpstr>SignalR</vt:lpstr>
      <vt:lpstr>Summary</vt:lpstr>
      <vt:lpstr>Windows Universal Platform</vt:lpstr>
      <vt:lpstr>PowerPoint Presentation</vt:lpstr>
      <vt:lpstr>PowerPoint Presentation</vt:lpstr>
      <vt:lpstr>Universal Windows Platform</vt:lpstr>
      <vt:lpstr>Universal Windows Platform</vt:lpstr>
      <vt:lpstr>Windows app</vt:lpstr>
      <vt:lpstr>PowerPoint Presentation</vt:lpstr>
      <vt:lpstr>Handling Page Navigation</vt:lpstr>
      <vt:lpstr>Shell-drawn back button for Mobile and Tablet</vt:lpstr>
      <vt:lpstr>Desktop, Windowed mode:  Opt-in, shell-drawn back button on Title Bar</vt:lpstr>
      <vt:lpstr>Desktop, Windowed mode:  Or provide your own on-canvas Back Button</vt:lpstr>
      <vt:lpstr>UI Designer and XAML Fundamentals</vt:lpstr>
      <vt:lpstr>UI Designer and XAML Fundamentals</vt:lpstr>
      <vt:lpstr>UI Designer</vt:lpstr>
      <vt:lpstr>Toolbox</vt:lpstr>
      <vt:lpstr>Device View</vt:lpstr>
      <vt:lpstr>Document Outline</vt:lpstr>
      <vt:lpstr>Properties View</vt:lpstr>
      <vt:lpstr>What is XAML?</vt:lpstr>
      <vt:lpstr>XAML vs. Code</vt:lpstr>
      <vt:lpstr>Simple XAML Example</vt:lpstr>
      <vt:lpstr>XAML Namespaces</vt:lpstr>
      <vt:lpstr>XAML Example</vt:lpstr>
      <vt:lpstr>Elements and Attributes</vt:lpstr>
      <vt:lpstr>XAML Example</vt:lpstr>
      <vt:lpstr>XAML And Code Behind</vt:lpstr>
      <vt:lpstr>Child Elements</vt:lpstr>
      <vt:lpstr>Content Property</vt:lpstr>
      <vt:lpstr>Collection Items</vt:lpstr>
      <vt:lpstr>Summary of XAML Rules</vt:lpstr>
      <vt:lpstr>Parsing and Using XAML</vt:lpstr>
      <vt:lpstr>Naming Elements</vt:lpstr>
      <vt:lpstr>XAML Keywords</vt:lpstr>
      <vt:lpstr>Summary</vt:lpstr>
      <vt:lpstr>Basic Concepts</vt:lpstr>
      <vt:lpstr>Agenda</vt:lpstr>
      <vt:lpstr>Logical Tree</vt:lpstr>
      <vt:lpstr>Visual Tree</vt:lpstr>
      <vt:lpstr>Traversing the Trees</vt:lpstr>
      <vt:lpstr>Dependency Properties</vt:lpstr>
      <vt:lpstr>Dependency Property Example</vt:lpstr>
      <vt:lpstr>Dependency Property Precedence</vt:lpstr>
      <vt:lpstr>Attached Properties</vt:lpstr>
      <vt:lpstr>Attached Properties Example</vt:lpstr>
      <vt:lpstr>Routed Events</vt:lpstr>
      <vt:lpstr>Element Lifetime Events</vt:lpstr>
      <vt:lpstr>Binary Resources</vt:lpstr>
      <vt:lpstr>Defining Binary Resources</vt:lpstr>
      <vt:lpstr>Accessing Binary Resources</vt:lpstr>
      <vt:lpstr>Logical Resources</vt:lpstr>
      <vt:lpstr>Creating and Using Resources</vt:lpstr>
      <vt:lpstr>Resources Example</vt:lpstr>
      <vt:lpstr>Layout</vt:lpstr>
      <vt:lpstr>Size and Position of Elements</vt:lpstr>
      <vt:lpstr>Element Layout Properties</vt:lpstr>
      <vt:lpstr>Element Size</vt:lpstr>
      <vt:lpstr>More Size Properties</vt:lpstr>
      <vt:lpstr>Margin and Padding</vt:lpstr>
      <vt:lpstr>Visibility</vt:lpstr>
      <vt:lpstr>Element Positioning</vt:lpstr>
      <vt:lpstr>Alignment</vt:lpstr>
      <vt:lpstr>Content Alignment</vt:lpstr>
      <vt:lpstr>Flow Direction</vt:lpstr>
      <vt:lpstr>Layout Panels</vt:lpstr>
      <vt:lpstr>UWP Layout Panels</vt:lpstr>
      <vt:lpstr>Example: The StackPanel</vt:lpstr>
      <vt:lpstr>The Grid</vt:lpstr>
      <vt:lpstr>Creating a Grid</vt:lpstr>
      <vt:lpstr>Sizing Rows and Columns</vt:lpstr>
      <vt:lpstr>What is a Control?</vt:lpstr>
      <vt:lpstr>Example: Static Text</vt:lpstr>
      <vt:lpstr>Example: TextBlock</vt:lpstr>
      <vt:lpstr>Other Controls</vt:lpstr>
      <vt:lpstr>The Application Object</vt:lpstr>
      <vt:lpstr>Application Events (1)</vt:lpstr>
      <vt:lpstr>Application Events (2)</vt:lpstr>
      <vt:lpstr>Application Events (3)</vt:lpstr>
      <vt:lpstr>Application Shutdown</vt:lpstr>
      <vt:lpstr>Data Binding</vt:lpstr>
      <vt:lpstr>What is Data Binding?</vt:lpstr>
      <vt:lpstr>Data Binding Concepts</vt:lpstr>
      <vt:lpstr>Using Data Binding</vt:lpstr>
      <vt:lpstr>Binding Direction</vt:lpstr>
      <vt:lpstr>PowerPoint Presentation</vt:lpstr>
      <vt:lpstr>Binding to Objects</vt:lpstr>
      <vt:lpstr>Change Notifications</vt:lpstr>
      <vt:lpstr>The DataContext</vt:lpstr>
      <vt:lpstr>Data Templates</vt:lpstr>
      <vt:lpstr>Value Converters</vt:lpstr>
      <vt:lpstr>Converter Parameters</vt:lpstr>
      <vt:lpstr>Data Template Selectors</vt:lpstr>
      <vt:lpstr>Data Template Selector Example</vt:lpstr>
      <vt:lpstr>Styles</vt:lpstr>
      <vt:lpstr>Style Example</vt:lpstr>
      <vt:lpstr>Restricting Style Usage</vt:lpstr>
      <vt:lpstr>Implicit Styles</vt:lpstr>
      <vt:lpstr>Commands and MVVM</vt:lpstr>
      <vt:lpstr>Agenda</vt:lpstr>
      <vt:lpstr>The MVVM Pattern</vt:lpstr>
      <vt:lpstr>MVVM Participants</vt:lpstr>
      <vt:lpstr>The View</vt:lpstr>
      <vt:lpstr>The ViewModel</vt:lpstr>
      <vt:lpstr>The Model</vt:lpstr>
      <vt:lpstr>Introduction to Commands</vt:lpstr>
      <vt:lpstr>The Command</vt:lpstr>
      <vt:lpstr>Commands for MVVM</vt:lpstr>
      <vt:lpstr>Wiring the View and the View Model</vt:lpstr>
      <vt:lpstr>Summary</vt:lpstr>
      <vt:lpstr>Asynchronous Operations</vt:lpstr>
      <vt:lpstr>Using the Dispatcher</vt:lpstr>
      <vt:lpstr>Updating the UI</vt:lpstr>
      <vt:lpstr>Async Patterns in .NET</vt:lpstr>
      <vt:lpstr>Asynchrony with C# 5.0</vt:lpstr>
      <vt:lpstr>Asynchronous methods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FLiess</dc:creator>
  <cp:keywords>Azure</cp:keywords>
  <cp:lastModifiedBy>Alon Fliess</cp:lastModifiedBy>
  <cp:revision>210</cp:revision>
  <dcterms:created xsi:type="dcterms:W3CDTF">2015-01-20T09:00:52Z</dcterms:created>
  <dcterms:modified xsi:type="dcterms:W3CDTF">2015-11-09T09:50:45Z</dcterms:modified>
</cp:coreProperties>
</file>